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66" r:id="rId3"/>
    <p:sldId id="264" r:id="rId4"/>
    <p:sldId id="268" r:id="rId5"/>
    <p:sldId id="265" r:id="rId6"/>
    <p:sldId id="280" r:id="rId7"/>
    <p:sldId id="281" r:id="rId8"/>
    <p:sldId id="267" r:id="rId9"/>
    <p:sldId id="256" r:id="rId10"/>
    <p:sldId id="269" r:id="rId11"/>
    <p:sldId id="270" r:id="rId12"/>
    <p:sldId id="271" r:id="rId13"/>
    <p:sldId id="260" r:id="rId14"/>
    <p:sldId id="272" r:id="rId15"/>
    <p:sldId id="273" r:id="rId16"/>
    <p:sldId id="261" r:id="rId17"/>
    <p:sldId id="274" r:id="rId18"/>
    <p:sldId id="275" r:id="rId19"/>
    <p:sldId id="262" r:id="rId20"/>
    <p:sldId id="276" r:id="rId21"/>
    <p:sldId id="263" r:id="rId22"/>
    <p:sldId id="277" r:id="rId23"/>
    <p:sldId id="259" r:id="rId24"/>
    <p:sldId id="285" r:id="rId25"/>
    <p:sldId id="283" r:id="rId26"/>
    <p:sldId id="284" r:id="rId27"/>
    <p:sldId id="282" r:id="rId28"/>
    <p:sldId id="278" r:id="rId29"/>
    <p:sldId id="258" r:id="rId30"/>
    <p:sldId id="279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6E25D-384E-4BD3-A7A9-4F3153EB93F0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CFB07-1876-452E-912F-9DB70957F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CFB07-1876-452E-912F-9DB70957F4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02688-8C10-4AAE-8A71-6A18657AB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40718-984D-499D-91BF-32D26F8C7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01909-8B99-41C5-8A26-F4E7D9332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F4EE8-32D4-452B-A39E-A1EEB83B9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F289F-2E27-48FA-A76D-211E11B4C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2F0E9-A769-495F-860B-FD29DFC26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873A-2C92-4C02-A02A-8003E8483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C1C5-60E2-4190-8684-CBEB51364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733D8-9EC9-43AF-BB2F-6C5657DB5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19DD9-E019-4785-A364-D3A04688C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086E-BA0A-4BF5-BD82-BA661527D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B9E99B-FF1E-422B-8BEA-C3B7EEED4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iki.fizmat.tnpu.edu.ua/index.php/%D0%A4%D0%B0%D0%B9%D0%BB:%D0%95%D0%BB.%D0%BF%D0%BE%D1%88%D1%82%D0%B0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/D:\old\Yana\&#1084;&#1086;&#1077;&#1077;&#1077;\&#1080;&#1085;&#1089;&#1090;&#1080;&#1090;&#1091;&#1090;&#1089;&#1082;&#1072;&#1103;\&#1056;&#1072;&#1073;&#1086;&#1095;&#1080;&#1081;%20&#1089;&#1090;&#1086;&#1083;\&#1076;&#1086;&#1082;&#1091;&#1084;&#1077;&#1085;&#1090;&#1099;%20&#1076;&#1083;&#1103;%20&#1091;&#1095;&#1080;&#1090;&#1077;&#1083;&#1103;%20&#1080;&#1085;&#1092;&#1086;&#1088;&#1084;&#1072;&#1090;&#1080;&#1082;&#1080;1\&#1082;&#1086;&#1084;&#1087;&#1100;&#1102;&#1090;&#1077;&#1088;%20&#1080;%20&#1079;&#1076;&#1086;&#1088;&#1086;&#1074;&#1100;&#1077;\%5b&#1050;&#1083;&#1103;&#1082;&#1089;@_net%5d&#1055;&#1088;&#1072;&#1074;&#1080;&#1083;&#1100;&#1085;&#1072;&#1103;%20&#1088;&#1072;&#1073;&#1086;&#1095;&#1072;&#1103;%20&#1087;&#1086;&#1079;&#1072;%20&#1087;&#1088;&#1080;%20&#1088;&#1072;&#1073;&#1086;&#1090;&#1077;%20&#1079;&#1072;%20&#1082;&#1086;&#1084;&#1087;&#1100;&#1102;&#1090;&#1077;&#1088;&#1086;&#1084;.files\worker_place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&#1058;&#1088;&#1086;&#1077;%20&#1080;&#1079;%20&#1055;&#1088;&#1086;&#1089;&#1090;&#1086;&#1082;&#1074;&#1072;&#1096;&#1080;&#1085;&#1086;.%20&#1055;&#1080;&#1089;&#1100;&#1084;&#1086;.avi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928670"/>
            <a:ext cx="8229600" cy="4310071"/>
          </a:xfrm>
        </p:spPr>
        <p:txBody>
          <a:bodyPr/>
          <a:lstStyle/>
          <a:p>
            <a:pPr eaLnBrk="1" hangingPunct="1"/>
            <a:r>
              <a:rPr lang="ru-RU" sz="7200" b="1" dirty="0" smtClean="0">
                <a:solidFill>
                  <a:srgbClr val="C00000"/>
                </a:solidFill>
              </a:rPr>
              <a:t>Бондаренко Артем </a:t>
            </a:r>
            <a:r>
              <a:rPr lang="uk-UA" sz="7200" b="1" dirty="0" smtClean="0">
                <a:solidFill>
                  <a:srgbClr val="C00000"/>
                </a:solidFill>
              </a:rPr>
              <a:t>Олександрович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429684" cy="4857784"/>
          </a:xfrm>
        </p:spPr>
        <p:txBody>
          <a:bodyPr/>
          <a:lstStyle/>
          <a:p>
            <a:pPr>
              <a:buNone/>
            </a:pPr>
            <a:r>
              <a:rPr lang="uk-UA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Електронна пошта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, або, як її ще називають, </a:t>
            </a:r>
            <a:r>
              <a:rPr lang="uk-UA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E-</a:t>
            </a:r>
            <a:r>
              <a:rPr lang="uk-UA" b="1" u="sng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mail</a:t>
            </a:r>
            <a:r>
              <a:rPr lang="uk-UA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від англ. </a:t>
            </a:r>
            <a:r>
              <a:rPr lang="uk-UA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electronic</a:t>
            </a:r>
            <a:r>
              <a:rPr lang="uk-U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- </a:t>
            </a:r>
            <a:r>
              <a:rPr lang="uk-UA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електронна</a:t>
            </a:r>
            <a:r>
              <a:rPr lang="uk-U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uk-UA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mail</a:t>
            </a:r>
            <a:r>
              <a:rPr lang="uk-UA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- </a:t>
            </a:r>
            <a:r>
              <a:rPr lang="uk-UA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пошта</a:t>
            </a: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- служба Інтернету для передачі текстових повідомлень та прикріплених до них файлів у вигляді листів</a:t>
            </a:r>
            <a:r>
              <a:rPr lang="uk-UA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Переваги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електронно</a:t>
            </a:r>
            <a:r>
              <a:rPr lang="uk-UA" b="1" dirty="0" smtClean="0">
                <a:solidFill>
                  <a:srgbClr val="C00000"/>
                </a:solidFill>
              </a:rPr>
              <a:t>ї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пошти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b="1" i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швидкість:</a:t>
            </a:r>
            <a:r>
              <a:rPr lang="uk-U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електронний лист потрапляє в «поштову скриньку» адресата відразу ж після відправлення і зберігається там до прочитання;</a:t>
            </a:r>
          </a:p>
          <a:p>
            <a:pPr>
              <a:buFont typeface="Wingdings" pitchFamily="2" charset="2"/>
              <a:buChar char="ü"/>
            </a:pP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можливість </a:t>
            </a:r>
            <a:r>
              <a:rPr lang="uk-UA" b="1" i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розсилки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одного повідомлення за багатьма адресами відразу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uk-UA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Електронна поштова скринька</a:t>
            </a:r>
            <a:r>
              <a:rPr lang="uk-UA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це область пам’яті на одному з мережних комп’ютерів поштового сервера.</a:t>
            </a:r>
          </a:p>
          <a:p>
            <a:pPr>
              <a:buNone/>
            </a:pP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Доступ до цієї області здійснюється за адресою, що надається абонентові, і паролем, який абонент вигадує сам.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14818"/>
            <a:ext cx="789313" cy="7941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Будова електронної </a:t>
            </a:r>
            <a:r>
              <a:rPr lang="uk-UA" sz="3200" b="1" dirty="0" smtClean="0">
                <a:solidFill>
                  <a:srgbClr val="C00000"/>
                </a:solidFill>
              </a:rPr>
              <a:t>адреси</a:t>
            </a:r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1944 C 0.00868 -0.03101 0.00868 -0.04838 0.01094 -0.0625 C 0.01042 -0.09189 0.01059 -0.12129 0.0092 -0.15069 C 0.00885 -0.15833 -0.00139 -0.16921 -0.00365 -0.17222 C -0.02118 -0.1956 -0.03576 -0.19444 -0.06007 -0.19791 C -0.07691 -0.20393 -0.09514 -0.20324 -0.11163 -0.19583 C -0.12726 -0.175 -0.10729 -0.19976 -0.12135 -0.18726 C -0.125 -0.18402 -0.12708 -0.17893 -0.12951 -0.1743 C -0.1316 -0.16574 -0.13594 -0.16018 -0.13594 -0.15069 " pathEditMode="relative" rAng="0" ptsTypes="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714512"/>
          </a:xfrm>
        </p:spPr>
        <p:txBody>
          <a:bodyPr/>
          <a:lstStyle/>
          <a:p>
            <a:r>
              <a:rPr lang="en-US" sz="8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Pupil</a:t>
            </a:r>
            <a:r>
              <a:rPr lang="uk-UA" sz="8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@</a:t>
            </a:r>
            <a:r>
              <a:rPr lang="uk-UA" sz="8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ukr.net</a:t>
            </a:r>
            <a:r>
              <a:rPr lang="uk-UA" sz="8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57694"/>
            <a:ext cx="3686172" cy="714380"/>
          </a:xfrm>
        </p:spPr>
        <p:txBody>
          <a:bodyPr/>
          <a:lstStyle/>
          <a:p>
            <a:pPr algn="ctr">
              <a:buNone/>
            </a:pPr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</a:rPr>
              <a:t>ІМ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’</a:t>
            </a:r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</a:rPr>
              <a:t>Я СКРИНЬКИ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857620" y="4214818"/>
            <a:ext cx="368617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spcBef>
                <a:spcPct val="20000"/>
              </a:spcBef>
            </a:pPr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</a:rPr>
              <a:t>ДОМЕННЕ ІМ'Я ПОШТОВОГО СЕРВЕРА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000496" y="2285992"/>
            <a:ext cx="3286148" cy="1643074"/>
          </a:xfrm>
          <a:prstGeom prst="wedgeRoundRect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6600" b="1" dirty="0" err="1" smtClean="0">
                <a:solidFill>
                  <a:schemeClr val="bg1"/>
                </a:solidFill>
              </a:rPr>
              <a:t>ukr.net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785786" y="2143116"/>
            <a:ext cx="2428892" cy="1857388"/>
          </a:xfrm>
          <a:prstGeom prst="wedgeRoundRect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6600" b="1" dirty="0">
                <a:solidFill>
                  <a:schemeClr val="bg1"/>
                </a:solidFill>
              </a:rPr>
              <a:t>Pupil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3071802" y="2643182"/>
            <a:ext cx="1071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spcBef>
                <a:spcPct val="20000"/>
              </a:spcBef>
            </a:pPr>
            <a:r>
              <a:rPr lang="uk-UA" sz="6600" b="1" dirty="0" smtClean="0">
                <a:solidFill>
                  <a:srgbClr val="C00000"/>
                </a:solidFill>
              </a:rPr>
              <a:t>@</a:t>
            </a:r>
            <a:endParaRPr kumimoji="0" lang="ru-RU" sz="66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07236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071810"/>
            <a:ext cx="931315" cy="93704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Будова електронної </a:t>
            </a:r>
            <a:r>
              <a:rPr lang="uk-UA" sz="3200" b="1" dirty="0" smtClean="0">
                <a:solidFill>
                  <a:srgbClr val="C00000"/>
                </a:solidFill>
              </a:rPr>
              <a:t>адреси</a:t>
            </a:r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>
                <a:solidFill>
                  <a:srgbClr val="C00000"/>
                </a:solidFill>
              </a:rPr>
              <a:t>Основні протоколи пошти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6898 C 0.0092 -0.08495 0.01545 -0.10277 0.02378 -0.11828 C 0.02673 -0.12361 0.03038 -0.12801 0.03333 -0.13333 C 0.03802 -0.15115 0.04635 -0.16713 0.05121 -0.18495 C 0.05069 -0.20069 0.05139 -0.21666 0.04948 -0.2324 C 0.04913 -0.23588 0.04618 -0.23796 0.04462 -0.24097 C 0.03732 -0.25486 0.02621 -0.26458 0.01406 -0.26898 C -0.00747 -0.26759 -0.02917 -0.26828 -0.05052 -0.26458 C -0.05434 -0.26389 -0.06007 -0.25601 -0.06007 -0.25601 C -0.0658 -0.24467 -0.07222 -0.23333 -0.07952 -0.22384 C -0.08143 -0.22129 -0.08403 -0.2199 -0.08594 -0.21736 C -0.09688 -0.20277 -0.08108 -0.21828 -0.0941 -0.20648 C -0.09844 -0.19791 -0.10261 -0.18935 -0.10695 -0.18078 C -0.10799 -0.1787 -0.11007 -0.17685 -0.11007 -0.1743 C -0.11007 -0.16851 -0.11007 -0.16296 -0.11007 -0.15717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5697559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SMTP</a:t>
            </a:r>
            <a:r>
              <a:rPr lang="uk-U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Simple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Mail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Transfer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Protocol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– простий протокол для передачі пошти.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POP3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Post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Office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Protocol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3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– протокол прийому і накопичення пошти.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IMAP</a:t>
            </a:r>
            <a:r>
              <a:rPr lang="uk-U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Internet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Message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Access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Protocol</a:t>
            </a:r>
            <a:r>
              <a:rPr lang="uk-UA" dirty="0" smtClean="0">
                <a:latin typeface="+mn-lt"/>
                <a:ea typeface="+mn-ea"/>
                <a:cs typeface="+mn-cs"/>
              </a:rPr>
              <a:t>)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– протокол доступу до повідомлень Інтернет, для переглядання листів прямо на сервері.</a:t>
            </a:r>
          </a:p>
          <a:p>
            <a:pPr>
              <a:buFont typeface="Wingdings" pitchFamily="2" charset="2"/>
              <a:buChar char="q"/>
            </a:pP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HTTP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HyperText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Transfer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Protocol</a:t>
            </a: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– для передачі пошти у вигляді </a:t>
            </a:r>
            <a:r>
              <a:rPr lang="uk-UA" b="1" dirty="0" err="1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гіпертексту</a:t>
            </a:r>
            <a:r>
              <a:rPr lang="uk-UA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. </a:t>
            </a:r>
            <a:endParaRPr lang="ru-RU" b="1" dirty="0" smtClean="0">
              <a:solidFill>
                <a:srgbClr val="80000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90011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 txBox="1">
            <a:spLocks/>
          </p:cNvSpPr>
          <p:nvPr/>
        </p:nvSpPr>
        <p:spPr bwMode="auto">
          <a:xfrm>
            <a:off x="285720" y="285728"/>
            <a:ext cx="857256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uk-UA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Схема доставки електронного листа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071678"/>
            <a:ext cx="860314" cy="86560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Будова електронної </a:t>
            </a:r>
            <a:r>
              <a:rPr lang="uk-UA" sz="3200" b="1" dirty="0" smtClean="0">
                <a:solidFill>
                  <a:srgbClr val="C00000"/>
                </a:solidFill>
              </a:rPr>
              <a:t>адреси</a:t>
            </a:r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Основні протоколи пошти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C00000"/>
                </a:solidFill>
              </a:rPr>
              <a:t> </a:t>
            </a:r>
            <a:r>
              <a:rPr lang="uk-UA" sz="2400" b="1" dirty="0">
                <a:solidFill>
                  <a:srgbClr val="C00000"/>
                </a:solidFill>
              </a:rPr>
              <a:t>Основні операції з поштою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2338 C 0.00468 -0.02477 0.00173 -0.025 0.00034 -0.02755 C -0.00122 -0.0301 -0.00313 -0.04236 -0.00452 -0.04699 C -0.00973 -0.06366 -0.01285 -0.07871 -0.0158 -0.09653 C -0.01667 -0.10162 -0.02153 -0.10579 -0.02379 -0.10926 C -0.025 -0.11135 -0.02552 -0.11412 -0.02709 -0.11574 C -0.02952 -0.11829 -0.03837 -0.12292 -0.04167 -0.12431 C -0.06389 -0.12246 -0.06511 -0.12755 -0.07709 -0.11158 C -0.07882 -0.1044 -0.07865 -0.10741 -0.07865 -0.10301 " pathEditMode="relative" rAng="0" ptsTypes="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 </a:t>
            </a:r>
            <a:r>
              <a:rPr lang="uk-UA" sz="4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Що таке Інтернет? </a:t>
            </a:r>
          </a:p>
          <a:p>
            <a:pPr>
              <a:buFont typeface="Wingdings" pitchFamily="2" charset="2"/>
              <a:buChar char="ü"/>
            </a:pPr>
            <a:r>
              <a:rPr lang="uk-UA" sz="4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Які основні послуги Інтернету можете назвати?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C:\Documents and Settings\Admin\Рабочий стол\УРОК\00198975_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2357454" cy="2043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Основні операції з поштою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Файл:ел.пошта.jpg">
            <a:hlinkClick r:id="rId2" tooltip="&quot;Файл:ел.пошта.jpg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864399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142984"/>
            <a:ext cx="1002316" cy="100848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Будова електронної </a:t>
            </a:r>
            <a:r>
              <a:rPr lang="uk-UA" sz="3200" b="1" dirty="0" smtClean="0">
                <a:solidFill>
                  <a:srgbClr val="C00000"/>
                </a:solidFill>
              </a:rPr>
              <a:t>адреси</a:t>
            </a:r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Основні протоколи пошти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C00000"/>
                </a:solidFill>
              </a:rPr>
              <a:t> </a:t>
            </a:r>
            <a:r>
              <a:rPr lang="uk-UA" sz="2200" b="1" dirty="0">
                <a:solidFill>
                  <a:srgbClr val="C00000"/>
                </a:solidFill>
              </a:rPr>
              <a:t>Основні операції з поштою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Робота з поштовим клієнтом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7662 C -0.00087 -0.11042 -0.00104 -0.14399 -0.00208 -0.17778 C -0.00295 -0.20649 -0.02865 -0.20811 -0.04392 -0.21204 C -0.08542 -0.21111 -0.14167 -0.21783 -0.18594 -0.20348 C -0.18906 -0.2007 -0.19271 -0.19861 -0.19549 -0.19491 C -0.19878 -0.19051 -0.20521 -0.18195 -0.20521 -0.18195 C -0.21042 -0.16158 -0.21372 -0.14306 -0.21649 -0.12176 C -0.21979 -0.09584 -0.21632 -0.11736 -0.22135 -0.08959 C -0.22187 -0.08681 -0.22292 -0.07801 -0.22292 -0.08102 C -0.22292 -0.09236 -0.22292 -0.10394 -0.22292 -0.11528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01122" cy="6072230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uk-UA" b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Поштовий клієнт</a:t>
            </a:r>
            <a:r>
              <a:rPr lang="uk-UA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– це програма для обробки електронної пошти та її обміну з поштовим сервером.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Microsoft Outlook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   Outlook Express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   </a:t>
            </a:r>
            <a:r>
              <a:rPr lang="uk-UA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</a:t>
            </a: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uk-UA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Bat</a:t>
            </a: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!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   </a:t>
            </a:r>
            <a:r>
              <a:rPr lang="uk-UA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Eudora</a:t>
            </a: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4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97501"/>
            <a:ext cx="928694" cy="96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 descr="C:\Documents and Settings\Admin\Рабочий стол\УРОК\The-Bat-ic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14752"/>
            <a:ext cx="1071570" cy="1071570"/>
          </a:xfrm>
          <a:prstGeom prst="rect">
            <a:avLst/>
          </a:prstGeom>
          <a:noFill/>
        </p:spPr>
      </p:pic>
      <p:pic>
        <p:nvPicPr>
          <p:cNvPr id="9" name="Рисунок 8" descr="3971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3000364" y="4786322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Admin\Рабочий стол\УРОК\email-security-img-padloc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429000"/>
            <a:ext cx="3286149" cy="2884508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УРОК\_cnt_426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66"/>
            <a:ext cx="2143140" cy="214314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501122" cy="5643602"/>
          </a:xfrm>
        </p:spPr>
        <p:txBody>
          <a:bodyPr/>
          <a:lstStyle/>
          <a:p>
            <a:r>
              <a:rPr lang="uk-UA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Правила безпеки під час користування електронною поштою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81807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ru-RU" sz="3600" b="1" i="1" smtClean="0"/>
              <a:t>Правильная рабочая поза при работе за компьютером</a:t>
            </a:r>
          </a:p>
        </p:txBody>
      </p:sp>
      <p:pic>
        <p:nvPicPr>
          <p:cNvPr id="23555" name="Picture 4" descr="правильная рабочая поза при работе за компьютером"/>
          <p:cNvPicPr>
            <a:picLocks noChangeAspect="1" noChangeArrowheads="1"/>
          </p:cNvPicPr>
          <p:nvPr/>
        </p:nvPicPr>
        <p:blipFill>
          <a:blip r:embed="rId2" r:link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628775"/>
            <a:ext cx="46545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расположение монито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557338"/>
            <a:ext cx="6408737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57166"/>
            <a:ext cx="2286016" cy="257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00438"/>
            <a:ext cx="9144000" cy="1643074"/>
          </a:xfrm>
        </p:spPr>
        <p:txBody>
          <a:bodyPr/>
          <a:lstStyle/>
          <a:p>
            <a:r>
              <a:rPr lang="en-US" sz="5400" b="1" dirty="0" err="1" smtClean="0">
                <a:solidFill>
                  <a:srgbClr val="C00000"/>
                </a:solidFill>
              </a:rPr>
              <a:t>artem</a:t>
            </a:r>
            <a:r>
              <a:rPr lang="ru-RU" sz="5400" b="1" dirty="0" smtClean="0">
                <a:solidFill>
                  <a:srgbClr val="C00000"/>
                </a:solidFill>
              </a:rPr>
              <a:t>_</a:t>
            </a:r>
            <a:r>
              <a:rPr lang="en-US" sz="5400" b="1" dirty="0" err="1" smtClean="0">
                <a:solidFill>
                  <a:srgbClr val="C00000"/>
                </a:solidFill>
              </a:rPr>
              <a:t>bondarenko</a:t>
            </a:r>
            <a:r>
              <a:rPr lang="ru-RU" sz="5400" b="1" dirty="0" smtClean="0">
                <a:solidFill>
                  <a:srgbClr val="C00000"/>
                </a:solidFill>
              </a:rPr>
              <a:t>@</a:t>
            </a:r>
            <a:r>
              <a:rPr lang="en-US" sz="5400" b="1" dirty="0" err="1" smtClean="0">
                <a:solidFill>
                  <a:srgbClr val="C00000"/>
                </a:solidFill>
              </a:rPr>
              <a:t>ukr</a:t>
            </a:r>
            <a:r>
              <a:rPr lang="ru-RU" sz="5400" b="1" dirty="0" smtClean="0">
                <a:solidFill>
                  <a:srgbClr val="C00000"/>
                </a:solidFill>
              </a:rPr>
              <a:t>.</a:t>
            </a:r>
            <a:r>
              <a:rPr lang="en-US" sz="5400" b="1" dirty="0" smtClean="0">
                <a:solidFill>
                  <a:srgbClr val="C00000"/>
                </a:solidFill>
              </a:rPr>
              <a:t>net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285992"/>
            <a:ext cx="821537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Практична робота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85791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Що таке електронна пошта?</a:t>
            </a:r>
            <a:endParaRPr lang="uk-UA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uk-UA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 З яких частин складається електронна адреса?</a:t>
            </a:r>
            <a:endParaRPr lang="uk-UA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uk-UA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Як називається програма для роботи з електронною поштою?</a:t>
            </a:r>
            <a:endParaRPr lang="uk-UA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uk-UA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Які основні операції з поштою?</a:t>
            </a:r>
          </a:p>
          <a:p>
            <a:pPr>
              <a:buFont typeface="Wingdings" pitchFamily="2" charset="2"/>
              <a:buChar char="ü"/>
            </a:pPr>
            <a:r>
              <a:rPr lang="uk-UA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Листи з намаганням привернути вашу увагу до певної продукції або послуг називаються ?</a:t>
            </a:r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Admin\Рабочий стол\УРОК\big_4827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496"/>
            <a:ext cx="2286016" cy="17907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\Рабочий стол\УРОК\0_705b0_8a755c7e_XL-285x3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928934"/>
            <a:ext cx="1304783" cy="137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УРОК\831758b0039b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5072074"/>
            <a:ext cx="1656084" cy="13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Рабочий стол\УРОК\вопрос-смайлик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571480"/>
            <a:ext cx="1523147" cy="172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Рабочий стол\УРОК\emoticons-sleeping-face_17-31713293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642918"/>
            <a:ext cx="1655370" cy="166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УРОК\533008915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2786058"/>
            <a:ext cx="171451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Трое из Простоквашино. Письмо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214290"/>
            <a:ext cx="9214131" cy="6675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Чехія, Словаччина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uk-UA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рольмопс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Болгарія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uk-UA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кльомба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чи </a:t>
            </a:r>
            <a:r>
              <a:rPr lang="uk-UA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маймунско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а («мавпа А»);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Німеччина, Польща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мавпячий хвіст, мавпяче вухо, скріпка, мавпа;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Данія, Норвегія, Швеція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«snabel-a» </a:t>
            </a:r>
            <a:r>
              <a:rPr lang="uk-UA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–слонячий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хобот;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Італія – «</a:t>
            </a:r>
            <a:r>
              <a:rPr lang="uk-UA" sz="2400" b="1" dirty="0" err="1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chiocciola</a:t>
            </a: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»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равлик;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Америка, Фінляндія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кішка;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Китай, Тайвань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мишка;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Туреччина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трояндочка;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Ізраїль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«</a:t>
            </a:r>
            <a:r>
              <a:rPr lang="uk-UA" sz="24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штрудель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»;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Росія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собака;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uk-UA" sz="2400" b="1" dirty="0" smtClean="0">
                <a:solidFill>
                  <a:srgbClr val="800000"/>
                </a:solidFill>
                <a:latin typeface="+mn-lt"/>
                <a:ea typeface="+mn-ea"/>
                <a:cs typeface="+mn-cs"/>
              </a:rPr>
              <a:t>Україна </a:t>
            </a:r>
            <a:r>
              <a:rPr lang="uk-UA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«равлик» чи знову же «собака».</a:t>
            </a:r>
            <a:endParaRPr lang="ru-RU" sz="24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428604"/>
            <a:ext cx="60580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@ в інших країнах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Рабочий стол\УРОК\elektronnaya_pocht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000372"/>
            <a:ext cx="3857632" cy="31375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643338"/>
          </a:xfrm>
        </p:spPr>
        <p:txBody>
          <a:bodyPr/>
          <a:lstStyle/>
          <a:p>
            <a:r>
              <a:rPr lang="uk-UA" sz="6600" b="1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Принципи функціонування електронної пошти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572560" cy="5786478"/>
          </a:xfrm>
        </p:spPr>
        <p:txBody>
          <a:bodyPr/>
          <a:lstStyle/>
          <a:p>
            <a:pPr>
              <a:buNone/>
            </a:pPr>
            <a:r>
              <a:rPr lang="uk-UA" b="1" i="1" u="sng" dirty="0" smtClean="0">
                <a:solidFill>
                  <a:srgbClr val="FF0000"/>
                </a:solidFill>
              </a:rPr>
              <a:t>вивчити </a:t>
            </a:r>
            <a:r>
              <a:rPr lang="uk-UA" b="1" i="1" u="sng" dirty="0" smtClean="0">
                <a:solidFill>
                  <a:srgbClr val="FF0000"/>
                </a:solidFill>
              </a:rPr>
              <a:t>поняття:</a:t>
            </a:r>
            <a:endParaRPr lang="ru-RU" b="1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електронна пошта;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електронна адреса;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електронна скринька;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поштовий протокол;</a:t>
            </a:r>
          </a:p>
          <a:p>
            <a:pPr>
              <a:buNone/>
            </a:pPr>
            <a:r>
              <a:rPr lang="uk-UA" b="1" i="1" u="sng" dirty="0" smtClean="0">
                <a:solidFill>
                  <a:srgbClr val="FF0000"/>
                </a:solidFill>
              </a:rPr>
              <a:t>Розібратися з:</a:t>
            </a:r>
            <a:endParaRPr lang="ru-RU" b="1" u="sng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принципами </a:t>
            </a:r>
            <a:r>
              <a:rPr lang="uk-UA" b="1" dirty="0" smtClean="0">
                <a:solidFill>
                  <a:srgbClr val="800000"/>
                </a:solidFill>
              </a:rPr>
              <a:t>функціонування електронної пошти;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призначенням </a:t>
            </a:r>
            <a:r>
              <a:rPr lang="uk-UA" b="1" dirty="0" smtClean="0">
                <a:solidFill>
                  <a:srgbClr val="800000"/>
                </a:solidFill>
              </a:rPr>
              <a:t>поштових протоколів;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uk-UA" b="1" dirty="0" smtClean="0">
                <a:solidFill>
                  <a:srgbClr val="800000"/>
                </a:solidFill>
              </a:rPr>
              <a:t>перевагами </a:t>
            </a:r>
            <a:r>
              <a:rPr lang="uk-UA" b="1" dirty="0" smtClean="0">
                <a:solidFill>
                  <a:srgbClr val="800000"/>
                </a:solidFill>
              </a:rPr>
              <a:t>електронного спілкування;</a:t>
            </a:r>
            <a:endParaRPr lang="ru-RU" b="1" dirty="0" smtClean="0">
              <a:solidFill>
                <a:srgbClr val="800000"/>
              </a:solidFill>
            </a:endParaRP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0"/>
            <a:ext cx="18319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571472" y="428604"/>
            <a:ext cx="72723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800" b="1" i="1" dirty="0">
                <a:solidFill>
                  <a:srgbClr val="FF0000"/>
                </a:solidFill>
                <a:latin typeface="Monotype Corsiva" pitchFamily="66" charset="0"/>
              </a:rPr>
              <a:t>…Розум полягає 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uk-UA" sz="4800" b="1" i="1" dirty="0">
                <a:solidFill>
                  <a:srgbClr val="FF0000"/>
                </a:solidFill>
                <a:latin typeface="Monotype Corsiva" pitchFamily="66" charset="0"/>
              </a:rPr>
              <a:t>не тільки у знанні,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uk-UA" sz="4800" b="1" i="1" dirty="0">
                <a:solidFill>
                  <a:srgbClr val="FF0000"/>
                </a:solidFill>
                <a:latin typeface="Monotype Corsiva" pitchFamily="66" charset="0"/>
              </a:rPr>
              <a:t>але й в умінні застосовувати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uk-UA" sz="4800" b="1" i="1" dirty="0">
                <a:solidFill>
                  <a:srgbClr val="FF0000"/>
                </a:solidFill>
                <a:latin typeface="Monotype Corsiva" pitchFamily="66" charset="0"/>
              </a:rPr>
              <a:t>знання на практиці.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en-US" sz="4800" b="1" i="1" dirty="0">
                <a:solidFill>
                  <a:srgbClr val="FF0000"/>
                </a:solidFill>
                <a:latin typeface="Monotype Corsiva" pitchFamily="66" charset="0"/>
              </a:rPr>
              <a:t>                           </a:t>
            </a:r>
          </a:p>
          <a:p>
            <a:r>
              <a:rPr lang="en-US" sz="4800" b="1" i="1" dirty="0">
                <a:solidFill>
                  <a:srgbClr val="FF0000"/>
                </a:solidFill>
                <a:latin typeface="Monotype Corsiva" pitchFamily="66" charset="0"/>
              </a:rPr>
              <a:t>                          </a:t>
            </a:r>
            <a:r>
              <a:rPr lang="uk-UA" sz="4800" b="1" i="1" dirty="0">
                <a:solidFill>
                  <a:srgbClr val="FF0000"/>
                </a:solidFill>
                <a:latin typeface="Monotype Corsiva" pitchFamily="66" charset="0"/>
              </a:rPr>
              <a:t>Аристотель</a:t>
            </a:r>
            <a:endParaRPr lang="ru-RU" sz="48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5214950"/>
            <a:ext cx="789313" cy="79417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428596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>
                <a:solidFill>
                  <a:srgbClr val="C00000"/>
                </a:solidFill>
              </a:rPr>
              <a:t>Будова електронної </a:t>
            </a:r>
            <a:r>
              <a:rPr lang="uk-UA" sz="3200" b="1" dirty="0" smtClean="0">
                <a:solidFill>
                  <a:srgbClr val="C00000"/>
                </a:solidFill>
              </a:rPr>
              <a:t>адреси</a:t>
            </a:r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Основні протоколи пошти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rgbClr val="C00000"/>
                </a:solidFill>
              </a:rPr>
              <a:t> </a:t>
            </a:r>
            <a:r>
              <a:rPr lang="uk-UA" sz="2200" b="1" dirty="0">
                <a:solidFill>
                  <a:srgbClr val="C00000"/>
                </a:solidFill>
              </a:rPr>
              <a:t>Основні операції з поштою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</a:rPr>
              <a:t>Робота з поштовим клієнтом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357166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План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УРОК\Email_письм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214950"/>
            <a:ext cx="785818" cy="790654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5000636"/>
            <a:ext cx="6858048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</a:rPr>
              <a:t>ЕЛЕКТРОННА ПОШТА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857628"/>
            <a:ext cx="5786478" cy="1143008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928934"/>
            <a:ext cx="4714908" cy="92869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3786214" cy="857256"/>
          </a:xfrm>
          <a:prstGeom prst="round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357298"/>
            <a:ext cx="3143272" cy="7143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06274 C -0.00399 -0.12084 0.03143 -0.20209 -0.02204 -0.22848 C -0.02309 -0.23056 -0.02361 -0.23357 -0.02534 -0.23473 C -0.02934 -0.23727 -0.03819 -0.23912 -0.03819 -0.23889 C -0.09635 -0.23774 -0.11371 -0.2551 -0.14791 -0.22408 C -0.15329 -0.20162 -0.14479 -0.23519 -0.15277 -0.21112 C -0.15538 -0.20325 -0.15711 -0.19375 -0.1592 -0.18542 C -0.15972 -0.17825 -0.16111 -0.15903 -0.1625 -0.15093 C -0.16614 -0.1301 -0.16562 -0.14514 -0.16562 -0.13172 " pathEditMode="relative" rAng="0" ptsTypes="ffffffff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459</Words>
  <Application>Microsoft Office PowerPoint</Application>
  <PresentationFormat>Экран (4:3)</PresentationFormat>
  <Paragraphs>87</Paragraphs>
  <Slides>30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Бондаренко Артем Олександрович</vt:lpstr>
      <vt:lpstr>Слайд 2</vt:lpstr>
      <vt:lpstr>Слайд 3</vt:lpstr>
      <vt:lpstr>Слайд 4</vt:lpstr>
      <vt:lpstr>Принципи функціонування електронної пошти </vt:lpstr>
      <vt:lpstr>Слайд 6</vt:lpstr>
      <vt:lpstr>Слайд 7</vt:lpstr>
      <vt:lpstr>Слайд 8</vt:lpstr>
      <vt:lpstr>Слайд 9</vt:lpstr>
      <vt:lpstr>Слайд 10</vt:lpstr>
      <vt:lpstr>Переваги електронної пошти</vt:lpstr>
      <vt:lpstr>Слайд 12</vt:lpstr>
      <vt:lpstr>Слайд 13</vt:lpstr>
      <vt:lpstr>Pupil@ukr.net  </vt:lpstr>
      <vt:lpstr>Слайд 15</vt:lpstr>
      <vt:lpstr>Слайд 16</vt:lpstr>
      <vt:lpstr>Слайд 17</vt:lpstr>
      <vt:lpstr>Слайд 18</vt:lpstr>
      <vt:lpstr>Слайд 19</vt:lpstr>
      <vt:lpstr>Основні операції з поштою</vt:lpstr>
      <vt:lpstr>Слайд 21</vt:lpstr>
      <vt:lpstr>Слайд 22</vt:lpstr>
      <vt:lpstr>Правила безпеки під час користування електронною поштою</vt:lpstr>
      <vt:lpstr>Слайд 24</vt:lpstr>
      <vt:lpstr>Правильная рабочая поза при работе за компьютером</vt:lpstr>
      <vt:lpstr>Слайд 26</vt:lpstr>
      <vt:lpstr>artem_bondarenko@ukr.net</vt:lpstr>
      <vt:lpstr>Слайд 28</vt:lpstr>
      <vt:lpstr>Слайд 29</vt:lpstr>
      <vt:lpstr>Слайд 30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37</cp:revision>
  <dcterms:created xsi:type="dcterms:W3CDTF">2012-09-18T19:05:21Z</dcterms:created>
  <dcterms:modified xsi:type="dcterms:W3CDTF">2013-02-10T11:56:38Z</dcterms:modified>
</cp:coreProperties>
</file>