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80" r:id="rId13"/>
    <p:sldId id="27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8640"/>
            <a:ext cx="7416824" cy="2880320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latin typeface="Constantia" panose="02030602050306030303" pitchFamily="18" charset="0"/>
              </a:rPr>
              <a:t>«Куріння</a:t>
            </a:r>
            <a:r>
              <a:rPr lang="uk-UA" sz="4000" b="1" i="1" dirty="0">
                <a:latin typeface="Constantia" panose="02030602050306030303" pitchFamily="18" charset="0"/>
              </a:rPr>
              <a:t>, алкоголь і наркотики, як основні згубні чинники для сучасної </a:t>
            </a:r>
            <a:r>
              <a:rPr lang="uk-UA" sz="4000" b="1" i="1" dirty="0" smtClean="0">
                <a:latin typeface="Constantia" panose="02030602050306030303" pitchFamily="18" charset="0"/>
              </a:rPr>
              <a:t>молоді» </a:t>
            </a:r>
            <a:endParaRPr lang="uk-UA" sz="4000" b="1" i="1" dirty="0">
              <a:latin typeface="Constantia" panose="0203060205030603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4651954"/>
            <a:ext cx="2952328" cy="21690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8962" y="2401189"/>
            <a:ext cx="3137925" cy="2353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18774"/>
            <a:ext cx="344996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623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924800" cy="508918"/>
          </a:xfrm>
        </p:spPr>
        <p:txBody>
          <a:bodyPr/>
          <a:lstStyle/>
          <a:p>
            <a:pPr algn="ctr"/>
            <a:r>
              <a:rPr lang="uk-UA" sz="3200" b="1" i="1" dirty="0" smtClean="0">
                <a:latin typeface="Constantia" panose="02030602050306030303" pitchFamily="18" charset="0"/>
              </a:rPr>
              <a:t>Куріння і молодь</a:t>
            </a:r>
            <a:endParaRPr lang="uk-UA" sz="3200" b="1" i="1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71725"/>
            <a:ext cx="7924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Основна причина куріння підлітками – занижена самооцінка</a:t>
            </a:r>
            <a:endParaRPr lang="uk-UA" sz="3600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29125"/>
            <a:ext cx="6015733" cy="360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079806"/>
            <a:ext cx="6159749" cy="425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836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57"/>
            <a:ext cx="7924800" cy="868958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Статистика</a:t>
            </a:r>
            <a:endParaRPr lang="uk-UA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980728"/>
            <a:ext cx="8352928" cy="5544616"/>
          </a:xfrm>
        </p:spPr>
        <p:txBody>
          <a:bodyPr>
            <a:normAutofit lnSpcReduction="10000"/>
          </a:bodyPr>
          <a:lstStyle/>
          <a:p>
            <a:pPr lvl="0" algn="ctr">
              <a:lnSpc>
                <a:spcPct val="110000"/>
              </a:lnSpc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 хвороб, розвиток яких ж наслідком куріння, щорічно помирає 5,4 млн. осіб. Тобто 1 з 10 смертей у світі спричинена саме вживанням тютюнових виробів.</a:t>
            </a:r>
          </a:p>
          <a:p>
            <a:pPr lvl="0" algn="ctr">
              <a:lnSpc>
                <a:spcPct val="110000"/>
              </a:lnSpc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Куріння викликає 6% смертей в усьому світі.</a:t>
            </a:r>
          </a:p>
          <a:p>
            <a:pPr lvl="0" algn="ctr">
              <a:lnSpc>
                <a:spcPct val="110000"/>
              </a:lnSpc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Всього в Україні нараховується близько 9 млн. активних курців, що складають третину всього працездатного населення країни</a:t>
            </a:r>
          </a:p>
          <a:p>
            <a:pPr lvl="0" algn="ctr">
              <a:lnSpc>
                <a:spcPct val="110000"/>
              </a:lnSpc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Кожен четвертий підліток у Україні викурює першу сигарету у віці 10 років.</a:t>
            </a:r>
          </a:p>
          <a:p>
            <a:pPr marL="0" indent="0">
              <a:buNone/>
            </a:pPr>
            <a:r>
              <a:rPr lang="uk-UA" dirty="0"/>
              <a:t> 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08567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424936" cy="5400600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Із кожних 100 курців 53 намагається кинути палити, але лише 13 це вдається.</a:t>
            </a:r>
          </a:p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Викурюючи пачку сигарет на день рівноцінно щорічному випиванню кавової чашки нікотину.</a:t>
            </a:r>
          </a:p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Молодь, яка ніколи не палила, майже ніколи не вживає героїн або кокаїн.</a:t>
            </a:r>
          </a:p>
          <a:p>
            <a:pPr algn="ctr"/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Кожна нова затяжка скорочує життя людини принаймні на один вдих, а кожна цигарка – на 15 хв.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993390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4800" cy="508918"/>
          </a:xfrm>
        </p:spPr>
        <p:txBody>
          <a:bodyPr/>
          <a:lstStyle/>
          <a:p>
            <a:pPr algn="ctr"/>
            <a:r>
              <a:rPr lang="uk-UA" b="1" i="1" dirty="0">
                <a:latin typeface="Constantia" panose="02030602050306030303" pitchFamily="18" charset="0"/>
              </a:rPr>
              <a:t>Алкоголь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08720"/>
            <a:ext cx="2464668" cy="472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648200" cy="472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972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831" y="116632"/>
            <a:ext cx="8642920" cy="504056"/>
          </a:xfrm>
        </p:spPr>
        <p:txBody>
          <a:bodyPr/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Причини вживання алкоголю молоддю</a:t>
            </a:r>
            <a:endParaRPr lang="uk-UA" sz="2400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712968" cy="5688632"/>
          </a:xfrm>
        </p:spPr>
        <p:txBody>
          <a:bodyPr>
            <a:normAutofit fontScale="92500"/>
          </a:bodyPr>
          <a:lstStyle/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 потрапити до певного кола однолітків, де споживання спиртного є звичним явищем;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 здаватися дорослішим;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вважають, що це модно і "круто”;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метою розслабитися, позбавитися відчуття сором’язливості;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метою позбутися стресу;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метою розвеселитися;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 до спілкування;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тиск оточення;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заради солідарності з компанією; </a:t>
            </a:r>
          </a:p>
          <a:p>
            <a:pPr lvl="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"анестезію” від звичайної образи, горя або фізичного болю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19564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12" y="44624"/>
            <a:ext cx="9116788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" y="0"/>
            <a:ext cx="92530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4871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924800" cy="49492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Наркотики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836712"/>
            <a:ext cx="3749242" cy="2808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5891" y="836712"/>
            <a:ext cx="3600400" cy="2808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789040"/>
            <a:ext cx="3644614" cy="272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0358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6632"/>
            <a:ext cx="8496944" cy="6552728"/>
          </a:xfrm>
        </p:spPr>
        <p:txBody>
          <a:bodyPr/>
          <a:lstStyle/>
          <a:p>
            <a:pPr algn="ctr"/>
            <a:r>
              <a:rPr lang="uk-UA" sz="2000" dirty="0">
                <a:latin typeface="Constantia" panose="02030602050306030303" pitchFamily="18" charset="0"/>
              </a:rPr>
              <a:t>Марихуана (конопля) - це висушені квіти, насіння та листя рослини індійської коноплі. На вулицях її називають по-різному: план, анаша, солома, зелень, травичка, </a:t>
            </a:r>
            <a:r>
              <a:rPr lang="uk-UA" sz="2000" dirty="0" err="1">
                <a:latin typeface="Constantia" panose="02030602050306030303" pitchFamily="18" charset="0"/>
              </a:rPr>
              <a:t>Маша</a:t>
            </a:r>
            <a:r>
              <a:rPr lang="uk-UA" sz="2000" dirty="0">
                <a:latin typeface="Constantia" panose="02030602050306030303" pitchFamily="18" charset="0"/>
              </a:rPr>
              <a:t>, косяк, дим, бур'ян, </a:t>
            </a:r>
            <a:r>
              <a:rPr lang="uk-UA" sz="2000" dirty="0" err="1">
                <a:latin typeface="Constantia" panose="02030602050306030303" pitchFamily="18" charset="0"/>
              </a:rPr>
              <a:t>ганжа</a:t>
            </a:r>
            <a:r>
              <a:rPr lang="uk-UA" sz="2000" dirty="0">
                <a:latin typeface="Constantia" panose="02030602050306030303" pitchFamily="18" charset="0"/>
              </a:rPr>
              <a:t>, трава та інші назви. Для багатьох марихуана стала чимось повсякденним. Вона є найпопулярнішим нелегальним наркотиком у світі.</a:t>
            </a:r>
          </a:p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63937"/>
            <a:ext cx="6984776" cy="436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6123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4800" cy="508918"/>
          </a:xfrm>
        </p:spPr>
        <p:txBody>
          <a:bodyPr/>
          <a:lstStyle/>
          <a:p>
            <a:pPr algn="ctr"/>
            <a:r>
              <a:rPr lang="uk-UA" dirty="0" smtClean="0"/>
              <a:t>Групи наркотичних речовин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052736"/>
            <a:ext cx="7924800" cy="4662264"/>
          </a:xfrm>
        </p:spPr>
        <p:txBody>
          <a:bodyPr>
            <a:normAutofit/>
          </a:bodyPr>
          <a:lstStyle/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Група опію – опіати.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Барбітурати.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Кокаїн, феномін, ефедрин, кофеїн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Транквілізатори.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Гашиш.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Амфетаміни.</a:t>
            </a:r>
          </a:p>
          <a:p>
            <a:pPr algn="ctr">
              <a:buFont typeface="+mj-lt"/>
              <a:buAutoNum type="arabicPeriod"/>
            </a:pPr>
            <a:r>
              <a:rPr lang="uk-UA" sz="3200" dirty="0" smtClean="0">
                <a:latin typeface="Constantia" panose="02030602050306030303" pitchFamily="18" charset="0"/>
              </a:rPr>
              <a:t>Розчинники</a:t>
            </a:r>
          </a:p>
          <a:p>
            <a:pPr marL="0" indent="0" algn="ctr">
              <a:buNone/>
            </a:pPr>
            <a:endParaRPr lang="uk-UA" sz="2000" dirty="0" smtClean="0">
              <a:latin typeface="Constantia" panose="02030602050306030303" pitchFamily="18" charset="0"/>
            </a:endParaRPr>
          </a:p>
          <a:p>
            <a:pPr algn="ctr">
              <a:buFont typeface="+mj-lt"/>
              <a:buAutoNum type="arabicPeriod"/>
            </a:pPr>
            <a:endParaRPr lang="uk-UA" sz="2000" dirty="0" smtClean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41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7702"/>
            <a:ext cx="8692097" cy="591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7701"/>
            <a:ext cx="9036496" cy="602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6118"/>
            <a:ext cx="9144000" cy="601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5015"/>
            <a:ext cx="9148968" cy="603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6474" y="415015"/>
            <a:ext cx="9203835" cy="603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060" y="415014"/>
            <a:ext cx="9184028" cy="603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557" y="441126"/>
            <a:ext cx="9273896" cy="601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101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80784" cy="671999"/>
          </a:xfrm>
        </p:spPr>
        <p:txBody>
          <a:bodyPr/>
          <a:lstStyle/>
          <a:p>
            <a:pPr algn="ctr"/>
            <a:r>
              <a:rPr lang="uk-UA" sz="4000" b="1" i="1" dirty="0" smtClean="0">
                <a:latin typeface="Constantia" panose="02030602050306030303" pitchFamily="18" charset="0"/>
              </a:rPr>
              <a:t>Куріння</a:t>
            </a:r>
            <a:endParaRPr lang="uk-UA" sz="4000" b="1" i="1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64704"/>
            <a:ext cx="8856984" cy="4505672"/>
          </a:xfrm>
        </p:spPr>
        <p:txBody>
          <a:bodyPr>
            <a:normAutofit/>
          </a:bodyPr>
          <a:lstStyle/>
          <a:p>
            <a:pPr algn="just"/>
            <a:r>
              <a:rPr lang="uk-UA" sz="2400" b="1" dirty="0">
                <a:latin typeface="Constantia" panose="02030602050306030303" pitchFamily="18" charset="0"/>
              </a:rPr>
              <a:t>Куріння</a:t>
            </a:r>
            <a:r>
              <a:rPr lang="uk-UA" sz="2400" dirty="0">
                <a:latin typeface="Constantia" panose="02030602050306030303" pitchFamily="18" charset="0"/>
              </a:rPr>
              <a:t> – це шкідлива звичка вдихання диму тліючого висушеного листя тютюну. Найшкідливішим компонентом тютюнового диму є </a:t>
            </a:r>
            <a:r>
              <a:rPr lang="uk-UA" sz="24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нікотин</a:t>
            </a:r>
            <a:r>
              <a:rPr lang="uk-UA" sz="2400" dirty="0" smtClean="0">
                <a:latin typeface="Constantia" panose="02030602050306030303" pitchFamily="18" charset="0"/>
              </a:rPr>
              <a:t>. Регулярне </a:t>
            </a:r>
            <a:r>
              <a:rPr lang="uk-UA" sz="2400" dirty="0">
                <a:latin typeface="Constantia" panose="02030602050306030303" pitchFamily="18" charset="0"/>
              </a:rPr>
              <a:t>вживання нікотину викликає тютюнову залежність. </a:t>
            </a:r>
            <a:endParaRPr lang="uk-UA" sz="2400" dirty="0" smtClean="0">
              <a:latin typeface="Constantia" panose="02030602050306030303" pitchFamily="18" charset="0"/>
            </a:endParaRPr>
          </a:p>
          <a:p>
            <a:pPr algn="just"/>
            <a:r>
              <a:rPr lang="ru-RU" sz="2400" dirty="0" err="1">
                <a:latin typeface="Constantia" panose="02030602050306030303" pitchFamily="18" charset="0"/>
              </a:rPr>
              <a:t>Тривале</a:t>
            </a:r>
            <a:r>
              <a:rPr lang="ru-RU" sz="2400" dirty="0">
                <a:latin typeface="Constantia" panose="02030602050306030303" pitchFamily="18" charset="0"/>
              </a:rPr>
              <a:t> і </a:t>
            </a:r>
            <a:r>
              <a:rPr lang="ru-RU" sz="2400" dirty="0" err="1">
                <a:latin typeface="Constantia" panose="02030602050306030303" pitchFamily="18" charset="0"/>
              </a:rPr>
              <a:t>часте</a:t>
            </a:r>
            <a:r>
              <a:rPr lang="ru-RU" sz="2400" dirty="0">
                <a:latin typeface="Constantia" panose="02030602050306030303" pitchFamily="18" charset="0"/>
              </a:rPr>
              <a:t> </a:t>
            </a:r>
            <a:r>
              <a:rPr lang="ru-RU" sz="2400" dirty="0" err="1">
                <a:latin typeface="Constantia" panose="02030602050306030303" pitchFamily="18" charset="0"/>
              </a:rPr>
              <a:t>паління</a:t>
            </a:r>
            <a:r>
              <a:rPr lang="ru-RU" sz="2400" dirty="0">
                <a:latin typeface="Constantia" panose="02030602050306030303" pitchFamily="18" charset="0"/>
              </a:rPr>
              <a:t> тютюну </a:t>
            </a:r>
            <a:r>
              <a:rPr lang="ru-RU" sz="2400" dirty="0" err="1">
                <a:latin typeface="Constantia" panose="02030602050306030303" pitchFamily="18" charset="0"/>
              </a:rPr>
              <a:t>завдає</a:t>
            </a:r>
            <a:r>
              <a:rPr lang="ru-RU" sz="2400" dirty="0">
                <a:latin typeface="Constantia" panose="02030602050306030303" pitchFamily="18" charset="0"/>
              </a:rPr>
              <a:t> </a:t>
            </a:r>
            <a:r>
              <a:rPr lang="ru-RU" sz="2400" dirty="0" err="1">
                <a:latin typeface="Constantia" panose="02030602050306030303" pitchFamily="18" charset="0"/>
              </a:rPr>
              <a:t>значної</a:t>
            </a:r>
            <a:r>
              <a:rPr lang="ru-RU" sz="2400" dirty="0">
                <a:latin typeface="Constantia" panose="02030602050306030303" pitchFamily="18" charset="0"/>
              </a:rPr>
              <a:t> </a:t>
            </a:r>
            <a:r>
              <a:rPr lang="ru-RU" sz="2400" dirty="0" err="1">
                <a:latin typeface="Constantia" panose="02030602050306030303" pitchFamily="18" charset="0"/>
              </a:rPr>
              <a:t>шкоди</a:t>
            </a:r>
            <a:r>
              <a:rPr lang="ru-RU" sz="2400" dirty="0">
                <a:latin typeface="Constantia" panose="02030602050306030303" pitchFamily="18" charset="0"/>
              </a:rPr>
              <a:t>  </a:t>
            </a:r>
            <a:r>
              <a:rPr lang="ru-RU" sz="2400" dirty="0" err="1">
                <a:latin typeface="Constantia" panose="02030602050306030303" pitchFamily="18" charset="0"/>
              </a:rPr>
              <a:t>здоров’ю</a:t>
            </a:r>
            <a:r>
              <a:rPr lang="ru-RU" sz="2400" dirty="0">
                <a:latin typeface="Constantia" panose="02030602050306030303" pitchFamily="18" charset="0"/>
              </a:rPr>
              <a:t> </a:t>
            </a:r>
            <a:r>
              <a:rPr lang="ru-RU" sz="2400" dirty="0" err="1">
                <a:latin typeface="Constantia" panose="02030602050306030303" pitchFamily="18" charset="0"/>
              </a:rPr>
              <a:t>курців</a:t>
            </a:r>
            <a:r>
              <a:rPr lang="ru-RU" sz="2400" dirty="0">
                <a:latin typeface="Constantia" panose="02030602050306030303" pitchFamily="18" charset="0"/>
              </a:rPr>
              <a:t>, та </a:t>
            </a:r>
            <a:r>
              <a:rPr lang="ru-RU" sz="2400" dirty="0" err="1">
                <a:latin typeface="Constantia" panose="02030602050306030303" pitchFamily="18" charset="0"/>
              </a:rPr>
              <a:t>оточуючих</a:t>
            </a:r>
            <a:r>
              <a:rPr lang="ru-RU" sz="2400" dirty="0">
                <a:latin typeface="Constantia" panose="02030602050306030303" pitchFamily="18" charset="0"/>
              </a:rPr>
              <a:t> </a:t>
            </a:r>
            <a:r>
              <a:rPr lang="ru-RU" sz="2400" dirty="0" err="1">
                <a:latin typeface="Constantia" panose="02030602050306030303" pitchFamily="18" charset="0"/>
              </a:rPr>
              <a:t>їх</a:t>
            </a:r>
            <a:r>
              <a:rPr lang="ru-RU" sz="2400" dirty="0">
                <a:latin typeface="Constantia" panose="02030602050306030303" pitchFamily="18" charset="0"/>
              </a:rPr>
              <a:t> людей, </a:t>
            </a:r>
            <a:r>
              <a:rPr lang="ru-RU" sz="2400" dirty="0" err="1">
                <a:latin typeface="Constantia" panose="02030602050306030303" pitchFamily="18" charset="0"/>
              </a:rPr>
              <a:t>що</a:t>
            </a:r>
            <a:r>
              <a:rPr lang="ru-RU" sz="2400" dirty="0">
                <a:latin typeface="Constantia" panose="02030602050306030303" pitchFamily="18" charset="0"/>
              </a:rPr>
              <a:t> не </a:t>
            </a:r>
            <a:r>
              <a:rPr lang="ru-RU" sz="2400" dirty="0" err="1">
                <a:latin typeface="Constantia" panose="02030602050306030303" pitchFamily="18" charset="0"/>
              </a:rPr>
              <a:t>палять</a:t>
            </a:r>
            <a:r>
              <a:rPr lang="ru-RU" sz="2400" dirty="0">
                <a:latin typeface="Constantia" panose="02030602050306030303" pitchFamily="18" charset="0"/>
              </a:rPr>
              <a:t>.</a:t>
            </a:r>
            <a:endParaRPr lang="uk-UA" sz="2400" dirty="0">
              <a:latin typeface="Constantia" panose="02030602050306030303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0594" y="3573016"/>
            <a:ext cx="6102651" cy="311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316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thruBlk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4800" cy="508918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Етапи наркозалежності</a:t>
            </a:r>
            <a:endParaRPr lang="uk-UA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132856"/>
            <a:ext cx="7924800" cy="4114800"/>
          </a:xfrm>
        </p:spPr>
        <p:txBody>
          <a:bodyPr>
            <a:normAutofit/>
          </a:bodyPr>
          <a:lstStyle/>
          <a:p>
            <a:pPr algn="ctr">
              <a:buFont typeface="+mj-lt"/>
              <a:buAutoNum type="arabicPeriod"/>
            </a:pPr>
            <a:r>
              <a:rPr lang="uk-UA" sz="3200" i="1" dirty="0" smtClean="0">
                <a:latin typeface="Constantia" panose="02030602050306030303" pitchFamily="18" charset="0"/>
              </a:rPr>
              <a:t>Етап епізодичного вживання.</a:t>
            </a:r>
          </a:p>
          <a:p>
            <a:pPr algn="ctr">
              <a:buFont typeface="+mj-lt"/>
              <a:buAutoNum type="arabicPeriod"/>
            </a:pPr>
            <a:r>
              <a:rPr lang="uk-UA" sz="3200" i="1" dirty="0" smtClean="0">
                <a:latin typeface="Constantia" panose="02030602050306030303" pitchFamily="18" charset="0"/>
              </a:rPr>
              <a:t>Психологічна залежність.</a:t>
            </a:r>
          </a:p>
          <a:p>
            <a:pPr algn="ctr">
              <a:buFont typeface="+mj-lt"/>
              <a:buAutoNum type="arabicPeriod"/>
            </a:pPr>
            <a:r>
              <a:rPr lang="uk-UA" sz="3200" i="1" dirty="0" smtClean="0">
                <a:latin typeface="Constantia" panose="02030602050306030303" pitchFamily="18" charset="0"/>
              </a:rPr>
              <a:t>Фізична залежність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48433915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96944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err="1" smtClean="0">
                <a:solidFill>
                  <a:srgbClr val="C00000"/>
                </a:solidFill>
                <a:latin typeface="Constantia" panose="02030602050306030303" pitchFamily="18" charset="0"/>
              </a:rPr>
              <a:t>Наркоманія</a:t>
            </a:r>
            <a:r>
              <a:rPr lang="ru-RU" sz="2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— складна проблема для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суспільства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. Вона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вражає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юнаків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та молодь,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збільшує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кількість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nstantia" panose="02030602050306030303" pitchFamily="18" charset="0"/>
              </a:rPr>
              <a:t>правопору­шень</a:t>
            </a:r>
            <a:r>
              <a:rPr lang="ru-RU" sz="2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Наркоманія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породжує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низку проблем, з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якими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самотужки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не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справитися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. Вона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руйнує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людське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здоров'я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,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родинне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щастя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,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життя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. Наркомани, як правило, </a:t>
            </a:r>
            <a:r>
              <a:rPr lang="ru-RU" sz="2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не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доживають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до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старості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. </a:t>
            </a:r>
            <a:endParaRPr lang="ru-RU" sz="2800" b="1" dirty="0" smtClean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pPr marL="0" indent="0" algn="ctr">
              <a:buNone/>
            </a:pPr>
            <a:r>
              <a:rPr lang="ru-RU" sz="2800" b="1" dirty="0" err="1" smtClean="0">
                <a:solidFill>
                  <a:srgbClr val="C00000"/>
                </a:solidFill>
                <a:latin typeface="Constantia" panose="02030602050306030303" pitchFamily="18" charset="0"/>
              </a:rPr>
              <a:t>Тож</a:t>
            </a:r>
            <a:r>
              <a:rPr lang="ru-RU" sz="2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чи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варто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створювати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собі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стільки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проблем? </a:t>
            </a:r>
            <a:endParaRPr lang="ru-RU" sz="2800" b="1" dirty="0" smtClean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У 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моральному,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медично­му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,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соціальному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, правовому аспектах </a:t>
            </a:r>
            <a:r>
              <a:rPr lang="ru-RU" sz="2800" b="1" dirty="0" err="1">
                <a:solidFill>
                  <a:srgbClr val="C00000"/>
                </a:solidFill>
                <a:latin typeface="Constantia" panose="02030602050306030303" pitchFamily="18" charset="0"/>
              </a:rPr>
              <a:t>наркоманія</a:t>
            </a:r>
            <a:r>
              <a:rPr lang="ru-RU" sz="2800" b="1" dirty="0">
                <a:solidFill>
                  <a:srgbClr val="C00000"/>
                </a:solidFill>
                <a:latin typeface="Constantia" panose="02030602050306030303" pitchFamily="18" charset="0"/>
              </a:rPr>
              <a:t> — зло.</a:t>
            </a:r>
            <a:endParaRPr lang="uk-UA" sz="2400" b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73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4800" cy="580926"/>
          </a:xfrm>
        </p:spPr>
        <p:txBody>
          <a:bodyPr/>
          <a:lstStyle/>
          <a:p>
            <a:pPr algn="ctr"/>
            <a:r>
              <a:rPr lang="uk-UA" dirty="0" smtClean="0">
                <a:latin typeface="Constantia" panose="02030602050306030303" pitchFamily="18" charset="0"/>
              </a:rPr>
              <a:t>З чого складається сигарета?</a:t>
            </a:r>
            <a:endParaRPr lang="uk-UA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496944" cy="5544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>
                <a:latin typeface="Constantia" panose="02030602050306030303" pitchFamily="18" charset="0"/>
              </a:rPr>
              <a:t>В</a:t>
            </a:r>
            <a:r>
              <a:rPr lang="uk-UA" sz="2000" dirty="0" smtClean="0">
                <a:latin typeface="Constantia" panose="02030602050306030303" pitchFamily="18" charset="0"/>
              </a:rPr>
              <a:t> </a:t>
            </a:r>
            <a:r>
              <a:rPr lang="uk-UA" sz="2000" dirty="0">
                <a:latin typeface="Constantia" panose="02030602050306030303" pitchFamily="18" charset="0"/>
              </a:rPr>
              <a:t>одній сигареті міститься близько чотирьохсот речовин, і деякі з них досить важкі й токсичні. Ось деякі з них: 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аміак</a:t>
            </a:r>
            <a:r>
              <a:rPr lang="uk-UA" sz="2000" dirty="0">
                <a:latin typeface="Constantia" panose="02030602050306030303" pitchFamily="18" charset="0"/>
              </a:rPr>
              <a:t> (завдяки цій речовині, сигарета не гасне, а нікотин всмоктується в кров швидше).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толуол </a:t>
            </a:r>
            <a:r>
              <a:rPr lang="uk-UA" sz="2000" dirty="0">
                <a:latin typeface="Constantia" panose="02030602050306030303" pitchFamily="18" charset="0"/>
              </a:rPr>
              <a:t>(Це розчинник, який використовують у промисловості).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оцтова кислота </a:t>
            </a:r>
            <a:r>
              <a:rPr lang="uk-UA" sz="2000" dirty="0">
                <a:latin typeface="Constantia" panose="02030602050306030303" pitchFamily="18" charset="0"/>
              </a:rPr>
              <a:t>(потрапляючи в дихальні шляхи, руйнує слизові оболонки і сприяє утворенню опіків і виразок).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стеаринова кислота </a:t>
            </a:r>
            <a:r>
              <a:rPr lang="uk-UA" sz="2000" dirty="0">
                <a:latin typeface="Constantia" panose="02030602050306030303" pitchFamily="18" charset="0"/>
              </a:rPr>
              <a:t>(вражає всі дихальні шляхи і входить до складу кіптяви).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нітробензол</a:t>
            </a:r>
            <a:r>
              <a:rPr lang="uk-UA" sz="2000" dirty="0">
                <a:latin typeface="Constantia" panose="02030602050306030303" pitchFamily="18" charset="0"/>
              </a:rPr>
              <a:t> (дуже токсичний газ, який робить негативний вплив на кровоносну систему).</a:t>
            </a:r>
          </a:p>
          <a:p>
            <a:pPr lvl="0" algn="just"/>
            <a:r>
              <a:rPr lang="uk-UA" sz="2000" dirty="0">
                <a:solidFill>
                  <a:srgbClr val="C00000"/>
                </a:solidFill>
                <a:latin typeface="Constantia" panose="02030602050306030303" pitchFamily="18" charset="0"/>
              </a:rPr>
              <a:t>нікель, формальдегіди, кадмій і т.п.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39063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240" y="-387424"/>
            <a:ext cx="7924800" cy="1143000"/>
          </a:xfrm>
        </p:spPr>
        <p:txBody>
          <a:bodyPr/>
          <a:lstStyle/>
          <a:p>
            <a:pPr algn="ctr"/>
            <a:r>
              <a:rPr lang="uk-UA" b="1" i="1" dirty="0" smtClean="0">
                <a:latin typeface="Constantia" panose="02030602050306030303" pitchFamily="18" charset="0"/>
              </a:rPr>
              <a:t>Вплив куріння на організм</a:t>
            </a:r>
            <a:endParaRPr lang="uk-UA" b="1" i="1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0240" y="836712"/>
            <a:ext cx="7924800" cy="4446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dirty="0" smtClean="0">
                <a:latin typeface="Constantia" panose="02030602050306030303" pitchFamily="18" charset="0"/>
              </a:rPr>
              <a:t>Дихальна система</a:t>
            </a:r>
            <a:endParaRPr lang="uk-UA" sz="2800" b="1" dirty="0">
              <a:latin typeface="Constantia" panose="02030602050306030303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475" y="1395869"/>
            <a:ext cx="7992888" cy="5344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4556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16632"/>
            <a:ext cx="7924800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i="1" dirty="0" smtClean="0">
                <a:latin typeface="Constantia" panose="02030602050306030303" pitchFamily="18" charset="0"/>
              </a:rPr>
              <a:t>Шкіра</a:t>
            </a:r>
            <a:endParaRPr lang="uk-UA" sz="3200" b="1" i="1" dirty="0">
              <a:latin typeface="Constantia" panose="02030602050306030303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819557" cy="55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158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924800" cy="494928"/>
          </a:xfrm>
        </p:spPr>
        <p:txBody>
          <a:bodyPr/>
          <a:lstStyle/>
          <a:p>
            <a:pPr algn="ctr"/>
            <a:r>
              <a:rPr lang="uk-UA" b="1" i="1" dirty="0" smtClean="0">
                <a:latin typeface="Constantia" panose="02030602050306030303" pitchFamily="18" charset="0"/>
              </a:rPr>
              <a:t>Травна система</a:t>
            </a:r>
            <a:endParaRPr lang="uk-UA" b="1" i="1" dirty="0">
              <a:latin typeface="Constantia" panose="02030602050306030303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470830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649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4800" cy="580926"/>
          </a:xfrm>
        </p:spPr>
        <p:txBody>
          <a:bodyPr/>
          <a:lstStyle/>
          <a:p>
            <a:pPr algn="ctr"/>
            <a:r>
              <a:rPr lang="uk-UA" b="1" i="1" dirty="0" smtClean="0">
                <a:latin typeface="Constantia" panose="02030602050306030303" pitchFamily="18" charset="0"/>
              </a:rPr>
              <a:t>Мозок і нервова система</a:t>
            </a:r>
            <a:endParaRPr lang="uk-UA" b="1" i="1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980728"/>
            <a:ext cx="8424936" cy="473427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uk-UA" sz="3600" b="1" dirty="0">
                <a:solidFill>
                  <a:srgbClr val="FF0000"/>
                </a:solidFill>
                <a:latin typeface="Constantia" panose="02030602050306030303" pitchFamily="18" charset="0"/>
              </a:rPr>
              <a:t>С</a:t>
            </a:r>
            <a:r>
              <a:rPr lang="uk-UA" sz="3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имптоми</a:t>
            </a:r>
            <a:r>
              <a:rPr lang="uk-UA" sz="3600" b="1" dirty="0">
                <a:solidFill>
                  <a:srgbClr val="FF0000"/>
                </a:solidFill>
                <a:latin typeface="Constantia" panose="02030602050306030303" pitchFamily="18" charset="0"/>
              </a:rPr>
              <a:t>, які говорять про отруєння клітин </a:t>
            </a:r>
            <a:r>
              <a:rPr lang="uk-UA" sz="3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мозку:</a:t>
            </a:r>
            <a:endParaRPr lang="uk-UA" sz="36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algn="ctr"/>
            <a:r>
              <a:rPr lang="uk-UA" sz="3200" dirty="0" smtClean="0">
                <a:latin typeface="Constantia" panose="02030602050306030303" pitchFamily="18" charset="0"/>
              </a:rPr>
              <a:t>нудота;</a:t>
            </a:r>
          </a:p>
          <a:p>
            <a:pPr algn="ctr"/>
            <a:r>
              <a:rPr lang="uk-UA" sz="3200" dirty="0" smtClean="0">
                <a:latin typeface="Constantia" panose="02030602050306030303" pitchFamily="18" charset="0"/>
              </a:rPr>
              <a:t>блювота;</a:t>
            </a:r>
          </a:p>
          <a:p>
            <a:pPr algn="ctr"/>
            <a:r>
              <a:rPr lang="uk-UA" sz="3200" dirty="0" smtClean="0">
                <a:latin typeface="Constantia" panose="02030602050306030303" pitchFamily="18" charset="0"/>
              </a:rPr>
              <a:t>Холодний піт;</a:t>
            </a:r>
          </a:p>
          <a:p>
            <a:pPr algn="ctr"/>
            <a:r>
              <a:rPr lang="uk-UA" sz="3200" dirty="0">
                <a:latin typeface="Constantia" panose="02030602050306030303" pitchFamily="18" charset="0"/>
              </a:rPr>
              <a:t>і</a:t>
            </a:r>
            <a:r>
              <a:rPr lang="uk-UA" sz="3200" dirty="0" smtClean="0">
                <a:latin typeface="Constantia" panose="02030602050306030303" pitchFamily="18" charset="0"/>
              </a:rPr>
              <a:t>ноді втрата свідомості.</a:t>
            </a:r>
          </a:p>
        </p:txBody>
      </p:sp>
    </p:spTree>
    <p:extLst>
      <p:ext uri="{BB962C8B-B14F-4D97-AF65-F5344CB8AC3E}">
        <p14:creationId xmlns:p14="http://schemas.microsoft.com/office/powerpoint/2010/main" xmlns="" val="26047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4800" cy="494928"/>
          </a:xfrm>
        </p:spPr>
        <p:txBody>
          <a:bodyPr/>
          <a:lstStyle/>
          <a:p>
            <a:pPr algn="ctr"/>
            <a:r>
              <a:rPr lang="uk-UA" b="1" i="1" dirty="0" smtClean="0">
                <a:latin typeface="Constantia" panose="02030602050306030303" pitchFamily="18" charset="0"/>
              </a:rPr>
              <a:t>Серцево-судинна система</a:t>
            </a:r>
            <a:endParaRPr lang="uk-UA" b="1" i="1" dirty="0">
              <a:latin typeface="Constantia" panose="0203060205030603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467544" y="980728"/>
            <a:ext cx="4464496" cy="4824536"/>
          </a:xfrm>
        </p:spPr>
        <p:txBody>
          <a:bodyPr>
            <a:normAutofit fontScale="92500"/>
          </a:bodyPr>
          <a:lstStyle/>
          <a:p>
            <a:pPr lvl="0" algn="ctr"/>
            <a:r>
              <a:rPr lang="uk-UA" sz="2400" dirty="0">
                <a:solidFill>
                  <a:srgbClr val="FF0000"/>
                </a:solidFill>
                <a:latin typeface="Constantia" panose="02030602050306030303" pitchFamily="18" charset="0"/>
              </a:rPr>
              <a:t>Одна випалена сигарета збільшує пульс на двадцять ударів в хвилину, підіймає тиск на декілька десятків міліметрів, знижує шкірну температуру. </a:t>
            </a:r>
            <a:endParaRPr lang="en-US" sz="24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lvl="0" algn="ctr"/>
            <a:r>
              <a:rPr lang="uk-UA" sz="2400" dirty="0" smtClean="0">
                <a:latin typeface="Constantia" panose="02030602050306030303" pitchFamily="18" charset="0"/>
              </a:rPr>
              <a:t>Ці </a:t>
            </a:r>
            <a:r>
              <a:rPr lang="uk-UA" sz="2400" dirty="0">
                <a:latin typeface="Constantia" panose="02030602050306030303" pitchFamily="18" charset="0"/>
              </a:rPr>
              <a:t>зміни тримаються близько тридцяти хвилин. Таким чином, протягом дня серце постійно отримує додаткове навантаження, яке з часом приводить до захворювання.</a:t>
            </a:r>
          </a:p>
          <a:p>
            <a:endParaRPr lang="uk-UA" dirty="0"/>
          </a:p>
        </p:txBody>
      </p:sp>
      <p:pic>
        <p:nvPicPr>
          <p:cNvPr id="5125" name="Picture 5" descr="http://ilife-news.com/uploads/posts/2013-11/1385111122_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3"/>
            <a:ext cx="3748428" cy="4320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750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4800" cy="422920"/>
          </a:xfrm>
        </p:spPr>
        <p:txBody>
          <a:bodyPr/>
          <a:lstStyle/>
          <a:p>
            <a:pPr algn="ctr"/>
            <a:r>
              <a:rPr lang="uk-UA" dirty="0" smtClean="0">
                <a:latin typeface="Constantia" panose="02030602050306030303" pitchFamily="18" charset="0"/>
              </a:rPr>
              <a:t>Репродуктивна система</a:t>
            </a:r>
            <a:endParaRPr lang="uk-UA" dirty="0">
              <a:latin typeface="Constantia" panose="020306020503060303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9939782"/>
              </p:ext>
            </p:extLst>
          </p:nvPr>
        </p:nvGraphicFramePr>
        <p:xfrm>
          <a:off x="179512" y="692696"/>
          <a:ext cx="8784976" cy="590465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92488"/>
                <a:gridCol w="4392488"/>
              </a:tblGrid>
              <a:tr h="59046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uk-UA" sz="2800" b="1" i="0" u="sng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хлопців відбувається: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Затримка розвитку статевого дозрівання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Поганий розвиток статевих органів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Порушення статевих функцій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Імпотенція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Безпліддя</a:t>
                      </a:r>
                    </a:p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uk-UA" sz="3200" b="1" i="0" u="sng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дівчат:</a:t>
                      </a:r>
                      <a:endParaRPr kumimoji="0" lang="uk-UA" sz="3200" b="0" i="0" u="sng" strike="noStrike" kern="1200" cap="none" spc="3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Безпліддя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Викидні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Затримка розвитку плоду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Рак</a:t>
                      </a:r>
                      <a:endParaRPr kumimoji="0" lang="en-US" sz="3200" b="0" i="0" u="none" strike="noStrike" kern="1200" cap="none" spc="3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uk-UA" sz="3200" b="0" i="0" u="none" strike="noStrike" kern="1200" cap="none" spc="3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Порушення статевих функцій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DC9E1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3386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199</TotalTime>
  <Words>665</Words>
  <Application>Microsoft Office PowerPoint</Application>
  <PresentationFormat>Экран (4:3)</PresentationFormat>
  <Paragraphs>80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Горизонт</vt:lpstr>
      <vt:lpstr>Слайд 1</vt:lpstr>
      <vt:lpstr>Куріння</vt:lpstr>
      <vt:lpstr>З чого складається сигарета?</vt:lpstr>
      <vt:lpstr>Вплив куріння на організм</vt:lpstr>
      <vt:lpstr>Слайд 5</vt:lpstr>
      <vt:lpstr>Травна система</vt:lpstr>
      <vt:lpstr>Мозок і нервова система</vt:lpstr>
      <vt:lpstr>Серцево-судинна система</vt:lpstr>
      <vt:lpstr>Репродуктивна система</vt:lpstr>
      <vt:lpstr>Куріння і молодь</vt:lpstr>
      <vt:lpstr>Статистика</vt:lpstr>
      <vt:lpstr>Слайд 12</vt:lpstr>
      <vt:lpstr>Алкоголь</vt:lpstr>
      <vt:lpstr>Причини вживання алкоголю молоддю</vt:lpstr>
      <vt:lpstr>Слайд 15</vt:lpstr>
      <vt:lpstr>Наркотики</vt:lpstr>
      <vt:lpstr>Слайд 17</vt:lpstr>
      <vt:lpstr>Групи наркотичних речовин</vt:lpstr>
      <vt:lpstr>Слайд 19</vt:lpstr>
      <vt:lpstr>Етапи наркозалежності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RePack by SPecialiST</cp:lastModifiedBy>
  <cp:revision>18</cp:revision>
  <dcterms:created xsi:type="dcterms:W3CDTF">2014-11-09T09:01:54Z</dcterms:created>
  <dcterms:modified xsi:type="dcterms:W3CDTF">2017-07-25T11:58:03Z</dcterms:modified>
</cp:coreProperties>
</file>