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6" r:id="rId23"/>
    <p:sldId id="287" r:id="rId24"/>
    <p:sldId id="288" r:id="rId25"/>
    <p:sldId id="277" r:id="rId26"/>
    <p:sldId id="289" r:id="rId27"/>
    <p:sldId id="290" r:id="rId28"/>
    <p:sldId id="291" r:id="rId29"/>
    <p:sldId id="292" r:id="rId30"/>
    <p:sldId id="293" r:id="rId31"/>
    <p:sldId id="294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5B3C6-1937-47F9-9DE3-63E4253EF485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841305-8F72-49B9-85DC-89C9E3163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</a:t>
            </a:r>
            <a:r>
              <a:rPr lang="ru-RU" dirty="0" err="1" smtClean="0"/>
              <a:t>адвиробництво</a:t>
            </a:r>
            <a:r>
              <a:rPr lang="ru-RU" dirty="0" smtClean="0"/>
              <a:t> </a:t>
            </a:r>
            <a:r>
              <a:rPr lang="ru-RU" dirty="0" err="1" smtClean="0"/>
              <a:t>цих</a:t>
            </a:r>
            <a:r>
              <a:rPr lang="ru-RU" dirty="0" smtClean="0"/>
              <a:t> </a:t>
            </a:r>
            <a:r>
              <a:rPr lang="ru-RU" dirty="0" err="1" smtClean="0"/>
              <a:t>гормонів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призвести</a:t>
            </a:r>
            <a:r>
              <a:rPr lang="ru-RU" dirty="0" smtClean="0"/>
              <a:t> до того,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чоловік</a:t>
            </a:r>
            <a:r>
              <a:rPr lang="ru-RU" dirty="0" smtClean="0"/>
              <a:t> стане схожий на </a:t>
            </a:r>
            <a:r>
              <a:rPr lang="ru-RU" dirty="0" err="1" smtClean="0"/>
              <a:t>жінку</a:t>
            </a:r>
            <a:r>
              <a:rPr lang="ru-RU" dirty="0" smtClean="0"/>
              <a:t>, а </a:t>
            </a:r>
            <a:r>
              <a:rPr lang="ru-RU" dirty="0" err="1" smtClean="0"/>
              <a:t>жінка</a:t>
            </a:r>
            <a:r>
              <a:rPr lang="ru-RU" dirty="0" smtClean="0"/>
              <a:t> на </a:t>
            </a:r>
            <a:r>
              <a:rPr lang="ru-RU" dirty="0" err="1" smtClean="0"/>
              <a:t>чоловіка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усіма</a:t>
            </a:r>
            <a:r>
              <a:rPr lang="ru-RU" dirty="0" smtClean="0"/>
              <a:t> </a:t>
            </a:r>
            <a:r>
              <a:rPr lang="ru-RU" dirty="0" err="1" smtClean="0"/>
              <a:t>наслідками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випливають</a:t>
            </a:r>
            <a:r>
              <a:rPr lang="ru-RU" dirty="0" smtClean="0"/>
              <a:t> </a:t>
            </a:r>
            <a:r>
              <a:rPr lang="ru-RU" dirty="0" err="1" smtClean="0"/>
              <a:t>звідси</a:t>
            </a:r>
            <a:r>
              <a:rPr lang="ru-RU" dirty="0" smtClean="0"/>
              <a:t> бородами, </a:t>
            </a:r>
            <a:r>
              <a:rPr lang="ru-RU" dirty="0" err="1" smtClean="0"/>
              <a:t>вусами</a:t>
            </a:r>
            <a:r>
              <a:rPr lang="ru-RU" dirty="0" smtClean="0"/>
              <a:t>, та </a:t>
            </a:r>
            <a:r>
              <a:rPr lang="ru-RU" dirty="0" err="1" smtClean="0"/>
              <a:t>іншими</a:t>
            </a:r>
            <a:r>
              <a:rPr lang="ru-RU" dirty="0" smtClean="0"/>
              <a:t> </a:t>
            </a:r>
            <a:r>
              <a:rPr lang="ru-RU" dirty="0" err="1" smtClean="0"/>
              <a:t>волоссям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Андрогени</a:t>
            </a:r>
            <a:r>
              <a:rPr lang="ru-RU" dirty="0" smtClean="0"/>
              <a:t> 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змінюють</a:t>
            </a:r>
            <a:r>
              <a:rPr lang="ru-RU" dirty="0" smtClean="0"/>
              <a:t> стать.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4A8DB-C41D-4878-9944-207C2C246566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4F46-5E99-466C-8963-34DA5434F319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2869D-5080-48A2-8D65-369AEEFFE3C1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AE931-FA1D-4B50-947D-E9ED74DE74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82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i="1" dirty="0" smtClean="0"/>
              <a:t>Ендокринна регуляція функцій організму людини</a:t>
            </a:r>
            <a:endParaRPr lang="ru-RU" i="1" dirty="0"/>
          </a:p>
        </p:txBody>
      </p:sp>
      <p:sp>
        <p:nvSpPr>
          <p:cNvPr id="62470" name="AutoShape 6" descr="https://imgs.smartresponder.ru/on/665721f74a03d652ea11fdac628c8a81fa5caf40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2" name="AutoShape 8" descr="https://imgs.smartresponder.ru/on/665721f74a03d652ea11fdac628c8a81fa5caf40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4" name="AutoShape 10" descr="https://imgs.smartresponder.ru/on/665721f74a03d652ea11fdac628c8a81fa5caf40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6" name="AutoShape 12" descr="https://imgs.smartresponder.ru/on/665721f74a03d652ea11fdac628c8a81fa5caf40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8" name="AutoShape 14" descr="https://imgs.smartresponder.ru/on/665721f74a03d652ea11fdac628c8a81fa5caf40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072198" y="5643578"/>
            <a:ext cx="27909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Коробова</a:t>
            </a:r>
            <a:r>
              <a:rPr lang="uk-UA" dirty="0" smtClean="0"/>
              <a:t> Юлія Павлівна</a:t>
            </a:r>
          </a:p>
          <a:p>
            <a:r>
              <a:rPr lang="uk-UA" dirty="0" smtClean="0"/>
              <a:t>Вчитель біології</a:t>
            </a:r>
          </a:p>
          <a:p>
            <a:r>
              <a:rPr lang="uk-UA" dirty="0" err="1" smtClean="0"/>
              <a:t>Санжариської</a:t>
            </a:r>
            <a:r>
              <a:rPr lang="uk-UA" dirty="0" smtClean="0"/>
              <a:t> ЗОШ </a:t>
            </a:r>
            <a:r>
              <a:rPr lang="en-US" dirty="0" smtClean="0"/>
              <a:t>I – II </a:t>
            </a:r>
            <a:r>
              <a:rPr lang="ru-RU" dirty="0" smtClean="0"/>
              <a:t>ст.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Залози змішаної секреції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/>
              <a:t>До залоз змішаної секреції належать:</a:t>
            </a:r>
          </a:p>
          <a:p>
            <a:pPr>
              <a:buFontTx/>
              <a:buChar char="-"/>
            </a:pPr>
            <a:r>
              <a:rPr lang="uk-UA" b="1" dirty="0" smtClean="0"/>
              <a:t>підшлункова залоза</a:t>
            </a:r>
            <a:r>
              <a:rPr lang="uk-UA" dirty="0" smtClean="0"/>
              <a:t>, що утворює підшлунковий сік, який виділяється через протоку в 12-палу кишку, та виділяє гормони, які регулюють кількість цукру у крові.</a:t>
            </a:r>
          </a:p>
          <a:p>
            <a:pPr>
              <a:buFontTx/>
              <a:buChar char="-"/>
            </a:pPr>
            <a:r>
              <a:rPr lang="uk-UA" b="1" dirty="0" smtClean="0"/>
              <a:t>статеві залози</a:t>
            </a:r>
            <a:r>
              <a:rPr lang="uk-UA" dirty="0" smtClean="0"/>
              <a:t>, що продукують статеві клітини для продовження роду та статеві гормони, які формують вторинні статеві ознаки.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odgelu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357298"/>
            <a:ext cx="3643338" cy="399135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5" name="Рисунок 4" descr="polov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428735"/>
            <a:ext cx="2928958" cy="4595177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Залози змішаної секреції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Залози змішаної секреції виконують водночас дві функції: як залози зовнішньої секреції та залози внутрішньої секреції, тобто вони виділяють секрети безпосередньо у кров і в той же час мають вивідні протоки назовні тіла або в порожнину тіла.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Мікроскопічна будова                        гіпофіза людини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4" descr="image8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714488"/>
            <a:ext cx="3892550" cy="2995613"/>
          </a:xfrm>
          <a:prstGeom prst="rect">
            <a:avLst/>
          </a:prstGeom>
          <a:noFill/>
        </p:spPr>
      </p:pic>
      <p:pic>
        <p:nvPicPr>
          <p:cNvPr id="5" name="Picture 15" descr="image8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8825" y="1785926"/>
            <a:ext cx="4575175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Будова щитоподібної залози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6" descr="image8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88" y="1643063"/>
            <a:ext cx="3309937" cy="4084637"/>
          </a:xfrm>
          <a:prstGeom prst="rect">
            <a:avLst/>
          </a:prstGeom>
          <a:noFill/>
        </p:spPr>
      </p:pic>
      <p:pic>
        <p:nvPicPr>
          <p:cNvPr id="5" name="Picture 13" descr="Thyroid2_ukraini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1571625"/>
            <a:ext cx="4714875" cy="49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Прищитоподібні</a:t>
            </a:r>
            <a:r>
              <a:rPr lang="uk-UA" dirty="0" smtClean="0"/>
              <a:t>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fontAlgn="auto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b="1" dirty="0" err="1"/>
              <a:t>Прищитоподібні</a:t>
            </a:r>
            <a:r>
              <a:rPr lang="uk-UA" b="1" dirty="0"/>
              <a:t> залози - </a:t>
            </a:r>
            <a:r>
              <a:rPr lang="uk-UA" dirty="0"/>
              <a:t>невеликі тільця, овальної форми. Всього їх є 4: 2 верхні і 2 нижні. Вони розташовані на задній поверхні бічних часток щитоподібної залози. </a:t>
            </a:r>
          </a:p>
          <a:p>
            <a:pPr marL="514350" indent="-514350" fontAlgn="auto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/>
              <a:t>Це паренхімні органи з власними                                                                 волокнистими капсулами, від яких                                            всередину відходять </a:t>
            </a:r>
            <a:r>
              <a:rPr lang="uk-UA" dirty="0" err="1"/>
              <a:t>сполучнотка-</a:t>
            </a:r>
            <a:r>
              <a:rPr lang="uk-UA" dirty="0"/>
              <a:t>                                                   </a:t>
            </a:r>
            <a:r>
              <a:rPr lang="uk-UA" dirty="0" err="1"/>
              <a:t>нинні</a:t>
            </a:r>
            <a:r>
              <a:rPr lang="uk-UA" dirty="0"/>
              <a:t> перегородки. </a:t>
            </a:r>
          </a:p>
          <a:p>
            <a:pPr marL="514350" indent="-514350" fontAlgn="auto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/>
              <a:t>Продукують </a:t>
            </a:r>
            <a:r>
              <a:rPr lang="uk-UA" dirty="0" err="1"/>
              <a:t>прищитоподібні</a:t>
            </a:r>
            <a:r>
              <a:rPr lang="uk-UA" dirty="0"/>
              <a:t>                                                       залози </a:t>
            </a:r>
            <a:r>
              <a:rPr lang="uk-UA" dirty="0" err="1"/>
              <a:t>паратгормон</a:t>
            </a:r>
            <a:r>
              <a:rPr lang="uk-UA" dirty="0"/>
              <a:t>, який регулює                                                    </a:t>
            </a:r>
            <a:r>
              <a:rPr lang="uk-UA" dirty="0" err="1"/>
              <a:t>фосфокальцієвий</a:t>
            </a:r>
            <a:r>
              <a:rPr lang="uk-UA" dirty="0"/>
              <a:t> обмін речовин в                                           організмі людини.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5" descr="021709565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9263" y="2571744"/>
            <a:ext cx="23447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Вилочкова</a:t>
            </a:r>
            <a:r>
              <a:rPr lang="uk-UA" dirty="0" smtClean="0"/>
              <a:t> залоза - </a:t>
            </a:r>
            <a:r>
              <a:rPr lang="uk-UA" dirty="0" err="1" smtClean="0"/>
              <a:t>тимус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uk-UA" b="1" dirty="0" err="1" smtClean="0"/>
              <a:t>Вилочкова</a:t>
            </a:r>
            <a:r>
              <a:rPr lang="uk-UA" b="1" dirty="0" smtClean="0"/>
              <a:t> залоза </a:t>
            </a:r>
            <a:r>
              <a:rPr lang="uk-UA" dirty="0" smtClean="0"/>
              <a:t>– надзвичайний орган, який наявний лише в дитячому віці. До 14 років вона зникає.</a:t>
            </a:r>
          </a:p>
          <a:p>
            <a:pPr>
              <a:lnSpc>
                <a:spcPct val="90000"/>
              </a:lnSpc>
            </a:pPr>
            <a:r>
              <a:rPr lang="uk-UA" dirty="0" smtClean="0"/>
              <a:t>Виробляє </a:t>
            </a:r>
            <a:r>
              <a:rPr lang="uk-UA" dirty="0" err="1" smtClean="0"/>
              <a:t>тимус</a:t>
            </a:r>
            <a:r>
              <a:rPr lang="uk-UA" dirty="0" smtClean="0"/>
              <a:t>          Т-лімфоцити, що беруть участь у створенні імунітету дитини.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23813"/>
            <a:ext cx="9132887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thymus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57166"/>
            <a:ext cx="6000792" cy="60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Гіперфункція          Гіпофункція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85860"/>
            <a:ext cx="322474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142984"/>
            <a:ext cx="3571900" cy="245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643315"/>
            <a:ext cx="328614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500298" y="6072206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Адреналін і </a:t>
            </a:r>
            <a:r>
              <a:rPr lang="uk-UA" sz="3200" b="1" dirty="0" err="1" smtClean="0"/>
              <a:t>норадреналін</a:t>
            </a:r>
            <a:endParaRPr lang="ru-RU" sz="32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Гіперфункція          Гіпофункція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214422"/>
            <a:ext cx="3286148" cy="92869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Затримка</a:t>
            </a:r>
            <a:r>
              <a:rPr lang="ru-RU" dirty="0" smtClean="0"/>
              <a:t> </a:t>
            </a:r>
            <a:r>
              <a:rPr lang="ru-RU" dirty="0" err="1" smtClean="0"/>
              <a:t>рідини</a:t>
            </a:r>
            <a:r>
              <a:rPr lang="ru-RU" dirty="0" smtClean="0"/>
              <a:t> в </a:t>
            </a:r>
            <a:r>
              <a:rPr lang="ru-RU" dirty="0" err="1" smtClean="0"/>
              <a:t>організмі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збільшення</a:t>
            </a:r>
            <a:r>
              <a:rPr lang="ru-RU" dirty="0" smtClean="0"/>
              <a:t> </a:t>
            </a:r>
            <a:r>
              <a:rPr lang="ru-RU" dirty="0" err="1" smtClean="0"/>
              <a:t>маси</a:t>
            </a:r>
            <a:r>
              <a:rPr lang="ru-RU" dirty="0" smtClean="0"/>
              <a:t> </a:t>
            </a:r>
            <a:r>
              <a:rPr lang="ru-RU" dirty="0" err="1" smtClean="0"/>
              <a:t>тіла</a:t>
            </a:r>
            <a:r>
              <a:rPr lang="ru-RU" dirty="0" smtClean="0"/>
              <a:t>. </a:t>
            </a: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артеріальної</a:t>
            </a:r>
            <a:r>
              <a:rPr lang="ru-RU" dirty="0" smtClean="0"/>
              <a:t> </a:t>
            </a:r>
            <a:r>
              <a:rPr lang="ru-RU" dirty="0" err="1" smtClean="0"/>
              <a:t>гіпертензії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1214422"/>
            <a:ext cx="3429024" cy="92333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 </a:t>
            </a:r>
            <a:r>
              <a:rPr lang="ru-RU" dirty="0" err="1" smtClean="0"/>
              <a:t>організму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сечею </a:t>
            </a:r>
            <a:r>
              <a:rPr lang="ru-RU" dirty="0" err="1" smtClean="0"/>
              <a:t>виводяться</a:t>
            </a:r>
            <a:r>
              <a:rPr lang="ru-RU" dirty="0" smtClean="0"/>
              <a:t> </a:t>
            </a:r>
            <a:r>
              <a:rPr lang="ru-RU" dirty="0" err="1" smtClean="0"/>
              <a:t>натрій</a:t>
            </a:r>
            <a:r>
              <a:rPr lang="ru-RU" dirty="0" smtClean="0"/>
              <a:t>, хлор, вода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затримується</a:t>
            </a:r>
            <a:r>
              <a:rPr lang="ru-RU" dirty="0" smtClean="0"/>
              <a:t> </a:t>
            </a:r>
            <a:r>
              <a:rPr lang="ru-RU" dirty="0" err="1" smtClean="0"/>
              <a:t>калій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285992"/>
            <a:ext cx="2157223" cy="371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f0022252-the_urinary_system-spl_4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2714620"/>
            <a:ext cx="3943146" cy="3214710"/>
          </a:xfrm>
          <a:prstGeom prst="rect">
            <a:avLst/>
          </a:prstGeom>
        </p:spPr>
      </p:pic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429256" y="2643182"/>
            <a:ext cx="642942" cy="62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6072198" y="2285992"/>
            <a:ext cx="642942" cy="62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l-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6786578" y="2285992"/>
            <a:ext cx="714380" cy="628648"/>
          </a:xfrm>
          <a:prstGeom prst="ellipse">
            <a:avLst/>
          </a:prstGeom>
          <a:gradFill rotWithShape="1">
            <a:gsLst>
              <a:gs pos="0">
                <a:srgbClr val="66FF66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Na+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429520" y="2643182"/>
            <a:ext cx="642942" cy="577849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K+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14612" y="6072206"/>
            <a:ext cx="3571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Мінералокортикоїди</a:t>
            </a: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59 0.00717 0.02153 0.00439 0.03142 0.01318 C 0.03767 0.02566 0.04305 0.03652 0.05104 0.04716 C 0.05226 0.05063 0.05347 0.05409 0.05486 0.05756 C 0.05608 0.06033 0.05781 0.06265 0.05885 0.06542 C 0.06319 0.07698 0.06163 0.08091 0.07066 0.08877 C 0.07604 0.09963 0.07917 0.1098 0.08437 0.1202 C 0.08368 0.17846 0.08368 0.23694 0.08246 0.29519 C 0.08229 0.30513 0.07656 0.32386 0.07656 0.32386 C 0.07083 0.38881 0.07257 0.45446 0.07257 0.51965 " pathEditMode="relative" ptsTypes="fffffffff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25 0.07166 0.00468 0.14239 0.0059 0.21428 C 0.00503 0.25312 0.00607 0.29103 0 0.32894 C 0.00295 0.38326 0 0.43643 0.00208 0.49098 C 0.0026 0.50647 0.00746 0.52057 0.00798 0.53537 C 0.0085 0.55363 0.00798 0.57189 0.00798 0.59015 " pathEditMode="relative" ptsTypes="fffff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99 0.00162 -0.00781 0.0037 -0.01181 0.00509 C -0.01441 0.00601 -0.01701 0.00671 -0.01962 0.00763 C -0.02361 0.00925 -0.03142 0.01295 -0.03142 0.01295 C -0.04878 0.0282 -0.03906 0.01942 -0.04913 0.03907 C -0.05035 0.04439 -0.05156 0.04947 -0.05295 0.05479 C -0.05365 0.05733 -0.05503 0.06265 -0.05503 0.06265 C -0.05573 0.0957 -0.0559 0.12876 -0.05694 0.16182 C -0.05781 0.18817 -0.06267 0.21637 -0.06476 0.24272 C -0.06649 0.26468 -0.06701 0.28918 -0.07656 0.30791 C -0.08108 0.32617 -0.0816 0.31831 -0.07847 0.33149 C -0.07691 0.38304 -0.07465 0.43389 -0.07257 0.48544 C -0.07205 0.49769 -0.0717 0.49538 -0.06476 0.49862 C -0.06163 0.51179 -0.06667 0.52104 -0.06667 0.53514 C -0.06667 0.5363 -0.06545 0.53352 -0.06476 0.5326 " pathEditMode="relative" ptsTypes="ffffffffffffff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Щось</a:t>
            </a:r>
            <a:r>
              <a:rPr lang="ru-RU" b="1" dirty="0" smtClean="0"/>
              <a:t> </a:t>
            </a:r>
            <a:r>
              <a:rPr lang="ru-RU" b="1" dirty="0" err="1" smtClean="0"/>
              <a:t>цікаве</a:t>
            </a:r>
            <a:r>
              <a:rPr lang="ru-RU" b="1" dirty="0" smtClean="0"/>
              <a:t>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857232"/>
            <a:ext cx="4329114" cy="163121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000" dirty="0" err="1" smtClean="0"/>
              <a:t>Існує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припущення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агресивний</a:t>
            </a:r>
            <a:r>
              <a:rPr lang="ru-RU" sz="2000" dirty="0" smtClean="0"/>
              <a:t> стан </a:t>
            </a:r>
            <a:r>
              <a:rPr lang="ru-RU" sz="2000" dirty="0" err="1" smtClean="0"/>
              <a:t>людини</a:t>
            </a:r>
            <a:r>
              <a:rPr lang="ru-RU" sz="2000" dirty="0" smtClean="0"/>
              <a:t> </a:t>
            </a:r>
            <a:r>
              <a:rPr lang="ru-RU" sz="2000" dirty="0" err="1" smtClean="0"/>
              <a:t>пов'язаний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виділенням</a:t>
            </a:r>
            <a:r>
              <a:rPr lang="ru-RU" sz="2000" dirty="0" smtClean="0"/>
              <a:t> </a:t>
            </a:r>
            <a:r>
              <a:rPr lang="ru-RU" sz="2000" dirty="0" err="1" smtClean="0"/>
              <a:t>норадреналіну</a:t>
            </a:r>
            <a:r>
              <a:rPr lang="ru-RU" sz="2000" dirty="0" smtClean="0"/>
              <a:t>, а </a:t>
            </a:r>
            <a:r>
              <a:rPr lang="ru-RU" sz="2000" dirty="0" err="1" smtClean="0"/>
              <a:t>почуття</a:t>
            </a:r>
            <a:r>
              <a:rPr lang="ru-RU" sz="2000" dirty="0" smtClean="0"/>
              <a:t> страху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невпевненості</a:t>
            </a:r>
            <a:r>
              <a:rPr lang="ru-RU" sz="2000" dirty="0" smtClean="0"/>
              <a:t> -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виділенням</a:t>
            </a:r>
            <a:r>
              <a:rPr lang="ru-RU" sz="2000" dirty="0" smtClean="0"/>
              <a:t> </a:t>
            </a:r>
            <a:r>
              <a:rPr lang="ru-RU" sz="2000" dirty="0" err="1" smtClean="0"/>
              <a:t>адреналіну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571744"/>
            <a:ext cx="3357586" cy="397031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"Когда человек боится -</a:t>
            </a:r>
          </a:p>
          <a:p>
            <a:r>
              <a:rPr lang="ru-RU" dirty="0" smtClean="0"/>
              <a:t>выделяет адреналин, </a:t>
            </a:r>
          </a:p>
          <a:p>
            <a:r>
              <a:rPr lang="ru-RU" dirty="0" smtClean="0"/>
              <a:t>Это знают собаки</a:t>
            </a:r>
          </a:p>
          <a:p>
            <a:r>
              <a:rPr lang="ru-RU" dirty="0" smtClean="0"/>
              <a:t>и, лая, бегут за ним.</a:t>
            </a:r>
          </a:p>
          <a:p>
            <a:r>
              <a:rPr lang="ru-RU" dirty="0" smtClean="0"/>
              <a:t>Когда ты вбегаешь в комнату</a:t>
            </a:r>
          </a:p>
          <a:p>
            <a:r>
              <a:rPr lang="ru-RU" dirty="0" smtClean="0"/>
              <a:t>в черемуховом платье, </a:t>
            </a:r>
          </a:p>
          <a:p>
            <a:r>
              <a:rPr lang="ru-RU" dirty="0" smtClean="0"/>
              <a:t>за тобой залетают осы -</a:t>
            </a:r>
          </a:p>
          <a:p>
            <a:r>
              <a:rPr lang="ru-RU" dirty="0" smtClean="0"/>
              <a:t>ты выделяешь счастье. </a:t>
            </a:r>
          </a:p>
          <a:p>
            <a:r>
              <a:rPr lang="ru-RU" dirty="0" smtClean="0"/>
              <a:t>Я знаю одного приятеля</a:t>
            </a:r>
          </a:p>
          <a:p>
            <a:r>
              <a:rPr lang="ru-RU" dirty="0" smtClean="0"/>
              <a:t>с тухлым взглядом деляги. </a:t>
            </a:r>
          </a:p>
          <a:p>
            <a:r>
              <a:rPr lang="ru-RU" dirty="0" smtClean="0"/>
              <a:t>Над ним все летают мухи.</a:t>
            </a:r>
          </a:p>
          <a:p>
            <a:r>
              <a:rPr lang="ru-RU" dirty="0" smtClean="0"/>
              <a:t>Зависть он выделяет".</a:t>
            </a:r>
          </a:p>
          <a:p>
            <a:endParaRPr lang="ru-RU" dirty="0" smtClean="0"/>
          </a:p>
          <a:p>
            <a:r>
              <a:rPr lang="ru-RU" b="1" i="1" dirty="0" smtClean="0"/>
              <a:t>Андрей Вознесенский</a:t>
            </a:r>
            <a:endParaRPr lang="ru-RU" b="1" i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857628"/>
            <a:ext cx="278608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785794"/>
            <a:ext cx="2286016" cy="34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3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1714488"/>
            <a:ext cx="1428750" cy="1428750"/>
          </a:xfrm>
          <a:prstGeom prst="rect">
            <a:avLst/>
          </a:prstGeom>
        </p:spPr>
      </p:pic>
      <p:pic>
        <p:nvPicPr>
          <p:cNvPr id="10" name="Рисунок 9" descr="3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714356"/>
            <a:ext cx="1428750" cy="1428750"/>
          </a:xfrm>
          <a:prstGeom prst="rect">
            <a:avLst/>
          </a:prstGeom>
        </p:spPr>
      </p:pic>
      <p:pic>
        <p:nvPicPr>
          <p:cNvPr id="11" name="Рисунок 10" descr="3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-285776"/>
            <a:ext cx="1428750" cy="1428750"/>
          </a:xfrm>
          <a:prstGeom prst="rect">
            <a:avLst/>
          </a:prstGeom>
        </p:spPr>
      </p:pic>
      <p:pic>
        <p:nvPicPr>
          <p:cNvPr id="12" name="Рисунок 11" descr="3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072330" y="0"/>
            <a:ext cx="1643074" cy="1428750"/>
          </a:xfrm>
          <a:prstGeom prst="rect">
            <a:avLst/>
          </a:prstGeom>
        </p:spPr>
      </p:pic>
      <p:pic>
        <p:nvPicPr>
          <p:cNvPr id="13" name="Рисунок 12" descr="3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215206" y="1571612"/>
            <a:ext cx="1643074" cy="14287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uk-UA" b="1" dirty="0" smtClean="0"/>
              <a:t>Гормони підшлункової залози 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285860"/>
          <a:ext cx="8143932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605"/>
                <a:gridCol w="6202327"/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Інсулін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uk-UA" dirty="0" smtClean="0"/>
                        <a:t>З</a:t>
                      </a:r>
                      <a:r>
                        <a:rPr lang="ru-RU" dirty="0" err="1" smtClean="0"/>
                        <a:t>ниженні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концентрації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глюкози</a:t>
                      </a:r>
                      <a:r>
                        <a:rPr lang="ru-RU" dirty="0" smtClean="0"/>
                        <a:t> в </a:t>
                      </a:r>
                      <a:r>
                        <a:rPr lang="ru-RU" dirty="0" err="1" smtClean="0"/>
                        <a:t>крові</a:t>
                      </a:r>
                      <a:r>
                        <a:rPr lang="ru-RU" dirty="0" smtClean="0"/>
                        <a:t>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err="1" smtClean="0"/>
                        <a:t>Вплив</a:t>
                      </a:r>
                      <a:r>
                        <a:rPr lang="ru-RU" dirty="0" smtClean="0"/>
                        <a:t> на </a:t>
                      </a:r>
                      <a:r>
                        <a:rPr lang="ru-RU" dirty="0" err="1" smtClean="0"/>
                        <a:t>обмін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речовин</a:t>
                      </a:r>
                      <a:r>
                        <a:rPr lang="ru-RU" dirty="0" smtClean="0"/>
                        <a:t> практично у </a:t>
                      </a:r>
                      <a:r>
                        <a:rPr lang="ru-RU" dirty="0" err="1" smtClean="0"/>
                        <a:t>всіх</a:t>
                      </a:r>
                      <a:r>
                        <a:rPr lang="ru-RU" dirty="0" smtClean="0"/>
                        <a:t> тканинах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err="1" smtClean="0"/>
                        <a:t>Стимулює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перетворення</a:t>
                      </a:r>
                      <a:r>
                        <a:rPr lang="ru-RU" dirty="0" smtClean="0"/>
                        <a:t> в </a:t>
                      </a:r>
                      <a:r>
                        <a:rPr lang="ru-RU" dirty="0" err="1" smtClean="0"/>
                        <a:t>печінці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м'язах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глюкози</a:t>
                      </a:r>
                      <a:r>
                        <a:rPr lang="ru-RU" dirty="0" smtClean="0"/>
                        <a:t> на </a:t>
                      </a:r>
                      <a:r>
                        <a:rPr lang="ru-RU" dirty="0" err="1" smtClean="0"/>
                        <a:t>глікоген</a:t>
                      </a:r>
                      <a:r>
                        <a:rPr lang="ru-RU" dirty="0" smtClean="0"/>
                        <a:t>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err="1" smtClean="0"/>
                        <a:t>Підсилює</a:t>
                      </a:r>
                      <a:r>
                        <a:rPr lang="ru-RU" dirty="0" smtClean="0"/>
                        <a:t> синтез </a:t>
                      </a:r>
                      <a:r>
                        <a:rPr lang="ru-RU" dirty="0" err="1" smtClean="0"/>
                        <a:t>жирів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білків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err="1" smtClean="0"/>
                        <a:t>Пригнічує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активність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ферментів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що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розщеплюють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глікоген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жири</a:t>
                      </a:r>
                      <a:r>
                        <a:rPr lang="ru-RU" dirty="0" smtClean="0"/>
                        <a:t>.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Глюкагон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uk-UA" dirty="0" err="1" smtClean="0"/>
                        <a:t>Антогоніст</a:t>
                      </a:r>
                      <a:r>
                        <a:rPr lang="uk-UA" dirty="0" smtClean="0"/>
                        <a:t> інсуліну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uk-UA" dirty="0" smtClean="0"/>
                        <a:t> С</a:t>
                      </a:r>
                      <a:r>
                        <a:rPr lang="ru-RU" dirty="0" err="1" smtClean="0"/>
                        <a:t>прияє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утворенню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глюкози</a:t>
                      </a:r>
                      <a:r>
                        <a:rPr lang="ru-RU" dirty="0" smtClean="0"/>
                        <a:t> в </a:t>
                      </a:r>
                      <a:r>
                        <a:rPr lang="ru-RU" dirty="0" err="1" smtClean="0"/>
                        <a:t>печінці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uk-UA" dirty="0" smtClean="0"/>
                        <a:t>Викликає  розщеплення </a:t>
                      </a:r>
                      <a:r>
                        <a:rPr lang="uk-UA" dirty="0" err="1" smtClean="0"/>
                        <a:t>глікогена</a:t>
                      </a:r>
                      <a:r>
                        <a:rPr lang="uk-UA" dirty="0" smtClean="0"/>
                        <a:t> в  тканинах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Соматостатин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       Регулює виділення травних ферментів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Падутін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Знижує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кров'яний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тиск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викликає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розширення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дрібних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судин</a:t>
                      </a:r>
                      <a:r>
                        <a:rPr lang="ru-RU" dirty="0" smtClean="0"/>
                        <a:t> в органах.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Ліпокаін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Регулює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жировий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обмін</a:t>
                      </a:r>
                      <a:r>
                        <a:rPr lang="ru-RU" dirty="0" smtClean="0"/>
                        <a:t> в </a:t>
                      </a:r>
                      <a:r>
                        <a:rPr lang="ru-RU" dirty="0" err="1" smtClean="0"/>
                        <a:t>печінці</a:t>
                      </a:r>
                      <a:r>
                        <a:rPr lang="ru-RU" dirty="0" smtClean="0"/>
                        <a:t> - при </a:t>
                      </a:r>
                      <a:r>
                        <a:rPr lang="ru-RU" dirty="0" err="1" smtClean="0"/>
                        <a:t>його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відсутності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порушується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процес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згоряння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жирів</a:t>
                      </a:r>
                      <a:r>
                        <a:rPr lang="ru-RU" dirty="0" smtClean="0"/>
                        <a:t> в </a:t>
                      </a:r>
                      <a:r>
                        <a:rPr lang="ru-RU" dirty="0" err="1" smtClean="0"/>
                        <a:t>печінці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і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настає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її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ожиріння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6"/>
            <a:ext cx="1714502" cy="132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Гіперфункція          Гіпофункція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3786214" cy="92333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Клінічні</a:t>
            </a:r>
            <a:r>
              <a:rPr lang="ru-RU" dirty="0" smtClean="0"/>
              <a:t> прояви у </a:t>
            </a:r>
            <a:r>
              <a:rPr lang="ru-RU" dirty="0" err="1" smtClean="0"/>
              <a:t>жінок</a:t>
            </a:r>
            <a:r>
              <a:rPr lang="ru-RU" dirty="0" smtClean="0"/>
              <a:t> </a:t>
            </a:r>
            <a:r>
              <a:rPr lang="ru-RU" dirty="0" err="1" smtClean="0"/>
              <a:t>включають</a:t>
            </a:r>
            <a:r>
              <a:rPr lang="ru-RU" dirty="0" smtClean="0"/>
              <a:t> </a:t>
            </a:r>
            <a:r>
              <a:rPr lang="ru-RU" dirty="0" err="1" smtClean="0"/>
              <a:t>гірсутизм</a:t>
            </a:r>
            <a:r>
              <a:rPr lang="ru-RU" dirty="0" smtClean="0"/>
              <a:t>, </a:t>
            </a:r>
            <a:r>
              <a:rPr lang="ru-RU" dirty="0" err="1" smtClean="0"/>
              <a:t>акне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, </a:t>
            </a:r>
            <a:r>
              <a:rPr lang="ru-RU" dirty="0" err="1" smtClean="0"/>
              <a:t>олігоменорею</a:t>
            </a:r>
            <a:r>
              <a:rPr lang="ru-RU" dirty="0" smtClean="0"/>
              <a:t>            ( </a:t>
            </a:r>
            <a:r>
              <a:rPr lang="ru-RU" dirty="0" err="1" smtClean="0"/>
              <a:t>рідкісний</a:t>
            </a:r>
            <a:r>
              <a:rPr lang="ru-RU" dirty="0" smtClean="0"/>
              <a:t> </a:t>
            </a:r>
            <a:r>
              <a:rPr lang="ru-RU" dirty="0" err="1" smtClean="0"/>
              <a:t>менстр</a:t>
            </a:r>
            <a:r>
              <a:rPr lang="ru-RU" dirty="0" smtClean="0"/>
              <a:t>.  цикл).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142984"/>
            <a:ext cx="3071802" cy="147732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Вплив</a:t>
            </a:r>
            <a:r>
              <a:rPr lang="ru-RU" dirty="0" smtClean="0"/>
              <a:t> на </a:t>
            </a:r>
            <a:r>
              <a:rPr lang="ru-RU" dirty="0" err="1" smtClean="0"/>
              <a:t>утворення</a:t>
            </a:r>
            <a:r>
              <a:rPr lang="ru-RU" dirty="0" smtClean="0"/>
              <a:t> </a:t>
            </a:r>
            <a:r>
              <a:rPr lang="ru-RU" dirty="0" err="1" smtClean="0"/>
              <a:t>статевих</a:t>
            </a:r>
            <a:r>
              <a:rPr lang="ru-RU" dirty="0" smtClean="0"/>
              <a:t> </a:t>
            </a:r>
            <a:r>
              <a:rPr lang="ru-RU" dirty="0" err="1" smtClean="0"/>
              <a:t>органів</a:t>
            </a:r>
            <a:r>
              <a:rPr lang="ru-RU" dirty="0" smtClean="0"/>
              <a:t> у </a:t>
            </a:r>
            <a:r>
              <a:rPr lang="ru-RU" dirty="0" err="1" smtClean="0"/>
              <a:t>майбутньої</a:t>
            </a:r>
            <a:r>
              <a:rPr lang="ru-RU" dirty="0" smtClean="0"/>
              <a:t> </a:t>
            </a:r>
            <a:r>
              <a:rPr lang="ru-RU" dirty="0" err="1" smtClean="0"/>
              <a:t>дитини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народитися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ознаками</a:t>
            </a:r>
            <a:r>
              <a:rPr lang="ru-RU" dirty="0" smtClean="0"/>
              <a:t> як хлопчика, так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дівчинки</a:t>
            </a:r>
            <a:r>
              <a:rPr lang="ru-RU" dirty="0" smtClean="0"/>
              <a:t> </a:t>
            </a:r>
            <a:r>
              <a:rPr lang="ru-RU" dirty="0" err="1" smtClean="0"/>
              <a:t>одночасно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4857760"/>
            <a:ext cx="2635401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 err="1" smtClean="0"/>
              <a:t>Псевдогермафродитизм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143248"/>
            <a:ext cx="2095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214554"/>
            <a:ext cx="2214578" cy="3643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2571744"/>
            <a:ext cx="2190160" cy="28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857488" y="6000768"/>
            <a:ext cx="4207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/>
              <a:t>А</a:t>
            </a:r>
            <a:r>
              <a:rPr lang="ru-RU" sz="3200" b="1" dirty="0" err="1" smtClean="0"/>
              <a:t>ндрогени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і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естрогени</a:t>
            </a:r>
            <a:endParaRPr lang="ru-RU" sz="32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Щось</a:t>
            </a:r>
            <a:r>
              <a:rPr lang="ru-RU" b="1" dirty="0" smtClean="0"/>
              <a:t> </a:t>
            </a:r>
            <a:r>
              <a:rPr lang="ru-RU" b="1" dirty="0" err="1" smtClean="0"/>
              <a:t>цікаве</a:t>
            </a:r>
            <a:r>
              <a:rPr lang="ru-RU" b="1" dirty="0" smtClean="0"/>
              <a:t>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4857784" cy="5143536"/>
          </a:xfrm>
          <a:solidFill>
            <a:schemeClr val="bg2"/>
          </a:solidFill>
        </p:spPr>
        <p:txBody>
          <a:bodyPr/>
          <a:lstStyle/>
          <a:p>
            <a:r>
              <a:rPr lang="ru-RU" sz="2000" dirty="0" err="1" smtClean="0"/>
              <a:t>Зазвичай</a:t>
            </a:r>
            <a:r>
              <a:rPr lang="ru-RU" sz="2000" dirty="0" smtClean="0"/>
              <a:t> роль </a:t>
            </a:r>
            <a:r>
              <a:rPr lang="ru-RU" sz="2000" dirty="0" err="1" smtClean="0"/>
              <a:t>статевих</a:t>
            </a:r>
            <a:r>
              <a:rPr lang="ru-RU" sz="2000" dirty="0" smtClean="0"/>
              <a:t> </a:t>
            </a:r>
            <a:r>
              <a:rPr lang="ru-RU" sz="2000" dirty="0" err="1" smtClean="0"/>
              <a:t>залоз</a:t>
            </a:r>
            <a:r>
              <a:rPr lang="ru-RU" sz="2000" dirty="0" smtClean="0"/>
              <a:t> </a:t>
            </a:r>
            <a:r>
              <a:rPr lang="ru-RU" sz="2000" dirty="0" err="1" smtClean="0"/>
              <a:t>демонструють</a:t>
            </a:r>
            <a:r>
              <a:rPr lang="ru-RU" sz="2000" dirty="0" smtClean="0"/>
              <a:t> на курей. </a:t>
            </a:r>
            <a:r>
              <a:rPr lang="ru-RU" sz="2000" dirty="0" err="1" smtClean="0"/>
              <a:t>Після</a:t>
            </a:r>
            <a:r>
              <a:rPr lang="ru-RU" sz="2000" dirty="0" smtClean="0"/>
              <a:t> </a:t>
            </a:r>
            <a:r>
              <a:rPr lang="ru-RU" sz="2000" dirty="0" err="1" smtClean="0"/>
              <a:t>кастрації</a:t>
            </a:r>
            <a:r>
              <a:rPr lang="ru-RU" sz="2000" dirty="0" smtClean="0"/>
              <a:t> у </a:t>
            </a:r>
            <a:r>
              <a:rPr lang="ru-RU" sz="2000" dirty="0" err="1" smtClean="0"/>
              <a:t>півня</a:t>
            </a:r>
            <a:r>
              <a:rPr lang="ru-RU" sz="2000" dirty="0" smtClean="0"/>
              <a:t> </a:t>
            </a:r>
            <a:r>
              <a:rPr lang="ru-RU" sz="2000" dirty="0" err="1" smtClean="0"/>
              <a:t>різко</a:t>
            </a:r>
            <a:r>
              <a:rPr lang="ru-RU" sz="2000" dirty="0" smtClean="0"/>
              <a:t> </a:t>
            </a:r>
            <a:r>
              <a:rPr lang="ru-RU" sz="2000" dirty="0" err="1" smtClean="0"/>
              <a:t>зменшується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гребінь</a:t>
            </a:r>
            <a:r>
              <a:rPr lang="ru-RU" sz="2000" dirty="0" smtClean="0"/>
              <a:t>, </a:t>
            </a:r>
            <a:r>
              <a:rPr lang="ru-RU" sz="2000" dirty="0" err="1" smtClean="0"/>
              <a:t>зникає</a:t>
            </a:r>
            <a:r>
              <a:rPr lang="ru-RU" sz="2000" dirty="0" smtClean="0"/>
              <a:t> </a:t>
            </a:r>
            <a:r>
              <a:rPr lang="ru-RU" sz="2000" dirty="0" err="1" smtClean="0"/>
              <a:t>характерне</a:t>
            </a:r>
            <a:r>
              <a:rPr lang="ru-RU" sz="2000" dirty="0" smtClean="0"/>
              <a:t> </a:t>
            </a:r>
            <a:r>
              <a:rPr lang="ru-RU" sz="2000" dirty="0" err="1" smtClean="0"/>
              <a:t>оперення</a:t>
            </a:r>
            <a:r>
              <a:rPr lang="ru-RU" sz="2000" dirty="0" smtClean="0"/>
              <a:t>, </a:t>
            </a:r>
            <a:r>
              <a:rPr lang="ru-RU" sz="2000" dirty="0" err="1" smtClean="0"/>
              <a:t>кігті</a:t>
            </a:r>
            <a:r>
              <a:rPr lang="ru-RU" sz="2000" dirty="0" smtClean="0"/>
              <a:t>,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перестає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співати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за </a:t>
            </a:r>
            <a:r>
              <a:rPr lang="ru-RU" sz="2000" dirty="0" err="1" smtClean="0"/>
              <a:t>зовнішнім</a:t>
            </a:r>
            <a:r>
              <a:rPr lang="ru-RU" sz="2000" dirty="0" smtClean="0"/>
              <a:t> </a:t>
            </a:r>
            <a:r>
              <a:rPr lang="ru-RU" sz="2000" dirty="0" err="1" smtClean="0"/>
              <a:t>виглядом</a:t>
            </a:r>
            <a:r>
              <a:rPr lang="ru-RU" sz="2000" dirty="0" smtClean="0"/>
              <a:t> </a:t>
            </a:r>
            <a:r>
              <a:rPr lang="ru-RU" sz="2000" dirty="0" err="1" smtClean="0"/>
              <a:t>нагадує</a:t>
            </a:r>
            <a:r>
              <a:rPr lang="ru-RU" sz="2000" dirty="0" smtClean="0"/>
              <a:t> курку. </a:t>
            </a:r>
          </a:p>
          <a:p>
            <a:r>
              <a:rPr lang="ru-RU" sz="2000" dirty="0" err="1" smtClean="0"/>
              <a:t>Після</a:t>
            </a:r>
            <a:r>
              <a:rPr lang="ru-RU" sz="2000" dirty="0" smtClean="0"/>
              <a:t> </a:t>
            </a:r>
            <a:r>
              <a:rPr lang="ru-RU" sz="2000" dirty="0" err="1" smtClean="0"/>
              <a:t>видалення</a:t>
            </a:r>
            <a:r>
              <a:rPr lang="ru-RU" sz="2000" dirty="0" smtClean="0"/>
              <a:t> у курки </a:t>
            </a:r>
            <a:r>
              <a:rPr lang="ru-RU" sz="2000" dirty="0" err="1" smtClean="0"/>
              <a:t>яєчників</a:t>
            </a:r>
            <a:r>
              <a:rPr lang="ru-RU" sz="2000" dirty="0" smtClean="0"/>
              <a:t> вона </a:t>
            </a:r>
            <a:r>
              <a:rPr lang="ru-RU" sz="2000" dirty="0" err="1" smtClean="0"/>
              <a:t>набуває</a:t>
            </a:r>
            <a:r>
              <a:rPr lang="ru-RU" sz="2000" dirty="0" smtClean="0"/>
              <a:t> </a:t>
            </a:r>
            <a:r>
              <a:rPr lang="ru-RU" sz="2000" dirty="0" err="1" smtClean="0"/>
              <a:t>риси</a:t>
            </a:r>
            <a:r>
              <a:rPr lang="ru-RU" sz="2000" dirty="0" smtClean="0"/>
              <a:t>, </a:t>
            </a:r>
            <a:r>
              <a:rPr lang="ru-RU" sz="2000" dirty="0" err="1" smtClean="0"/>
              <a:t>властиві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півневі</a:t>
            </a:r>
            <a:r>
              <a:rPr lang="ru-RU" sz="2000" dirty="0" smtClean="0"/>
              <a:t>. </a:t>
            </a:r>
            <a:r>
              <a:rPr lang="ru-RU" sz="2000" dirty="0" err="1" smtClean="0"/>
              <a:t>Якщо</a:t>
            </a:r>
            <a:r>
              <a:rPr lang="ru-RU" sz="2000" dirty="0" smtClean="0"/>
              <a:t> </a:t>
            </a:r>
            <a:r>
              <a:rPr lang="ru-RU" sz="2000" dirty="0" err="1" smtClean="0"/>
              <a:t>кастрованій</a:t>
            </a:r>
            <a:r>
              <a:rPr lang="ru-RU" sz="2000" dirty="0" smtClean="0"/>
              <a:t> </a:t>
            </a:r>
            <a:r>
              <a:rPr lang="ru-RU" sz="2000" dirty="0" err="1" smtClean="0"/>
              <a:t>курці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пересадити</a:t>
            </a:r>
            <a:r>
              <a:rPr lang="ru-RU" sz="2000" dirty="0" smtClean="0"/>
              <a:t> </a:t>
            </a:r>
            <a:r>
              <a:rPr lang="ru-RU" sz="2000" dirty="0" err="1" smtClean="0"/>
              <a:t>насінники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півня</a:t>
            </a:r>
            <a:r>
              <a:rPr lang="ru-RU" sz="2000" dirty="0" smtClean="0"/>
              <a:t>, то у </a:t>
            </a:r>
            <a:r>
              <a:rPr lang="ru-RU" sz="2000" dirty="0" err="1" smtClean="0"/>
              <a:t>неї</a:t>
            </a:r>
            <a:r>
              <a:rPr lang="ru-RU" sz="2000" dirty="0" smtClean="0"/>
              <a:t> </a:t>
            </a:r>
            <a:r>
              <a:rPr lang="ru-RU" sz="2000" dirty="0" err="1" smtClean="0"/>
              <a:t>з'являються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зовнішні</a:t>
            </a:r>
            <a:r>
              <a:rPr lang="ru-RU" sz="2000" dirty="0" smtClean="0"/>
              <a:t> </a:t>
            </a:r>
            <a:r>
              <a:rPr lang="ru-RU" sz="2000" dirty="0" err="1" smtClean="0"/>
              <a:t>ознаки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риси</a:t>
            </a:r>
            <a:r>
              <a:rPr lang="ru-RU" sz="2000" dirty="0" smtClean="0"/>
              <a:t> </a:t>
            </a:r>
            <a:r>
              <a:rPr lang="ru-RU" sz="2000" dirty="0" err="1" smtClean="0"/>
              <a:t>поведінки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півня</a:t>
            </a:r>
            <a:r>
              <a:rPr lang="ru-RU" sz="2000" dirty="0" smtClean="0"/>
              <a:t> (</a:t>
            </a:r>
            <a:r>
              <a:rPr lang="ru-RU" sz="2000" dirty="0" err="1" smtClean="0"/>
              <a:t>розростається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гребінь</a:t>
            </a:r>
            <a:r>
              <a:rPr lang="ru-RU" sz="2000" dirty="0" smtClean="0"/>
              <a:t>, </a:t>
            </a:r>
            <a:r>
              <a:rPr lang="ru-RU" sz="2000" dirty="0" err="1" smtClean="0"/>
              <a:t>виростають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півнячий</a:t>
            </a:r>
            <a:r>
              <a:rPr lang="ru-RU" sz="2000" dirty="0" smtClean="0"/>
              <a:t> </a:t>
            </a:r>
            <a:r>
              <a:rPr lang="ru-RU" sz="2000" dirty="0" err="1" smtClean="0"/>
              <a:t>хвіст</a:t>
            </a:r>
            <a:r>
              <a:rPr lang="ru-RU" sz="2000" dirty="0" smtClean="0"/>
              <a:t>, </a:t>
            </a:r>
            <a:r>
              <a:rPr lang="ru-RU" sz="2000" dirty="0" err="1" smtClean="0"/>
              <a:t>кігті</a:t>
            </a:r>
            <a:r>
              <a:rPr lang="ru-RU" sz="2000" dirty="0" smtClean="0"/>
              <a:t>, вона </a:t>
            </a:r>
            <a:r>
              <a:rPr lang="ru-RU" sz="2000" dirty="0" err="1" smtClean="0"/>
              <a:t>починає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співати</a:t>
            </a:r>
            <a:r>
              <a:rPr lang="ru-RU" sz="2000" dirty="0" smtClean="0"/>
              <a:t>). При </a:t>
            </a:r>
            <a:r>
              <a:rPr lang="ru-RU" sz="2000" dirty="0" err="1" smtClean="0"/>
              <a:t>пересадці</a:t>
            </a:r>
            <a:r>
              <a:rPr lang="ru-RU" sz="2000" dirty="0" smtClean="0"/>
              <a:t> </a:t>
            </a:r>
            <a:r>
              <a:rPr lang="ru-RU" sz="2000" dirty="0" err="1" smtClean="0"/>
              <a:t>яєчника</a:t>
            </a:r>
            <a:r>
              <a:rPr lang="ru-RU" sz="2000" dirty="0" smtClean="0"/>
              <a:t> </a:t>
            </a:r>
            <a:r>
              <a:rPr lang="ru-RU" sz="2000" dirty="0" err="1" smtClean="0"/>
              <a:t>півневі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набуває</a:t>
            </a:r>
            <a:r>
              <a:rPr lang="ru-RU" sz="2000" dirty="0" smtClean="0"/>
              <a:t> </a:t>
            </a:r>
            <a:r>
              <a:rPr lang="ru-RU" sz="2000" dirty="0" err="1" smtClean="0"/>
              <a:t>куряче</a:t>
            </a:r>
            <a:r>
              <a:rPr lang="ru-RU" sz="2000" dirty="0" smtClean="0"/>
              <a:t> </a:t>
            </a:r>
            <a:r>
              <a:rPr lang="ru-RU" sz="2000" dirty="0" err="1" smtClean="0"/>
              <a:t>оперення</a:t>
            </a:r>
            <a:r>
              <a:rPr lang="ru-RU" sz="2000" dirty="0" smtClean="0"/>
              <a:t>, </a:t>
            </a:r>
            <a:r>
              <a:rPr lang="ru-RU" sz="2000" dirty="0" err="1" smtClean="0"/>
              <a:t>хвіст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характерні</a:t>
            </a:r>
            <a:r>
              <a:rPr lang="ru-RU" sz="2000" dirty="0" smtClean="0"/>
              <a:t> </a:t>
            </a:r>
            <a:r>
              <a:rPr lang="ru-RU" sz="2000" dirty="0" err="1" smtClean="0"/>
              <a:t>риси</a:t>
            </a:r>
            <a:r>
              <a:rPr lang="ru-RU" sz="2000" dirty="0" smtClean="0"/>
              <a:t> </a:t>
            </a:r>
            <a:r>
              <a:rPr lang="ru-RU" sz="2000" dirty="0" err="1" smtClean="0"/>
              <a:t>поведінки</a:t>
            </a:r>
            <a:r>
              <a:rPr lang="ru-RU" sz="2000" dirty="0" smtClean="0"/>
              <a:t> курей.</a:t>
            </a:r>
          </a:p>
          <a:p>
            <a:endParaRPr lang="ru-RU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000108"/>
            <a:ext cx="28575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будова екзокрин c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8" y="2071688"/>
            <a:ext cx="4681537" cy="3214687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28625"/>
            <a:ext cx="7010400" cy="10001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4800" smtClean="0"/>
              <a:t>Порівняння залоз</a:t>
            </a:r>
          </a:p>
        </p:txBody>
      </p:sp>
      <p:pic>
        <p:nvPicPr>
          <p:cNvPr id="6" name="Рисунок 5" descr="stroenie-gele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88" y="1643063"/>
            <a:ext cx="3163887" cy="4071937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sp>
        <p:nvSpPr>
          <p:cNvPr id="34821" name="Прямоугольник 6"/>
          <p:cNvSpPr>
            <a:spLocks noChangeArrowheads="1"/>
          </p:cNvSpPr>
          <p:nvPr/>
        </p:nvSpPr>
        <p:spPr bwMode="auto">
          <a:xfrm>
            <a:off x="357188" y="6143625"/>
            <a:ext cx="8572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>
                <a:solidFill>
                  <a:schemeClr val="tx2"/>
                </a:solidFill>
              </a:rPr>
              <a:t>Будова залоз зовнішньої та внутрішньої секреції </a:t>
            </a:r>
            <a:endParaRPr lang="uk-UA" sz="2800"/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2857500" y="5500688"/>
            <a:ext cx="1071563" cy="714375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000750" y="5857875"/>
            <a:ext cx="1143000" cy="3571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Класифікація залоз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/>
              <a:t>Залози - це органи, які виробляють специфічні речовини, що називаються </a:t>
            </a:r>
            <a:r>
              <a:rPr lang="ru-RU" b="1" dirty="0" smtClean="0"/>
              <a:t>секретом</a:t>
            </a:r>
            <a:r>
              <a:rPr lang="ru-RU" dirty="0" smtClean="0"/>
              <a:t>. Вони </a:t>
            </a:r>
            <a:r>
              <a:rPr lang="uk-UA" dirty="0" smtClean="0"/>
              <a:t>бувають одноклітинні (</a:t>
            </a:r>
            <a:r>
              <a:rPr lang="uk-UA" dirty="0" err="1" smtClean="0"/>
              <a:t>одноклітинні</a:t>
            </a:r>
            <a:r>
              <a:rPr lang="uk-UA" dirty="0" smtClean="0"/>
              <a:t> залози шлунка, дихальних шляхів) та багатоклітинні</a:t>
            </a:r>
            <a:r>
              <a:rPr lang="ru-RU" dirty="0" smtClean="0"/>
              <a:t>.</a:t>
            </a:r>
            <a:endParaRPr lang="uk-UA" dirty="0" smtClean="0"/>
          </a:p>
          <a:p>
            <a:r>
              <a:rPr lang="uk-UA" dirty="0" smtClean="0"/>
              <a:t>За функціональною діяльністю                                          залози поділяються на групи:                                              залози зовнішньої секреції,                                         залози внутрішньої секреції та                                     залози змішаної секреції,                                              тобто подвійної дії.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28625"/>
            <a:ext cx="7010400" cy="10001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4800" smtClean="0"/>
              <a:t>Порівняння залоз</a:t>
            </a: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714375" y="1785938"/>
            <a:ext cx="8072438" cy="4643437"/>
          </a:xfrm>
        </p:spPr>
        <p:txBody>
          <a:bodyPr/>
          <a:lstStyle/>
          <a:p>
            <a:r>
              <a:rPr lang="uk-UA" sz="2800" smtClean="0"/>
              <a:t>Продукт секреції екзокринних залоз – це рідка суміш речовин, а не чиста речовина, як у випадку внутрішньої секреції. Секрети екзокринних залоз містять воду, іони, ферменти, слиз та інші речовини. </a:t>
            </a:r>
          </a:p>
          <a:p>
            <a:r>
              <a:rPr lang="uk-UA" sz="2800" smtClean="0"/>
              <a:t>Екзокринні залози являють собою вп</a:t>
            </a:r>
            <a:r>
              <a:rPr lang="en-US" sz="2800" smtClean="0"/>
              <a:t>’</a:t>
            </a:r>
            <a:r>
              <a:rPr lang="uk-UA" sz="2800" smtClean="0"/>
              <a:t>ячування епітелію, що складається з щільно упакованих секреторних клітин. Ендокринні залози – це цілі органи, які мають певну будову та місцезнаходження.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500042"/>
            <a:ext cx="6415078" cy="1829761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ЕНДОКРИННІ ЗАХВОРЮВАННЯ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7" descr="гиган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2071702" cy="306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0" descr="00184t1w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00438"/>
            <a:ext cx="2643206" cy="312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220816_1_6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786182" y="3071810"/>
            <a:ext cx="4857784" cy="34836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Гігантизм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Гігантизм - захворювання, що виникає  при надлишковій секреції гормону передньої долі гіпофіза - гормону росту. Частіше спостерігається у чоловіків. Проявляється  зазвичай у 9—10-річному віці або в період статевого дозрівання.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medprep.info/img/ail/812_812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85794"/>
            <a:ext cx="3357586" cy="4679562"/>
          </a:xfrm>
          <a:prstGeom prst="rect">
            <a:avLst/>
          </a:prstGeom>
          <a:noFill/>
        </p:spPr>
      </p:pic>
      <p:pic>
        <p:nvPicPr>
          <p:cNvPr id="5" name="Picture 2" descr="http://lah.ru/fotoarh/oskolki/gig/gian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85728"/>
            <a:ext cx="3714744" cy="63615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Карликовість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Карликовість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– захворювання, що викликається дефіцитом соматотропного гормону. </a:t>
            </a:r>
          </a:p>
          <a:p>
            <a:pPr marL="457200" indent="-457200"/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Карлик 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це доросла людина маленького росту.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a.for-ua.com/files/09_2007/angel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4786346" cy="3369589"/>
          </a:xfrm>
          <a:prstGeom prst="rect">
            <a:avLst/>
          </a:prstGeom>
          <a:noFill/>
        </p:spPr>
      </p:pic>
      <p:pic>
        <p:nvPicPr>
          <p:cNvPr id="5" name="Рисунок 6" descr="1235036648_100000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357298"/>
            <a:ext cx="2537464" cy="357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Карликовість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</a:rPr>
              <a:t>Причини карликовості:</a:t>
            </a:r>
            <a:endParaRPr lang="ru-RU" dirty="0" smtClean="0"/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Спадкова схильність; </a:t>
            </a:r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Вроджені дефекти(порушення формування гіпофіза у зародка);</a:t>
            </a:r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Травми голови, в тому числі під час пологів; </a:t>
            </a:r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Пухлини гіпофіза та оточуючих його структур; </a:t>
            </a:r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Такі захворювання, як: туберкульоз,сифіліс, </a:t>
            </a:r>
            <a:r>
              <a:rPr lang="uk-UA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саркоїдоз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</a:p>
          <a:p>
            <a:pPr marL="624078" indent="-51435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Перенесена променева чи хіміотерапія.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60185_image_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428860" y="857232"/>
            <a:ext cx="3958004" cy="52149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Карликовість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/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</a:rPr>
              <a:t>Симптоми </a:t>
            </a:r>
            <a:endParaRPr lang="uk-UA" sz="3600" b="1" dirty="0" smtClean="0"/>
          </a:p>
          <a:p>
            <a:pPr marL="457200" indent="-45720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Уповільнення окостеніння кістяка, порушення розвитку і зміни зубів; 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Слабкий розвиток м'язової системи; 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Недорозвинення статевих органів; 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Схильність до артеріальної гіпотонії; </a:t>
            </a:r>
          </a:p>
          <a:p>
            <a:pPr marL="457200" indent="-457200">
              <a:buFont typeface="+mj-lt"/>
              <a:buAutoNum type="arabicPeriod"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наявності пухлини гіпофіза або навколишніх ділянок мозку поряд з перерахованими симптомами відзначається порушення зору.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8" name="Picture 4" descr="http://kaputik.net/wp-content/uploads/2010/03/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5429288" cy="3690245"/>
          </a:xfrm>
          <a:prstGeom prst="rect">
            <a:avLst/>
          </a:prstGeom>
          <a:noFill/>
        </p:spPr>
      </p:pic>
      <p:pic>
        <p:nvPicPr>
          <p:cNvPr id="21510" name="Picture 6" descr="http://ua.for-ua.com/files/09_2007/angel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286124"/>
            <a:ext cx="5145484" cy="33857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86446" y="285728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Найменший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чоловік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світі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китаєць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Хі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Пінпін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286256"/>
            <a:ext cx="2571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Кенаді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Джоурдін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Бромлі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відома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всьому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світі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як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"маленьких ангел"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445endoc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571480"/>
            <a:ext cx="6500858" cy="5549042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357298"/>
            <a:ext cx="5257808" cy="4525963"/>
          </a:xfrm>
        </p:spPr>
        <p:txBody>
          <a:bodyPr/>
          <a:lstStyle/>
          <a:p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Акромегалія—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захворювання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пов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’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язане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із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порушенням функції передньої долі гіпофіза.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357354" y="285728"/>
            <a:ext cx="8229600" cy="1143000"/>
          </a:xfrm>
        </p:spPr>
        <p:txBody>
          <a:bodyPr/>
          <a:lstStyle/>
          <a:p>
            <a:r>
              <a:rPr lang="uk-UA" dirty="0" smtClean="0"/>
              <a:t>Акромегалія</a:t>
            </a:r>
            <a:endParaRPr lang="ru-RU" dirty="0"/>
          </a:p>
        </p:txBody>
      </p:sp>
      <p:pic>
        <p:nvPicPr>
          <p:cNvPr id="5" name="Picture 7" descr="df992c77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500694" y="428604"/>
            <a:ext cx="3338536" cy="4500594"/>
          </a:xfrm>
          <a:prstGeom prst="rect">
            <a:avLst/>
          </a:prstGeom>
          <a:noFill/>
        </p:spPr>
      </p:pic>
      <p:pic>
        <p:nvPicPr>
          <p:cNvPr id="7" name="Рисунок 6" descr="09_09_0002-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500438"/>
            <a:ext cx="4643470" cy="305142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Супроводжується розширенням або потовщенням кистей,стоп,черепа, особливо лицьової частини:збільшення надбрівних дуг, виличних кісток,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нижнь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ої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щелепи.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Акромегалія</a:t>
            </a:r>
            <a:endParaRPr lang="ru-RU" dirty="0"/>
          </a:p>
        </p:txBody>
      </p:sp>
      <p:pic>
        <p:nvPicPr>
          <p:cNvPr id="4" name="Picture 6" descr="151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71472" y="4000504"/>
            <a:ext cx="3691607" cy="2500306"/>
          </a:xfrm>
          <a:prstGeom prst="rect">
            <a:avLst/>
          </a:prstGeom>
          <a:noFill/>
        </p:spPr>
      </p:pic>
      <p:pic>
        <p:nvPicPr>
          <p:cNvPr id="24578" name="Picture 2" descr="http://lekmed.ru/images/archive/endokrinologiya/endokrinologiya-08_000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390243"/>
            <a:ext cx="3643338" cy="346775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471990" cy="4525963"/>
          </a:xfrm>
        </p:spPr>
        <p:txBody>
          <a:bodyPr>
            <a:normAutofit fontScale="92500" lnSpcReduction="20000"/>
          </a:bodyPr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Виявляється гіпертрофія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’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яких тканин носа, губ, вух і, навіть, язика. Збільшення нижньої щелепи призводить до зміни прикусу за рахунок розходження міжзубних проміжків. Виникає акромегалія в основному після завершення росту організму.  Розвивається поступово і триває багато років.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500230" y="285728"/>
            <a:ext cx="8229600" cy="1143000"/>
          </a:xfrm>
        </p:spPr>
        <p:txBody>
          <a:bodyPr/>
          <a:lstStyle/>
          <a:p>
            <a:r>
              <a:rPr lang="uk-UA" dirty="0" smtClean="0"/>
              <a:t>Акромегалія</a:t>
            </a:r>
            <a:endParaRPr lang="ru-RU" dirty="0"/>
          </a:p>
        </p:txBody>
      </p:sp>
      <p:pic>
        <p:nvPicPr>
          <p:cNvPr id="23554" name="Picture 2" descr="http://t2.gstatic.com/images?q=tbn:ANd9GcR1xeeFRQcSlV2MN-Mt_lNYSCIZ3uW2ywgXin8lP6tzeTTckI2OPcmXyreu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785794"/>
            <a:ext cx="3381493" cy="48642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72132" y="5786454"/>
            <a:ext cx="276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Боксер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Моріс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Тілле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2010" y="1285860"/>
            <a:ext cx="4471990" cy="4525963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Хвороба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Аддісона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- захворювання, що виникає в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зв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`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язку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з порушенням функцій надниркових залоз, яке найчастіше є наслідком їх туберкульозу.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Хвороба </a:t>
            </a:r>
            <a:r>
              <a:rPr lang="uk-UA" dirty="0" err="1" smtClean="0"/>
              <a:t>Аддісона</a:t>
            </a:r>
            <a:endParaRPr lang="ru-RU" dirty="0"/>
          </a:p>
        </p:txBody>
      </p:sp>
      <p:pic>
        <p:nvPicPr>
          <p:cNvPr id="4" name="Picture 35" descr="60046_hypoadrenalism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1285860"/>
            <a:ext cx="4046538" cy="3000396"/>
          </a:xfrm>
          <a:prstGeom prst="rect">
            <a:avLst/>
          </a:prstGeom>
          <a:noFill/>
        </p:spPr>
      </p:pic>
      <p:pic>
        <p:nvPicPr>
          <p:cNvPr id="27650" name="Picture 2" descr="http://2.bp.blogspot.com/_uiyskjNZYt8/TTAq8aVF5-I/AAAAAAAACY4/J_OUWMkBow8/s1600/Addison%25E2%2580%2599s+disea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429132"/>
            <a:ext cx="3357586" cy="21509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57686" y="1500174"/>
            <a:ext cx="4572000" cy="4525963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Базедова хвороба – захворювання, що виникає в 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зв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`</a:t>
            </a:r>
            <a:r>
              <a:rPr lang="uk-UA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язку</a:t>
            </a:r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з підвищенням функції щитовидної залози, до крові при цьому надходить надмірна кількість її гормону – тироксину. Зустрічається в жінок віком 20-40 років.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Базедова хвороба</a:t>
            </a:r>
            <a:endParaRPr lang="ru-RU" dirty="0"/>
          </a:p>
        </p:txBody>
      </p:sp>
      <p:pic>
        <p:nvPicPr>
          <p:cNvPr id="30722" name="Picture 2" descr="http://pics.livejournal.com/ibigdan/pic/00g2erh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3500430" cy="525064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Мікседема  - захворювання, обумовлене недостатнім забезпеченням органів і тканин гормонами щитовидної залози.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Мікседема</a:t>
            </a:r>
            <a:endParaRPr lang="ru-RU" dirty="0"/>
          </a:p>
        </p:txBody>
      </p:sp>
      <p:pic>
        <p:nvPicPr>
          <p:cNvPr id="31746" name="Picture 2" descr="http://www.medkurs.ru/pics/398_16710005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357562"/>
            <a:ext cx="2786082" cy="2786082"/>
          </a:xfrm>
          <a:prstGeom prst="rect">
            <a:avLst/>
          </a:prstGeom>
          <a:noFill/>
        </p:spPr>
      </p:pic>
      <p:pic>
        <p:nvPicPr>
          <p:cNvPr id="6" name="Рисунок 5" descr="endokrinologiya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000372"/>
            <a:ext cx="2582138" cy="34992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771888" y="1142984"/>
            <a:ext cx="5372112" cy="5097467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Розглядається як крайня, клінічно виражена форма гіпотиреозу. Внаслідок порушення білкового обміну органи і тканини стають набряклими.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Термін "мікседема" (слизовий набряк шкіри) по відношенню до важких форм гіпотиреозу став вживатися з 1878 року. У хворих відзначається збільшення маси тіла за рахунок надмірної кількості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міжтканинної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рідини, одутлість обличчя,психічна загальмованість, сонливість, зниження інтелекту, порушення статевих функцій та всіх видів обміну речовин.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Мікседема</a:t>
            </a:r>
            <a:endParaRPr lang="ru-RU" dirty="0"/>
          </a:p>
        </p:txBody>
      </p:sp>
      <p:pic>
        <p:nvPicPr>
          <p:cNvPr id="7" name="Picture 4" descr="http://www.whiteworld.ru/rubriki/000120/kartinki/deb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3095647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00174"/>
            <a:ext cx="5186370" cy="4525963"/>
          </a:xfrm>
        </p:spPr>
        <p:txBody>
          <a:bodyPr>
            <a:normAutofit fontScale="92500" lnSpcReduction="10000"/>
          </a:bodyPr>
          <a:lstStyle/>
          <a:p>
            <a:r>
              <a:rPr lang="uk-U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Розвивається внаслідок виділення недостатньої кількості гормону інсуліну, в результаті чого розвивається гіперглікемія - стійке збільшення глюкози в крові. Захворювання                                     характеризується хронічним                                                              перебігом та порушенням всіх видів обміну речовин:                                                               вуглеводного, жирового,                                                                   білкового, мінерального та                                                                             водно-сольового.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00164" y="21429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uk-UA" sz="4400" dirty="0" smtClean="0"/>
              <a:t>Цукровий діабет</a:t>
            </a:r>
            <a:r>
              <a:rPr lang="uk-UA" sz="4400" dirty="0" smtClean="0">
                <a:effectLst/>
              </a:rPr>
              <a:t>   </a:t>
            </a:r>
            <a:endParaRPr lang="ru-RU" dirty="0"/>
          </a:p>
        </p:txBody>
      </p:sp>
      <p:pic>
        <p:nvPicPr>
          <p:cNvPr id="32770" name="Picture 2" descr="http://zz.te.ua/wp-content/uploads/2011/06/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857232"/>
            <a:ext cx="3286148" cy="3270500"/>
          </a:xfrm>
          <a:prstGeom prst="rect">
            <a:avLst/>
          </a:prstGeom>
          <a:noFill/>
        </p:spPr>
      </p:pic>
      <p:pic>
        <p:nvPicPr>
          <p:cNvPr id="5" name="Рисунок 4" descr="192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4429132"/>
            <a:ext cx="2682878" cy="21387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Екзокринні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uk-UA" dirty="0" smtClean="0"/>
              <a:t>Екзокринні – це залози зовнішньої секреції, які відкривають свої вивідні протоки та виділяють секрети на поверхню тіла або в порожнину організму.</a:t>
            </a:r>
          </a:p>
          <a:p>
            <a:pPr>
              <a:lnSpc>
                <a:spcPct val="80000"/>
              </a:lnSpc>
            </a:pPr>
            <a:r>
              <a:rPr lang="uk-UA" dirty="0" smtClean="0"/>
              <a:t>До них належать: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молочні залози;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потові залози;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сальні залози;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слинні залози;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слізні залози;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uk-UA" dirty="0" smtClean="0"/>
              <a:t>залози слизової оболонки дихальних шляхів і травного каналу.</a:t>
            </a:r>
          </a:p>
          <a:p>
            <a:endParaRPr lang="ru-RU" dirty="0"/>
          </a:p>
        </p:txBody>
      </p:sp>
      <p:pic>
        <p:nvPicPr>
          <p:cNvPr id="5" name="Рисунок 4" descr="8512554_94caa8d9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571744"/>
            <a:ext cx="3143272" cy="2243791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Екзокринні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uk-UA" b="1" dirty="0" smtClean="0"/>
              <a:t>Молочні</a:t>
            </a:r>
            <a:r>
              <a:rPr lang="uk-UA" dirty="0" smtClean="0"/>
              <a:t> залози виділяють молоко для вигодовування потомства.</a:t>
            </a:r>
          </a:p>
          <a:p>
            <a:pPr>
              <a:lnSpc>
                <a:spcPct val="80000"/>
              </a:lnSpc>
            </a:pPr>
            <a:r>
              <a:rPr lang="uk-UA" b="1" dirty="0" smtClean="0"/>
              <a:t>Потові</a:t>
            </a:r>
            <a:r>
              <a:rPr lang="uk-UA" dirty="0" smtClean="0"/>
              <a:t> залози виділяють піт на поверхню шкіри, чим допомагають терморегуляції.</a:t>
            </a:r>
          </a:p>
          <a:p>
            <a:pPr>
              <a:lnSpc>
                <a:spcPct val="80000"/>
              </a:lnSpc>
            </a:pPr>
            <a:r>
              <a:rPr lang="uk-UA" b="1" dirty="0" smtClean="0"/>
              <a:t>Сальні</a:t>
            </a:r>
            <a:r>
              <a:rPr lang="uk-UA" dirty="0" smtClean="0"/>
              <a:t> залози виділяють шкірний жир також на поверхню тіла. </a:t>
            </a:r>
          </a:p>
          <a:p>
            <a:pPr>
              <a:lnSpc>
                <a:spcPct val="80000"/>
              </a:lnSpc>
            </a:pPr>
            <a:r>
              <a:rPr lang="uk-UA" b="1" dirty="0" smtClean="0"/>
              <a:t>Слізні</a:t>
            </a:r>
            <a:r>
              <a:rPr lang="uk-UA" dirty="0" smtClean="0"/>
              <a:t> залози утворюють сльози.</a:t>
            </a:r>
          </a:p>
          <a:p>
            <a:pPr>
              <a:lnSpc>
                <a:spcPct val="80000"/>
              </a:lnSpc>
            </a:pPr>
            <a:r>
              <a:rPr lang="uk-UA" b="1" dirty="0" smtClean="0"/>
              <a:t>Слинні</a:t>
            </a:r>
            <a:r>
              <a:rPr lang="uk-UA" dirty="0" smtClean="0"/>
              <a:t> залози продукують слину, яка бере участь у травленні.</a:t>
            </a:r>
          </a:p>
          <a:p>
            <a:pPr>
              <a:lnSpc>
                <a:spcPct val="80000"/>
              </a:lnSpc>
            </a:pPr>
            <a:r>
              <a:rPr lang="uk-UA" b="1" dirty="0" smtClean="0"/>
              <a:t>Залози слизової оболонки травного каналу </a:t>
            </a:r>
            <a:r>
              <a:rPr lang="uk-UA" dirty="0" smtClean="0"/>
              <a:t>також виділяють різні ферменти і речовини для процесу травлення.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Ендокринні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dirty="0" smtClean="0"/>
              <a:t>До залоз внутрішньої секреції належать: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uk-UA" dirty="0" smtClean="0"/>
              <a:t>    - гіпофіз,                                                                      - епіфіз,                                                                      - щитоподібна,</a:t>
            </a:r>
            <a:br>
              <a:rPr lang="uk-UA" dirty="0" smtClean="0"/>
            </a:br>
            <a:r>
              <a:rPr lang="uk-UA" dirty="0" smtClean="0"/>
              <a:t>- </a:t>
            </a:r>
            <a:r>
              <a:rPr lang="uk-UA" dirty="0" err="1" smtClean="0"/>
              <a:t>прищитоподібні</a:t>
            </a:r>
            <a:r>
              <a:rPr lang="uk-UA" dirty="0" smtClean="0"/>
              <a:t>,</a:t>
            </a:r>
            <a:br>
              <a:rPr lang="uk-UA" dirty="0" smtClean="0"/>
            </a:br>
            <a:r>
              <a:rPr lang="uk-UA" dirty="0" smtClean="0"/>
              <a:t>- </a:t>
            </a:r>
            <a:r>
              <a:rPr lang="uk-UA" dirty="0" err="1" smtClean="0"/>
              <a:t>загрудинна</a:t>
            </a:r>
            <a:r>
              <a:rPr lang="uk-UA" dirty="0" smtClean="0"/>
              <a:t> (</a:t>
            </a:r>
            <a:r>
              <a:rPr lang="uk-UA" dirty="0" err="1" smtClean="0"/>
              <a:t>тимус</a:t>
            </a:r>
            <a:r>
              <a:rPr lang="uk-UA" dirty="0" smtClean="0"/>
              <a:t>),                                                  - підшлункова,</a:t>
            </a:r>
            <a:br>
              <a:rPr lang="uk-UA" dirty="0" smtClean="0"/>
            </a:br>
            <a:r>
              <a:rPr lang="uk-UA" dirty="0" smtClean="0"/>
              <a:t>- надниркові,</a:t>
            </a:r>
            <a:br>
              <a:rPr lang="uk-UA" dirty="0" smtClean="0"/>
            </a:br>
            <a:r>
              <a:rPr lang="uk-UA" dirty="0" smtClean="0"/>
              <a:t>- статеві.</a:t>
            </a:r>
          </a:p>
          <a:p>
            <a:endParaRPr lang="ru-RU" dirty="0"/>
          </a:p>
        </p:txBody>
      </p:sp>
      <p:pic>
        <p:nvPicPr>
          <p:cNvPr id="4" name="Рисунок 3" descr="a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88" y="2500313"/>
            <a:ext cx="2849562" cy="3286125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Ендокринні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uk-UA" b="1" dirty="0" smtClean="0"/>
              <a:t>Ендокринні </a:t>
            </a:r>
            <a:r>
              <a:rPr lang="uk-UA" dirty="0" smtClean="0"/>
              <a:t>– це залози внутрішньої секреції, основною ознакою будови яких є відсутність вивідних проток. Їхні секрети виділяються безпосередньо у кров або лімфу, що їх омиває. </a:t>
            </a:r>
          </a:p>
          <a:p>
            <a:pPr>
              <a:lnSpc>
                <a:spcPct val="80000"/>
              </a:lnSpc>
            </a:pPr>
            <a:r>
              <a:rPr lang="uk-UA" dirty="0" smtClean="0"/>
              <a:t>Секрет ендокринних залоз – </a:t>
            </a:r>
            <a:r>
              <a:rPr lang="uk-UA" b="1" dirty="0" smtClean="0"/>
              <a:t>гормони</a:t>
            </a:r>
            <a:r>
              <a:rPr lang="uk-UA" dirty="0" smtClean="0"/>
              <a:t>, їхня кількість досить невелика, але вплив на життєдіяльність організму життєво необхідний. </a:t>
            </a:r>
          </a:p>
          <a:p>
            <a:pPr>
              <a:lnSpc>
                <a:spcPct val="80000"/>
              </a:lnSpc>
            </a:pPr>
            <a:r>
              <a:rPr lang="uk-UA" dirty="0" smtClean="0"/>
              <a:t>Науку, що вивчає будову, функції і захворювання залоз внутрішньої                    секреції, називають                        </a:t>
            </a:r>
            <a:r>
              <a:rPr lang="uk-UA" b="1" dirty="0" smtClean="0"/>
              <a:t>ендокринологією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andokr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63" y="4429125"/>
            <a:ext cx="1714500" cy="2039938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://jennifer-l.org/wp-content/uploads/2015/06/powerpoint-templates-fjxrwb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Ендокринні залози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uk-UA" dirty="0" smtClean="0"/>
              <a:t>На функцію ендокринних залоз впливають численні фактори: травма, біль, високі та низькі температури, інфекція, інтоксикація, кисневе голодування, внаслідок яких функція залоз може       пригнічуватись або підвищуватись. </a:t>
            </a:r>
          </a:p>
          <a:p>
            <a:pPr>
              <a:lnSpc>
                <a:spcPct val="90000"/>
              </a:lnSpc>
            </a:pPr>
            <a:r>
              <a:rPr lang="uk-UA" dirty="0" smtClean="0"/>
              <a:t>Порушення функцій залоз внутрішньої                 секреції відіграють велику роль у виник -                    </a:t>
            </a:r>
            <a:r>
              <a:rPr lang="uk-UA" dirty="0" err="1" smtClean="0"/>
              <a:t>ненні</a:t>
            </a:r>
            <a:r>
              <a:rPr lang="uk-UA" dirty="0" smtClean="0"/>
              <a:t> різних хвороб. При порушеннях                               однієї залози у хворобу підключаються                          інші залози, так як діяльність всіх залоз                 тісно пов'язана між собою. Отже, залози внутрішньої секреції функціонують як                              єдина фізіологічна система – ендокринна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1476</Words>
  <Application>Microsoft Office PowerPoint</Application>
  <PresentationFormat>Экран (4:3)</PresentationFormat>
  <Paragraphs>148</Paragraphs>
  <Slides>47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Ендокринна регуляція функцій організму людини</vt:lpstr>
      <vt:lpstr>Слайд 2</vt:lpstr>
      <vt:lpstr>Класифікація залоз</vt:lpstr>
      <vt:lpstr>Слайд 4</vt:lpstr>
      <vt:lpstr>Екзокринні залози</vt:lpstr>
      <vt:lpstr>Екзокринні залози</vt:lpstr>
      <vt:lpstr>Ендокринні залози</vt:lpstr>
      <vt:lpstr>Ендокринні залози</vt:lpstr>
      <vt:lpstr>Ендокринні залози</vt:lpstr>
      <vt:lpstr>Залози змішаної секреції</vt:lpstr>
      <vt:lpstr>Слайд 11</vt:lpstr>
      <vt:lpstr>Залози змішаної секреції</vt:lpstr>
      <vt:lpstr>Слайд 13</vt:lpstr>
      <vt:lpstr>Мікроскопічна будова                        гіпофіза людини</vt:lpstr>
      <vt:lpstr>Слайд 15</vt:lpstr>
      <vt:lpstr>Слайд 16</vt:lpstr>
      <vt:lpstr>Будова щитоподібної залози </vt:lpstr>
      <vt:lpstr>Прищитоподібні залози</vt:lpstr>
      <vt:lpstr>Вилочкова залоза - тимус</vt:lpstr>
      <vt:lpstr>Слайд 20</vt:lpstr>
      <vt:lpstr>Слайд 21</vt:lpstr>
      <vt:lpstr>Гіперфункція          Гіпофункція</vt:lpstr>
      <vt:lpstr>Гіперфункція          Гіпофункція</vt:lpstr>
      <vt:lpstr>Щось цікаве  </vt:lpstr>
      <vt:lpstr>Слайд 25</vt:lpstr>
      <vt:lpstr>Гормони підшлункової залози </vt:lpstr>
      <vt:lpstr>Гіперфункція          Гіпофункція</vt:lpstr>
      <vt:lpstr>Щось цікаве  </vt:lpstr>
      <vt:lpstr>Порівняння залоз</vt:lpstr>
      <vt:lpstr>Порівняння залоз</vt:lpstr>
      <vt:lpstr>ЕНДОКРИННІ ЗАХВОРЮВАННЯ</vt:lpstr>
      <vt:lpstr>Гігантизм</vt:lpstr>
      <vt:lpstr>Слайд 33</vt:lpstr>
      <vt:lpstr> Карликовість</vt:lpstr>
      <vt:lpstr>Слайд 35</vt:lpstr>
      <vt:lpstr>Карликовість</vt:lpstr>
      <vt:lpstr>Слайд 37</vt:lpstr>
      <vt:lpstr>Карликовість</vt:lpstr>
      <vt:lpstr>Слайд 39</vt:lpstr>
      <vt:lpstr>Акромегалія</vt:lpstr>
      <vt:lpstr>Акромегалія</vt:lpstr>
      <vt:lpstr>Акромегалія</vt:lpstr>
      <vt:lpstr>Хвороба Аддісона</vt:lpstr>
      <vt:lpstr>Базедова хвороба</vt:lpstr>
      <vt:lpstr>Мікседема</vt:lpstr>
      <vt:lpstr>Мікседема</vt:lpstr>
      <vt:lpstr>Цукровий діабет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Ендокринна регуляція функцій організму людини</dc:title>
  <dc:creator>АСЕР</dc:creator>
  <cp:lastModifiedBy>АСЕР</cp:lastModifiedBy>
  <cp:revision>3</cp:revision>
  <dcterms:created xsi:type="dcterms:W3CDTF">2016-02-27T10:25:38Z</dcterms:created>
  <dcterms:modified xsi:type="dcterms:W3CDTF">2016-02-27T12:08:34Z</dcterms:modified>
</cp:coreProperties>
</file>