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0" r:id="rId4"/>
    <p:sldId id="258" r:id="rId5"/>
    <p:sldId id="259" r:id="rId6"/>
    <p:sldId id="263" r:id="rId7"/>
    <p:sldId id="266" r:id="rId8"/>
    <p:sldId id="265" r:id="rId9"/>
    <p:sldId id="301" r:id="rId10"/>
    <p:sldId id="270" r:id="rId11"/>
    <p:sldId id="271" r:id="rId12"/>
    <p:sldId id="274" r:id="rId13"/>
    <p:sldId id="276" r:id="rId14"/>
    <p:sldId id="278" r:id="rId15"/>
    <p:sldId id="261" r:id="rId16"/>
    <p:sldId id="279" r:id="rId17"/>
    <p:sldId id="281" r:id="rId18"/>
    <p:sldId id="283" r:id="rId19"/>
    <p:sldId id="285" r:id="rId20"/>
    <p:sldId id="287" r:id="rId21"/>
    <p:sldId id="288" r:id="rId22"/>
    <p:sldId id="290" r:id="rId23"/>
    <p:sldId id="292" r:id="rId24"/>
    <p:sldId id="294" r:id="rId25"/>
    <p:sldId id="296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C9A19-C2EF-4E4F-828B-5E4AD3C11DF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9C887-F234-4EC8-971B-3A92A169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0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9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4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2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5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6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1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4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17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1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8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55B1-0A08-4677-BC96-817555030204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CEC8-8348-4695-872C-27EAD211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6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59" y="0"/>
            <a:ext cx="97729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980728"/>
            <a:ext cx="609994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Створення ситуації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успіху через формування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ключових  </a:t>
            </a:r>
          </a:p>
          <a:p>
            <a:pPr algn="ctr"/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учнів 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початкових класів.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373016" y="554119"/>
            <a:ext cx="3312368" cy="214659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Категорії учнів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65180" y="1654701"/>
            <a:ext cx="914400" cy="2887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54133" y="2776572"/>
            <a:ext cx="914400" cy="3820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35444" y="3212976"/>
            <a:ext cx="914400" cy="33843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28668" y="2796399"/>
            <a:ext cx="914400" cy="38009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58859" y="1988840"/>
            <a:ext cx="914400" cy="46085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4293834">
            <a:off x="2836938" y="1440883"/>
            <a:ext cx="484632" cy="30842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373016" y="2383714"/>
            <a:ext cx="484632" cy="25347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5825485" y="2477976"/>
            <a:ext cx="484632" cy="31842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7347648">
            <a:off x="6516543" y="1736201"/>
            <a:ext cx="484632" cy="31842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692297" y="2776572"/>
            <a:ext cx="484632" cy="31842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11760" y="1774033"/>
            <a:ext cx="72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надійні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460372" y="2776572"/>
            <a:ext cx="129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Упевнені в</a:t>
            </a:r>
          </a:p>
          <a:p>
            <a:r>
              <a:rPr lang="uk-UA" b="1" dirty="0" smtClean="0"/>
              <a:t>собі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63694" y="3255801"/>
            <a:ext cx="45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невпевнені</a:t>
            </a:r>
            <a:endParaRPr lang="ru-RU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702839" y="3429000"/>
            <a:ext cx="45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зневірені</a:t>
            </a:r>
            <a:endParaRPr lang="ru-RU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079500" y="1992737"/>
            <a:ext cx="923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Майже втрачені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555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" y="-59851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347864" y="1844824"/>
            <a:ext cx="2808311" cy="2592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Прийоми створення ситуації успіху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41240" y="1567471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Навмисна помилка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90664" y="819944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Допомога друга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42173" y="4391797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невтручання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98975" y="4637521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сповідь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25982" y="3865324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Обмін ролями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09079" y="1434596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Сходинки до успіху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41775" y="653071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Емоційне заохочення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20947286">
            <a:off x="1770942" y="2719467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еврика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66279" y="2641398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Даю шанс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94819" y="4880845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Стеж за нами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114800" y="515144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Холодній душ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Капля 4"/>
          <p:cNvSpPr/>
          <p:nvPr/>
        </p:nvSpPr>
        <p:spPr>
          <a:xfrm>
            <a:off x="870992" y="372642"/>
            <a:ext cx="6120680" cy="338437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«Невтручання»- </a:t>
            </a:r>
            <a:r>
              <a:rPr lang="uk-UA" sz="3200" dirty="0" smtClean="0">
                <a:solidFill>
                  <a:srgbClr val="C00000"/>
                </a:solidFill>
              </a:rPr>
              <a:t>максимальне надання самостійності учням у вирішенні проблем.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2916948" y="3212976"/>
            <a:ext cx="5904656" cy="315635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«Холодний душ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3739883"/>
            <a:ext cx="48220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«Холодний </a:t>
            </a:r>
            <a:r>
              <a:rPr lang="uk-UA" sz="2400" dirty="0" err="1" smtClean="0">
                <a:solidFill>
                  <a:srgbClr val="FF0000"/>
                </a:solidFill>
              </a:rPr>
              <a:t>душ»-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>
                <a:solidFill>
                  <a:srgbClr val="C00000"/>
                </a:solidFill>
              </a:rPr>
              <a:t>учитель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 відтягує час з поліпшенням оцінок,</a:t>
            </a:r>
          </a:p>
          <a:p>
            <a:r>
              <a:rPr lang="uk-UA" sz="2400" dirty="0">
                <a:solidFill>
                  <a:srgbClr val="C00000"/>
                </a:solidFill>
              </a:rPr>
              <a:t>н</a:t>
            </a:r>
            <a:r>
              <a:rPr lang="uk-UA" sz="2400" dirty="0" smtClean="0">
                <a:solidFill>
                  <a:srgbClr val="C00000"/>
                </a:solidFill>
              </a:rPr>
              <a:t>е одразу «поливає бальзамом» 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 зачеплене самолюбство,ущемлені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 амбіції</a:t>
            </a:r>
            <a:r>
              <a:rPr lang="ru-RU" sz="2400" dirty="0" smtClean="0">
                <a:solidFill>
                  <a:srgbClr val="C00000"/>
                </a:solidFill>
              </a:rPr>
              <a:t>,</a:t>
            </a:r>
            <a:r>
              <a:rPr lang="uk-UA" sz="2400" dirty="0" smtClean="0">
                <a:solidFill>
                  <a:srgbClr val="C00000"/>
                </a:solidFill>
              </a:rPr>
              <a:t>а дещо й  «підсипає солі».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0306"/>
            <a:ext cx="1581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Капля 4"/>
          <p:cNvSpPr/>
          <p:nvPr/>
        </p:nvSpPr>
        <p:spPr>
          <a:xfrm>
            <a:off x="899592" y="378469"/>
            <a:ext cx="6120680" cy="3384376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«Емоційне </a:t>
            </a:r>
            <a:r>
              <a:rPr lang="uk-UA" sz="2400" b="1" dirty="0" err="1" smtClean="0">
                <a:solidFill>
                  <a:srgbClr val="FF0000"/>
                </a:solidFill>
              </a:rPr>
              <a:t>поглажування»-</a:t>
            </a:r>
            <a:r>
              <a:rPr lang="uk-UA" sz="2400" b="1" dirty="0" err="1" smtClean="0">
                <a:solidFill>
                  <a:schemeClr val="tx2"/>
                </a:solidFill>
              </a:rPr>
              <a:t>вселити</a:t>
            </a:r>
            <a:r>
              <a:rPr lang="uk-UA" sz="2400" b="1" dirty="0" smtClean="0">
                <a:solidFill>
                  <a:schemeClr val="tx2"/>
                </a:solidFill>
              </a:rPr>
              <a:t> учневі віру в себе,похвалити за будь-що, навіть незначне, усмішкою, поглядом.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3131840" y="3212976"/>
            <a:ext cx="5904656" cy="3156352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«Анонсування» </a:t>
            </a:r>
            <a:r>
              <a:rPr lang="uk-UA" sz="2400" dirty="0" smtClean="0"/>
              <a:t>– спершу обговорити з учнем, що йому потрібно буде зробити, створити психологічну установку на можливий успіх, дати впевненість у власних діях.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93" y="1631826"/>
            <a:ext cx="1581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Капля 4"/>
          <p:cNvSpPr/>
          <p:nvPr/>
        </p:nvSpPr>
        <p:spPr>
          <a:xfrm>
            <a:off x="899592" y="381770"/>
            <a:ext cx="6120680" cy="3384376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/>
                </a:solidFill>
              </a:rPr>
              <a:t>«Вчасна </a:t>
            </a:r>
            <a:r>
              <a:rPr lang="uk-UA" sz="2000" b="1" dirty="0" err="1" smtClean="0">
                <a:solidFill>
                  <a:schemeClr val="accent2"/>
                </a:solidFill>
              </a:rPr>
              <a:t>допомога»-</a:t>
            </a:r>
            <a:r>
              <a:rPr lang="uk-UA" sz="2000" b="1" dirty="0" smtClean="0">
                <a:solidFill>
                  <a:schemeClr val="accent2"/>
                </a:solidFill>
              </a:rPr>
              <a:t>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учні потрапили у складну ситуацію, проте не перестають боротися за перемогу і потрібно вчасно надати допомогу, підтримати, вселити впевненість у власні сили. Показати учню,що вчитель бачить  у ньому особистість,яка здатна здолати труднощі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>
            <a:off x="2915816" y="3427009"/>
            <a:ext cx="5904656" cy="3156352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«Сходинки до успіху» </a:t>
            </a:r>
            <a:r>
              <a:rPr lang="uk-UA" sz="2400" b="1" dirty="0" err="1" smtClean="0">
                <a:solidFill>
                  <a:schemeClr val="accent4">
                    <a:lumMod val="75000"/>
                  </a:schemeClr>
                </a:solidFill>
              </a:rPr>
              <a:t>–вчитель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 веде вихованця поступово вгору, піднімаючись сходинками самовизначення, знаходження віри в себе та оточуючих.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" y="188640"/>
            <a:ext cx="1581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Капля 4"/>
          <p:cNvSpPr/>
          <p:nvPr/>
        </p:nvSpPr>
        <p:spPr>
          <a:xfrm>
            <a:off x="899592" y="381770"/>
            <a:ext cx="6120680" cy="3384376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«Даю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шанс»-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створення такої ситуації, за якої учень дістає можливість </a:t>
            </a:r>
            <a:r>
              <a:rPr lang="uk-UA" sz="2400" b="1" dirty="0" err="1" smtClean="0">
                <a:solidFill>
                  <a:srgbClr val="FF0000"/>
                </a:solidFill>
              </a:rPr>
              <a:t>неочікуванно</a:t>
            </a:r>
            <a:r>
              <a:rPr lang="uk-UA" sz="2400" b="1" dirty="0" smtClean="0">
                <a:solidFill>
                  <a:srgbClr val="FF0000"/>
                </a:solidFill>
              </a:rPr>
              <a:t> для самого себе розкрити власні можливості, здібності.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2915816" y="3284984"/>
            <a:ext cx="5904656" cy="3156352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«Сповідь» </a:t>
            </a:r>
            <a:r>
              <a:rPr lang="uk-UA" sz="2800" b="1" dirty="0" err="1" smtClean="0">
                <a:solidFill>
                  <a:schemeClr val="accent1">
                    <a:lumMod val="75000"/>
                  </a:schemeClr>
                </a:solidFill>
              </a:rPr>
              <a:t>–правильно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 прогнозуючи реакцію учнів, щиро звернутися до їх найкращих почуттів.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67" y="288541"/>
            <a:ext cx="1581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68" y="0"/>
            <a:ext cx="9279367" cy="6858000"/>
          </a:xfrm>
          <a:prstGeom prst="rect">
            <a:avLst/>
          </a:prstGeom>
        </p:spPr>
      </p:pic>
      <p:sp>
        <p:nvSpPr>
          <p:cNvPr id="5" name="Капля 4"/>
          <p:cNvSpPr/>
          <p:nvPr/>
        </p:nvSpPr>
        <p:spPr>
          <a:xfrm>
            <a:off x="683568" y="260648"/>
            <a:ext cx="6120680" cy="3384376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«</a:t>
            </a:r>
            <a:r>
              <a:rPr lang="uk-UA" sz="2400" b="1" dirty="0" err="1" smtClean="0">
                <a:solidFill>
                  <a:srgbClr val="C00000"/>
                </a:solidFill>
              </a:rPr>
              <a:t>Еврика»-</a:t>
            </a:r>
            <a:r>
              <a:rPr lang="uk-UA" sz="2400" b="1" dirty="0" err="1" smtClean="0">
                <a:solidFill>
                  <a:schemeClr val="tx2"/>
                </a:solidFill>
              </a:rPr>
              <a:t>активізувати</a:t>
            </a:r>
            <a:r>
              <a:rPr lang="uk-UA" sz="2400" b="1" dirty="0" smtClean="0">
                <a:solidFill>
                  <a:schemeClr val="tx2"/>
                </a:solidFill>
              </a:rPr>
              <a:t> учнів нехай на маленьке, але власне відкриття відомих уже фактів.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2411760" y="3284984"/>
            <a:ext cx="6120680" cy="3384376"/>
          </a:xfrm>
          <a:prstGeom prst="teardrop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«Навмисна </a:t>
            </a:r>
            <a:r>
              <a:rPr lang="uk-UA" sz="2400" b="1" dirty="0" err="1" smtClean="0">
                <a:solidFill>
                  <a:srgbClr val="FF0000"/>
                </a:solidFill>
              </a:rPr>
              <a:t>помилка»-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</a:rPr>
              <a:t>використовується уже на відомому учням матеріалі, при перевірці знань для активізації уваги учнів.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4409"/>
            <a:ext cx="1581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Капля 4"/>
          <p:cNvSpPr/>
          <p:nvPr/>
        </p:nvSpPr>
        <p:spPr>
          <a:xfrm>
            <a:off x="870992" y="359290"/>
            <a:ext cx="6120680" cy="3384376"/>
          </a:xfrm>
          <a:prstGeom prst="teardrop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«Емоційний </a:t>
            </a:r>
            <a:r>
              <a:rPr lang="uk-UA" sz="2400" dirty="0" err="1" smtClean="0">
                <a:solidFill>
                  <a:srgbClr val="FFFF00"/>
                </a:solidFill>
              </a:rPr>
              <a:t>сплеск»-</a:t>
            </a:r>
            <a:r>
              <a:rPr lang="uk-UA" sz="2400" dirty="0" err="1" smtClean="0">
                <a:solidFill>
                  <a:srgbClr val="C00000"/>
                </a:solidFill>
              </a:rPr>
              <a:t>дати</a:t>
            </a:r>
            <a:r>
              <a:rPr lang="uk-UA" sz="2400" dirty="0" smtClean="0">
                <a:solidFill>
                  <a:srgbClr val="C00000"/>
                </a:solidFill>
              </a:rPr>
              <a:t> емоційний заряд упевненості, звільнити заряд упевненості, звільнити від </a:t>
            </a:r>
            <a:r>
              <a:rPr lang="uk-UA" sz="2400" dirty="0" err="1" smtClean="0">
                <a:solidFill>
                  <a:srgbClr val="C00000"/>
                </a:solidFill>
              </a:rPr>
              <a:t>психо-</a:t>
            </a:r>
            <a:r>
              <a:rPr lang="uk-UA" sz="2400" dirty="0" smtClean="0">
                <a:solidFill>
                  <a:srgbClr val="C00000"/>
                </a:solidFill>
              </a:rPr>
              <a:t> логічної </a:t>
            </a:r>
            <a:r>
              <a:rPr lang="uk-UA" sz="2400" dirty="0" err="1" smtClean="0">
                <a:solidFill>
                  <a:srgbClr val="C00000"/>
                </a:solidFill>
              </a:rPr>
              <a:t>затисненості</a:t>
            </a:r>
            <a:r>
              <a:rPr lang="uk-UA" sz="2400" dirty="0" smtClean="0">
                <a:solidFill>
                  <a:srgbClr val="C00000"/>
                </a:solidFill>
              </a:rPr>
              <a:t> енергію, думку, знання.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2411760" y="3416151"/>
            <a:ext cx="6120680" cy="3384376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«Обмін ролями» </a:t>
            </a:r>
            <a:r>
              <a:rPr lang="uk-UA" sz="2400" dirty="0" smtClean="0">
                <a:solidFill>
                  <a:srgbClr val="C00000"/>
                </a:solidFill>
              </a:rPr>
              <a:t>– дає учням можливість проявити себе. Вчитель показує учням, що вони здатні зробити набагато більше, ніж від них очікують.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" y="2953091"/>
            <a:ext cx="1581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949" y="332656"/>
            <a:ext cx="827341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Надійні</a:t>
            </a:r>
          </a:p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чні, що мають добрі здібності, працюють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самостійно,сумлінно ставляться до своїх </a:t>
            </a:r>
          </a:p>
          <a:p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обовязків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, упевнені в собі, у групі такі учні 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почуваються  спокійно,упевнено,захищено.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3" y="2923945"/>
            <a:ext cx="3842492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Навмисна помилка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188989"/>
            <a:ext cx="1405513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врика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597" y="4610707"/>
            <a:ext cx="2352247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евтручання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4087487"/>
            <a:ext cx="25003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Обмін ролями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1951" y="3526223"/>
            <a:ext cx="3162661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Емоційний сплеск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35821"/>
            <a:ext cx="8018670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Упевнені в собі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дібності таких учнів можуть бути і вищими,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ніж у «надійних»,однак система їх роботи не 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настільки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відлагоджена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Період успіху ,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злету змінюються розслабленням,  занепадом.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Діти дуже емоційно реагують і на досягнення,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 на невдачі.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605" y="3512041"/>
            <a:ext cx="2201308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Холодний душ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4066039"/>
            <a:ext cx="2170209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Обмін ролями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5229200"/>
            <a:ext cx="152426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магання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5690865"/>
            <a:ext cx="1233158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врика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1879" y="4637836"/>
            <a:ext cx="288598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Навмисна помилка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000" y="764704"/>
            <a:ext cx="81690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uk-UA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Сухомлинський</a:t>
            </a: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нас 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, здоров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характер, воля,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інтелектуальне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роль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підростаючого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658" y="260648"/>
            <a:ext cx="90223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Невпевнені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Це загалом успішні учні, пізнавальні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інтереси яких пов'язані ,зазвичай з навчанням.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Вони більш – менш відповідно ставляться  до справи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Головна їх розпізнавальна риса – не впевненість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 своїх силах.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284984"/>
            <a:ext cx="3125215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Емоційне заохочення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3743106"/>
            <a:ext cx="288598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Навмисна помилка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4657167"/>
            <a:ext cx="2046522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Анонсування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1983" y="5127575"/>
            <a:ext cx="1233158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Еврика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307" y="4204771"/>
            <a:ext cx="2864759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Сходинки до успіху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792191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Зневірені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е переважно учні,що мають непогану 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ідготовку, здібності.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Однак після відчутої колись радості сподівань, 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 здійснилися, з різних причин втратили її.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4197281"/>
            <a:ext cx="15905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Даю шанс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24" y="2764091"/>
            <a:ext cx="3125215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Емоційне заохочення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6947" y="4658946"/>
            <a:ext cx="1355179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Сповідь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06797" y="3735616"/>
            <a:ext cx="191565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Стабілізація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1553" y="3273951"/>
            <a:ext cx="2064155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Стеж за нами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8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740132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Майже втрачені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Це учні з великими прогалинами в знаннях,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ають здібності різного рівня,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але найчастіше - середнього або низького.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Вони втратили надію на успіх, відкрито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заявляють про своє небажання вчитися.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6873" y="5103783"/>
            <a:ext cx="130228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Сповідь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128" y="3256533"/>
            <a:ext cx="3125215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Емоційне заохочення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1660" y="4642118"/>
            <a:ext cx="15905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Даю шанс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6012" y="4179863"/>
            <a:ext cx="2742802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Емоційний сплеск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3718198"/>
            <a:ext cx="191565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Стабілізація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844" y="424900"/>
            <a:ext cx="844199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Головним критерієм оцінки діяльності початкової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школи є те, чого  досягають її випускники 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Саме тому  школи, які дбають про свій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педагогічний імідж і  прагнуть розвитку,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намагаються створити модель випускника як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ідеальну модель , яка має бути орієнтиром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шкільної діяльності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Модель випускника –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це позначення рівня руху учнів у рамках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основних напрямів діяльності школи.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Передусім це визначення компонентів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компетентності випускника,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за рівень якої школа несе 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                       відповідальність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разом із батьками.</a:t>
            </a:r>
          </a:p>
        </p:txBody>
      </p:sp>
    </p:spTree>
    <p:extLst>
      <p:ext uri="{BB962C8B-B14F-4D97-AF65-F5344CB8AC3E}">
        <p14:creationId xmlns:p14="http://schemas.microsoft.com/office/powerpoint/2010/main" val="14144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114" y="469201"/>
            <a:ext cx="86321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Надія на успіх живе в кожній людині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Але, на жаль, не кожна надія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справджується , тому що успіх гарантований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лише для  тих , хто прикладає для його 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здійснення  власні зусилля.</a:t>
            </a:r>
          </a:p>
          <a:p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Вчителям, учням і батькам необхідно 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докладати спільних зусиль, щоб успіх 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кожного й успіх всіх був гарантованим.</a:t>
            </a:r>
          </a:p>
        </p:txBody>
      </p:sp>
    </p:spTree>
    <p:extLst>
      <p:ext uri="{BB962C8B-B14F-4D97-AF65-F5344CB8AC3E}">
        <p14:creationId xmlns:p14="http://schemas.microsoft.com/office/powerpoint/2010/main" val="14144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35" y="2265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806" y="440836"/>
            <a:ext cx="8612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Поради для тих, хто хоче досягти успіху</a:t>
            </a:r>
            <a:r>
              <a:rPr lang="uk-UA" sz="3600" b="1" dirty="0" smtClean="0">
                <a:solidFill>
                  <a:schemeClr val="tx2"/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1517" y="1700808"/>
            <a:ext cx="87568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Успіх не прийде до Вас. Ви самі повинні дійти до нього. </a:t>
            </a:r>
            <a:r>
              <a:rPr lang="uk-UA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Марва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Коллінз</a:t>
            </a: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Дії не завжди приносять успіх, але без дій успіху не буває. </a:t>
            </a:r>
            <a:r>
              <a:rPr lang="uk-UA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Твен.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Щоб дійти до мети, треба перш за все йти. Оноре де Бальзак.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Успіх приходить до тих, хто вірить в свої сили. </a:t>
            </a:r>
            <a:r>
              <a:rPr lang="uk-UA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Уінсон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Черчель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 Ви не підете за успіхом у вас ніколи не буде його.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 не спитаєте, відповіді завжди буде «ні».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Якщо ви не зробите крок вперед, ви будете завжди 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знаходиться на тому ж самому місці. Нора Робертс.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712497"/>
            <a:ext cx="6787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Бажаю Вам успіхів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3717032"/>
            <a:ext cx="4963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 початкових класів </a:t>
            </a:r>
          </a:p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КЗ «</a:t>
            </a:r>
            <a:r>
              <a:rPr lang="uk-UA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Степногірська</a:t>
            </a: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ЗОШ І-ІІІ ст.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ВРР ЗО</a:t>
            </a:r>
          </a:p>
          <a:p>
            <a:pPr algn="ctr"/>
            <a:r>
              <a:rPr lang="uk-UA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Замула</a:t>
            </a: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5401" y="5775647"/>
            <a:ext cx="2625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Степногірськ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84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764529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Компетентність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грунтується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знаннях і вміннях,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але ними не вичерпується, обов'язково охоплюючи </a:t>
            </a: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собистісне ставлення ,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 них людини,</a:t>
            </a:r>
          </a:p>
          <a:p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а також її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який дає змогу ці знання «вплести»</a:t>
            </a: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 те ,що вона вже знала, та її спроможність </a:t>
            </a: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               збагнути життєву ситуацію,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                 у якій вона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може їх застосувати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67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761" y="620687"/>
            <a:ext cx="83283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Кожна компетентність побудована на поєднанні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знань і вмінь,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пізнавальних дій і практичних навичок,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цінностей, емоцій, відчуття успіху,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діяльнісних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компонентів.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824849"/>
            <a:ext cx="771102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Перехід до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ідходу в освіті означає: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ереорієнтацію з процесу навчання 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результат в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діяльнісному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вимірі 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Зміцнення акценту з накопичування 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ормативно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визначенних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знань,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умінь і навичок на 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формування й розвиток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в учнів здатності практично діяти,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застосовувати досвід успішних дій </a:t>
            </a:r>
            <a:endParaRPr lang="uk-U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у конкретних ситуаціях.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451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074" y="625949"/>
            <a:ext cx="872912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Дати дітям радість  праці, радість успіху</a:t>
            </a:r>
          </a:p>
          <a:p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навчанні, збудити в їхніх серцях </a:t>
            </a:r>
          </a:p>
          <a:p>
            <a:r>
              <a:rPr lang="uk-UA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очуття гордості власної гідності - це перша</a:t>
            </a:r>
          </a:p>
          <a:p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заповідь навчання і виховання.</a:t>
            </a:r>
          </a:p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не повинно бути нещасливих учнів,</a:t>
            </a:r>
          </a:p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душу яких гнітить думка,що вони не на що</a:t>
            </a:r>
          </a:p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здібні. Успіх у навчанні – єдине джерело </a:t>
            </a:r>
          </a:p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внутрішніх сил дитини , які породжують</a:t>
            </a:r>
          </a:p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енергію для переборення труднощів, </a:t>
            </a:r>
          </a:p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бажання вчитися.</a:t>
            </a:r>
          </a:p>
          <a:p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В.О. Сухомлинський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387424"/>
            <a:ext cx="6858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38839" y="1844824"/>
            <a:ext cx="1819665" cy="1015663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uk-UA" sz="6000" b="1" dirty="0" smtClean="0"/>
              <a:t>успіх</a:t>
            </a:r>
            <a:endParaRPr lang="ru-RU" sz="6000" b="1" dirty="0"/>
          </a:p>
        </p:txBody>
      </p:sp>
      <p:sp>
        <p:nvSpPr>
          <p:cNvPr id="14" name="TextBox 13"/>
          <p:cNvSpPr txBox="1"/>
          <p:nvPr/>
        </p:nvSpPr>
        <p:spPr>
          <a:xfrm rot="19115224">
            <a:off x="6120257" y="924723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хвала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 rot="3551148">
            <a:off x="5302171" y="5178675"/>
            <a:ext cx="1795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інтерес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 rot="17480286">
            <a:off x="3061460" y="5391813"/>
            <a:ext cx="2154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пізнання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 rot="1483132">
            <a:off x="1450953" y="2195288"/>
            <a:ext cx="219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старання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 rot="3108119">
            <a:off x="2976648" y="788048"/>
            <a:ext cx="1733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уміння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511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332656"/>
            <a:ext cx="5823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Цілеспрямована,організована, вчителем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іяльність учнів, що допомагає досягти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значних результатів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17110" y="1412776"/>
            <a:ext cx="3096344" cy="2448272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Ситуація успіху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71282" y="3144696"/>
            <a:ext cx="3096344" cy="244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успіх</a:t>
            </a:r>
            <a:endParaRPr lang="ru-RU" sz="4000" b="1" dirty="0"/>
          </a:p>
        </p:txBody>
      </p:sp>
      <p:sp>
        <p:nvSpPr>
          <p:cNvPr id="9" name="Овал 8"/>
          <p:cNvSpPr/>
          <p:nvPr/>
        </p:nvSpPr>
        <p:spPr>
          <a:xfrm>
            <a:off x="4558668" y="2971690"/>
            <a:ext cx="3096344" cy="24482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ситуація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256834"/>
            <a:ext cx="34001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зазнавання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радості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від того, що результат 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бігається  з  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чікуваним або 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 перевершує його.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3417" y="5592968"/>
            <a:ext cx="3687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Поєднання певних умов, 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які забезпечують успіх.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035" y="342180"/>
            <a:ext cx="7281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і завдання вчителя: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628800"/>
            <a:ext cx="918834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Створити ситуацію успіху для розвитку 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особистості дитини, навчання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кожному вихованцю можливості </a:t>
            </a:r>
          </a:p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ідчути радість досягнення успіху,  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           усвідомлення своїх здібностей,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                  віри у власні сили.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1164</Words>
  <Application>Microsoft Office PowerPoint</Application>
  <PresentationFormat>Экран (4:3)</PresentationFormat>
  <Paragraphs>207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2017-03-21T17:32:03Z</dcterms:created>
  <dcterms:modified xsi:type="dcterms:W3CDTF">2017-03-23T05:48:56Z</dcterms:modified>
</cp:coreProperties>
</file>