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notesSlides/notesSlide14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notesSlides/notesSlide1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25"/>
  </p:notesMasterIdLst>
  <p:sldIdLst>
    <p:sldId id="256" r:id="rId3"/>
    <p:sldId id="257" r:id="rId4"/>
    <p:sldId id="258" r:id="rId5"/>
    <p:sldId id="259" r:id="rId6"/>
    <p:sldId id="261" r:id="rId7"/>
    <p:sldId id="262" r:id="rId8"/>
    <p:sldId id="263" r:id="rId9"/>
    <p:sldId id="264" r:id="rId10"/>
    <p:sldId id="265" r:id="rId11"/>
    <p:sldId id="266" r:id="rId12"/>
    <p:sldId id="269" r:id="rId13"/>
    <p:sldId id="268" r:id="rId14"/>
    <p:sldId id="267" r:id="rId15"/>
    <p:sldId id="271" r:id="rId16"/>
    <p:sldId id="270" r:id="rId17"/>
    <p:sldId id="273" r:id="rId18"/>
    <p:sldId id="274" r:id="rId19"/>
    <p:sldId id="272" r:id="rId20"/>
    <p:sldId id="275" r:id="rId21"/>
    <p:sldId id="276" r:id="rId22"/>
    <p:sldId id="278" r:id="rId23"/>
    <p:sldId id="279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EF2F0"/>
    <a:srgbClr val="F73919"/>
    <a:srgbClr val="FEF476"/>
    <a:srgbClr val="800080"/>
    <a:srgbClr val="008000"/>
    <a:srgbClr val="FFCC00"/>
    <a:srgbClr val="FFFF00"/>
    <a:srgbClr val="CC0000"/>
    <a:srgbClr val="FF339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598" autoAdjust="0"/>
  </p:normalViewPr>
  <p:slideViewPr>
    <p:cSldViewPr>
      <p:cViewPr varScale="1">
        <p:scale>
          <a:sx n="110" d="100"/>
          <a:sy n="110" d="100"/>
        </p:scale>
        <p:origin x="-1644" y="79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51CB8A0-9A14-4CD5-B6A1-73E9C699A521}" type="datetimeFigureOut">
              <a:rPr lang="ru-RU" smtClean="0"/>
              <a:pPr/>
              <a:t>04.01.2017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F06AB0A-01E6-4956-B533-424C4169F0B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06AB0A-01E6-4956-B533-424C4169F0B4}" type="slidenum">
              <a:rPr lang="ru-RU" smtClean="0"/>
              <a:pPr/>
              <a:t>9</a:t>
            </a:fld>
            <a:endParaRPr lang="ru-RU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06AB0A-01E6-4956-B533-424C4169F0B4}" type="slidenum">
              <a:rPr lang="ru-RU" smtClean="0"/>
              <a:pPr/>
              <a:t>18</a:t>
            </a:fld>
            <a:endParaRPr lang="ru-RU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06AB0A-01E6-4956-B533-424C4169F0B4}" type="slidenum">
              <a:rPr lang="ru-RU" smtClean="0"/>
              <a:pPr/>
              <a:t>19</a:t>
            </a:fld>
            <a:endParaRPr lang="ru-RU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06AB0A-01E6-4956-B533-424C4169F0B4}" type="slidenum">
              <a:rPr lang="ru-RU" smtClean="0"/>
              <a:pPr/>
              <a:t>20</a:t>
            </a:fld>
            <a:endParaRPr lang="ru-RU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06AB0A-01E6-4956-B533-424C4169F0B4}" type="slidenum">
              <a:rPr lang="ru-RU" smtClean="0"/>
              <a:pPr/>
              <a:t>21</a:t>
            </a:fld>
            <a:endParaRPr lang="ru-RU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06AB0A-01E6-4956-B533-424C4169F0B4}" type="slidenum">
              <a:rPr lang="ru-RU" smtClean="0"/>
              <a:pPr/>
              <a:t>22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06AB0A-01E6-4956-B533-424C4169F0B4}" type="slidenum">
              <a:rPr lang="ru-RU" smtClean="0"/>
              <a:pPr/>
              <a:t>10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06AB0A-01E6-4956-B533-424C4169F0B4}" type="slidenum">
              <a:rPr lang="ru-RU" smtClean="0"/>
              <a:pPr/>
              <a:t>11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06AB0A-01E6-4956-B533-424C4169F0B4}" type="slidenum">
              <a:rPr lang="ru-RU" smtClean="0"/>
              <a:pPr/>
              <a:t>12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06AB0A-01E6-4956-B533-424C4169F0B4}" type="slidenum">
              <a:rPr lang="ru-RU" smtClean="0"/>
              <a:pPr/>
              <a:t>13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06AB0A-01E6-4956-B533-424C4169F0B4}" type="slidenum">
              <a:rPr lang="ru-RU" smtClean="0"/>
              <a:pPr/>
              <a:t>14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06AB0A-01E6-4956-B533-424C4169F0B4}" type="slidenum">
              <a:rPr lang="ru-RU" smtClean="0"/>
              <a:pPr/>
              <a:t>15</a:t>
            </a:fld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06AB0A-01E6-4956-B533-424C4169F0B4}" type="slidenum">
              <a:rPr lang="ru-RU" smtClean="0"/>
              <a:pPr/>
              <a:t>16</a:t>
            </a:fld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06AB0A-01E6-4956-B533-424C4169F0B4}" type="slidenum">
              <a:rPr lang="ru-RU" smtClean="0"/>
              <a:pPr/>
              <a:t>17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0BE765-5F4E-4B14-B370-7568037E79E0}" type="datetimeFigureOut">
              <a:rPr lang="ru-RU" smtClean="0"/>
              <a:pPr/>
              <a:t>04.01.2017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8C16A9-5BB1-4F56-8F2B-52C0F20A309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0BE765-5F4E-4B14-B370-7568037E79E0}" type="datetimeFigureOut">
              <a:rPr lang="ru-RU" smtClean="0"/>
              <a:pPr/>
              <a:t>04.01.2017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8C16A9-5BB1-4F56-8F2B-52C0F20A309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0BE765-5F4E-4B14-B370-7568037E79E0}" type="datetimeFigureOut">
              <a:rPr lang="ru-RU" smtClean="0"/>
              <a:pPr/>
              <a:t>04.01.2017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8C16A9-5BB1-4F56-8F2B-52C0F20A309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0BE765-5F4E-4B14-B370-7568037E79E0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/>
              <a:t>04.01.2017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8C16A9-5BB1-4F56-8F2B-52C0F20A309F}" type="slidenum">
              <a:rPr lang="ru-RU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0BE765-5F4E-4B14-B370-7568037E79E0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/>
              <a:t>04.01.2017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8C16A9-5BB1-4F56-8F2B-52C0F20A309F}" type="slidenum">
              <a:rPr lang="ru-RU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0BE765-5F4E-4B14-B370-7568037E79E0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/>
              <a:t>04.01.2017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8C16A9-5BB1-4F56-8F2B-52C0F20A309F}" type="slidenum">
              <a:rPr lang="ru-RU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0BE765-5F4E-4B14-B370-7568037E79E0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/>
              <a:t>04.01.2017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8C16A9-5BB1-4F56-8F2B-52C0F20A309F}" type="slidenum">
              <a:rPr lang="ru-RU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0BE765-5F4E-4B14-B370-7568037E79E0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/>
              <a:t>04.01.2017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8C16A9-5BB1-4F56-8F2B-52C0F20A309F}" type="slidenum">
              <a:rPr lang="ru-RU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0BE765-5F4E-4B14-B370-7568037E79E0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/>
              <a:t>04.01.2017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8C16A9-5BB1-4F56-8F2B-52C0F20A309F}" type="slidenum">
              <a:rPr lang="ru-RU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0BE765-5F4E-4B14-B370-7568037E79E0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/>
              <a:t>04.01.2017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8C16A9-5BB1-4F56-8F2B-52C0F20A309F}" type="slidenum">
              <a:rPr lang="ru-RU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0BE765-5F4E-4B14-B370-7568037E79E0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/>
              <a:t>04.01.2017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8C16A9-5BB1-4F56-8F2B-52C0F20A309F}" type="slidenum">
              <a:rPr lang="ru-RU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0BE765-5F4E-4B14-B370-7568037E79E0}" type="datetimeFigureOut">
              <a:rPr lang="ru-RU" smtClean="0"/>
              <a:pPr/>
              <a:t>04.01.2017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8C16A9-5BB1-4F56-8F2B-52C0F20A309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0BE765-5F4E-4B14-B370-7568037E79E0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/>
              <a:t>04.01.2017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8C16A9-5BB1-4F56-8F2B-52C0F20A309F}" type="slidenum">
              <a:rPr lang="ru-RU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0BE765-5F4E-4B14-B370-7568037E79E0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/>
              <a:t>04.01.2017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8C16A9-5BB1-4F56-8F2B-52C0F20A309F}" type="slidenum">
              <a:rPr lang="ru-RU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0BE765-5F4E-4B14-B370-7568037E79E0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/>
              <a:t>04.01.2017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8C16A9-5BB1-4F56-8F2B-52C0F20A309F}" type="slidenum">
              <a:rPr lang="ru-RU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0BE765-5F4E-4B14-B370-7568037E79E0}" type="datetimeFigureOut">
              <a:rPr lang="ru-RU" smtClean="0"/>
              <a:pPr/>
              <a:t>04.01.2017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8C16A9-5BB1-4F56-8F2B-52C0F20A309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0BE765-5F4E-4B14-B370-7568037E79E0}" type="datetimeFigureOut">
              <a:rPr lang="ru-RU" smtClean="0"/>
              <a:pPr/>
              <a:t>04.01.2017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8C16A9-5BB1-4F56-8F2B-52C0F20A309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0BE765-5F4E-4B14-B370-7568037E79E0}" type="datetimeFigureOut">
              <a:rPr lang="ru-RU" smtClean="0"/>
              <a:pPr/>
              <a:t>04.01.2017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8C16A9-5BB1-4F56-8F2B-52C0F20A309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0BE765-5F4E-4B14-B370-7568037E79E0}" type="datetimeFigureOut">
              <a:rPr lang="ru-RU" smtClean="0"/>
              <a:pPr/>
              <a:t>04.01.2017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8C16A9-5BB1-4F56-8F2B-52C0F20A309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0BE765-5F4E-4B14-B370-7568037E79E0}" type="datetimeFigureOut">
              <a:rPr lang="ru-RU" smtClean="0"/>
              <a:pPr/>
              <a:t>04.01.2017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8C16A9-5BB1-4F56-8F2B-52C0F20A309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0BE765-5F4E-4B14-B370-7568037E79E0}" type="datetimeFigureOut">
              <a:rPr lang="ru-RU" smtClean="0"/>
              <a:pPr/>
              <a:t>04.01.2017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8C16A9-5BB1-4F56-8F2B-52C0F20A309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0BE765-5F4E-4B14-B370-7568037E79E0}" type="datetimeFigureOut">
              <a:rPr lang="ru-RU" smtClean="0"/>
              <a:pPr/>
              <a:t>04.01.2017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8C16A9-5BB1-4F56-8F2B-52C0F20A309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0BE765-5F4E-4B14-B370-7568037E79E0}" type="datetimeFigureOut">
              <a:rPr lang="ru-RU" smtClean="0"/>
              <a:pPr/>
              <a:t>04.01.2017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8C16A9-5BB1-4F56-8F2B-52C0F20A309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0BE765-5F4E-4B14-B370-7568037E79E0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/>
              <a:t>04.01.2017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8C16A9-5BB1-4F56-8F2B-52C0F20A309F}" type="slidenum">
              <a:rPr lang="ru-RU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2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jpeg"/><Relationship Id="rId3" Type="http://schemas.openxmlformats.org/officeDocument/2006/relationships/image" Target="../media/image1.png"/><Relationship Id="rId7" Type="http://schemas.openxmlformats.org/officeDocument/2006/relationships/image" Target="../media/image28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jpeg"/><Relationship Id="rId3" Type="http://schemas.openxmlformats.org/officeDocument/2006/relationships/image" Target="../media/image1.png"/><Relationship Id="rId7" Type="http://schemas.openxmlformats.org/officeDocument/2006/relationships/image" Target="../media/image3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32.jpeg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jpeg"/><Relationship Id="rId3" Type="http://schemas.openxmlformats.org/officeDocument/2006/relationships/image" Target="../media/image1.png"/><Relationship Id="rId7" Type="http://schemas.openxmlformats.org/officeDocument/2006/relationships/image" Target="../media/image38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37.jpeg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42.jpeg"/><Relationship Id="rId5" Type="http://schemas.openxmlformats.org/officeDocument/2006/relationships/image" Target="../media/image41.jpeg"/><Relationship Id="rId4" Type="http://schemas.openxmlformats.org/officeDocument/2006/relationships/image" Target="../media/image40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46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45.jpeg"/><Relationship Id="rId5" Type="http://schemas.openxmlformats.org/officeDocument/2006/relationships/image" Target="../media/image44.jpeg"/><Relationship Id="rId4" Type="http://schemas.openxmlformats.org/officeDocument/2006/relationships/image" Target="../media/image43.jpe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jpeg"/><Relationship Id="rId3" Type="http://schemas.openxmlformats.org/officeDocument/2006/relationships/image" Target="../media/image1.png"/><Relationship Id="rId7" Type="http://schemas.openxmlformats.org/officeDocument/2006/relationships/image" Target="../media/image50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49.jpeg"/><Relationship Id="rId5" Type="http://schemas.openxmlformats.org/officeDocument/2006/relationships/image" Target="../media/image48.jpeg"/><Relationship Id="rId4" Type="http://schemas.openxmlformats.org/officeDocument/2006/relationships/image" Target="../media/image47.jpeg"/><Relationship Id="rId9" Type="http://schemas.openxmlformats.org/officeDocument/2006/relationships/image" Target="../media/image52.jpe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7.jpeg"/><Relationship Id="rId3" Type="http://schemas.openxmlformats.org/officeDocument/2006/relationships/image" Target="../media/image1.png"/><Relationship Id="rId7" Type="http://schemas.openxmlformats.org/officeDocument/2006/relationships/image" Target="../media/image56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55.jpeg"/><Relationship Id="rId5" Type="http://schemas.openxmlformats.org/officeDocument/2006/relationships/image" Target="../media/image54.jpeg"/><Relationship Id="rId4" Type="http://schemas.openxmlformats.org/officeDocument/2006/relationships/image" Target="../media/image53.jpeg"/><Relationship Id="rId9" Type="http://schemas.openxmlformats.org/officeDocument/2006/relationships/image" Target="../media/image58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60.jpeg"/><Relationship Id="rId4" Type="http://schemas.openxmlformats.org/officeDocument/2006/relationships/image" Target="../media/image59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64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63.jpeg"/><Relationship Id="rId5" Type="http://schemas.openxmlformats.org/officeDocument/2006/relationships/image" Target="../media/image62.jpeg"/><Relationship Id="rId4" Type="http://schemas.openxmlformats.org/officeDocument/2006/relationships/image" Target="../media/image61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9.jpeg"/><Relationship Id="rId3" Type="http://schemas.openxmlformats.org/officeDocument/2006/relationships/image" Target="../media/image1.png"/><Relationship Id="rId7" Type="http://schemas.openxmlformats.org/officeDocument/2006/relationships/image" Target="../media/image68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67.jpeg"/><Relationship Id="rId11" Type="http://schemas.openxmlformats.org/officeDocument/2006/relationships/image" Target="../media/image72.jpeg"/><Relationship Id="rId5" Type="http://schemas.openxmlformats.org/officeDocument/2006/relationships/image" Target="../media/image66.jpeg"/><Relationship Id="rId10" Type="http://schemas.openxmlformats.org/officeDocument/2006/relationships/image" Target="../media/image71.jpeg"/><Relationship Id="rId4" Type="http://schemas.openxmlformats.org/officeDocument/2006/relationships/image" Target="../media/image65.jpeg"/><Relationship Id="rId9" Type="http://schemas.openxmlformats.org/officeDocument/2006/relationships/image" Target="../media/image70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73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75.jpeg"/><Relationship Id="rId4" Type="http://schemas.openxmlformats.org/officeDocument/2006/relationships/image" Target="../media/image74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3" Type="http://schemas.openxmlformats.org/officeDocument/2006/relationships/image" Target="../media/image6.jpeg"/><Relationship Id="rId7" Type="http://schemas.openxmlformats.org/officeDocument/2006/relationships/image" Target="../media/image10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jpeg"/><Relationship Id="rId3" Type="http://schemas.openxmlformats.org/officeDocument/2006/relationships/image" Target="../media/image1.png"/><Relationship Id="rId7" Type="http://schemas.openxmlformats.org/officeDocument/2006/relationships/image" Target="../media/image19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772817"/>
            <a:ext cx="7846640" cy="1827634"/>
          </a:xfrm>
        </p:spPr>
        <p:txBody>
          <a:bodyPr>
            <a:no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ru-RU" sz="6000" b="1" cap="all" dirty="0" err="1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Виховна</a:t>
            </a:r>
            <a:r>
              <a:rPr lang="ru-RU" sz="60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 модель </a:t>
            </a:r>
            <a:r>
              <a:rPr lang="ru-RU" sz="6000" b="1" cap="all" dirty="0" err="1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класу</a:t>
            </a:r>
            <a:endParaRPr lang="ru-RU" sz="60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933056"/>
            <a:ext cx="6400800" cy="2448272"/>
          </a:xfrm>
        </p:spPr>
        <p:txBody>
          <a:bodyPr>
            <a:normAutofit/>
          </a:bodyPr>
          <a:lstStyle/>
          <a:p>
            <a:r>
              <a:rPr lang="ru-RU" dirty="0" smtClean="0"/>
              <a:t>                                           </a:t>
            </a:r>
          </a:p>
          <a:p>
            <a:r>
              <a:rPr lang="ru-RU" sz="5800" b="1" i="1" dirty="0" smtClean="0">
                <a:solidFill>
                  <a:schemeClr val="accent2">
                    <a:lumMod val="75000"/>
                  </a:schemeClr>
                </a:solidFill>
                <a:latin typeface="Monotype Corsiva" pitchFamily="66" charset="0"/>
                <a:cs typeface="Times New Roman" pitchFamily="18" charset="0"/>
              </a:rPr>
              <a:t>Кулешова  А.Ф</a:t>
            </a:r>
            <a:r>
              <a:rPr lang="ru-RU" sz="5800" dirty="0" smtClean="0">
                <a:solidFill>
                  <a:schemeClr val="accent2">
                    <a:lumMod val="75000"/>
                  </a:schemeClr>
                </a:solidFill>
                <a:latin typeface="Monotype Corsiva" pitchFamily="66" charset="0"/>
              </a:rPr>
              <a:t>.</a:t>
            </a:r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3923928" y="5733256"/>
            <a:ext cx="11608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002060"/>
                </a:solidFill>
                <a:latin typeface="Segoe Script" pitchFamily="34" charset="0"/>
              </a:rPr>
              <a:t>2016 р</a:t>
            </a:r>
            <a:r>
              <a:rPr lang="ru-RU" dirty="0" smtClean="0">
                <a:solidFill>
                  <a:srgbClr val="002060"/>
                </a:solidFill>
              </a:rPr>
              <a:t>.</a:t>
            </a:r>
            <a:endParaRPr lang="ru-RU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-171400"/>
            <a:ext cx="8229600" cy="2520280"/>
          </a:xfrm>
        </p:spPr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uk-UA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  Ціннісне ставлення </a:t>
            </a:r>
            <a:br>
              <a:rPr lang="uk-UA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uk-UA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до себе</a:t>
            </a: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187624" y="5229200"/>
            <a:ext cx="69517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i="1" dirty="0" smtClean="0">
                <a:solidFill>
                  <a:srgbClr val="3E20F4"/>
                </a:solidFill>
                <a:latin typeface="Times New Roman" pitchFamily="18" charset="0"/>
                <a:cs typeface="Times New Roman" pitchFamily="18" charset="0"/>
              </a:rPr>
              <a:t>Тренінг </a:t>
            </a:r>
            <a:r>
              <a:rPr lang="uk-UA" sz="3200" b="1" i="1" dirty="0" err="1" smtClean="0">
                <a:solidFill>
                  <a:srgbClr val="3E20F4"/>
                </a:solidFill>
                <a:latin typeface="Times New Roman" pitchFamily="18" charset="0"/>
                <a:cs typeface="Times New Roman" pitchFamily="18" charset="0"/>
              </a:rPr>
              <a:t>“Як</a:t>
            </a:r>
            <a:r>
              <a:rPr lang="uk-UA" sz="3200" b="1" i="1" dirty="0" smtClean="0">
                <a:solidFill>
                  <a:srgbClr val="3E20F4"/>
                </a:solidFill>
                <a:latin typeface="Times New Roman" pitchFamily="18" charset="0"/>
                <a:cs typeface="Times New Roman" pitchFamily="18" charset="0"/>
              </a:rPr>
              <a:t> відстояти</a:t>
            </a:r>
          </a:p>
          <a:p>
            <a:r>
              <a:rPr lang="uk-UA" sz="3200" b="1" i="1" dirty="0" smtClean="0">
                <a:solidFill>
                  <a:srgbClr val="3E20F4"/>
                </a:solidFill>
                <a:latin typeface="Times New Roman" pitchFamily="18" charset="0"/>
                <a:cs typeface="Times New Roman" pitchFamily="18" charset="0"/>
              </a:rPr>
              <a:t>               </a:t>
            </a:r>
            <a:r>
              <a:rPr lang="uk-UA" sz="3200" b="1" i="1" dirty="0" err="1" smtClean="0">
                <a:solidFill>
                  <a:srgbClr val="3E20F4"/>
                </a:solidFill>
                <a:latin typeface="Times New Roman" pitchFamily="18" charset="0"/>
                <a:cs typeface="Times New Roman" pitchFamily="18" charset="0"/>
              </a:rPr>
              <a:t>себе”</a:t>
            </a:r>
            <a:endParaRPr lang="ru-RU" sz="3200" b="1" i="1" dirty="0">
              <a:solidFill>
                <a:srgbClr val="3E20F4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Содержимое 6" descr="IMG_20161115_112620.jpg"/>
          <p:cNvPicPr>
            <a:picLocks noGrp="1" noChangeAspect="1"/>
          </p:cNvPicPr>
          <p:nvPr>
            <p:ph idx="1"/>
          </p:nvPr>
        </p:nvPicPr>
        <p:blipFill>
          <a:blip r:embed="rId4" cstate="print"/>
          <a:stretch>
            <a:fillRect/>
          </a:stretch>
        </p:blipFill>
        <p:spPr>
          <a:xfrm>
            <a:off x="179512" y="1844824"/>
            <a:ext cx="4464496" cy="3350530"/>
          </a:xfrm>
          <a:prstGeom prst="rect">
            <a:avLst/>
          </a:prstGeom>
          <a:ln>
            <a:noFill/>
          </a:ln>
          <a:effectLst>
            <a:glow rad="228600">
              <a:srgbClr val="F8FBFE"/>
            </a:glow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Рисунок 7" descr="IMG_20161115_115443.jpg"/>
          <p:cNvPicPr>
            <a:picLocks noChangeAspect="1"/>
          </p:cNvPicPr>
          <p:nvPr/>
        </p:nvPicPr>
        <p:blipFill>
          <a:blip r:embed="rId5" cstate="print"/>
          <a:srcRect l="10785" t="15351" r="12185" b="19551"/>
          <a:stretch>
            <a:fillRect/>
          </a:stretch>
        </p:blipFill>
        <p:spPr>
          <a:xfrm rot="20400700">
            <a:off x="5011377" y="1746632"/>
            <a:ext cx="1550044" cy="1747322"/>
          </a:xfrm>
          <a:prstGeom prst="rect">
            <a:avLst/>
          </a:prstGeom>
          <a:ln>
            <a:noFill/>
          </a:ln>
          <a:effectLst>
            <a:glow rad="228600">
              <a:srgbClr val="FFFFFF"/>
            </a:glow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Рисунок 8" descr="IMG_20161115_114501.jpg"/>
          <p:cNvPicPr>
            <a:picLocks noChangeAspect="1"/>
          </p:cNvPicPr>
          <p:nvPr/>
        </p:nvPicPr>
        <p:blipFill>
          <a:blip r:embed="rId6" cstate="print"/>
          <a:srcRect t="2751" r="6660" b="4851"/>
          <a:stretch>
            <a:fillRect/>
          </a:stretch>
        </p:blipFill>
        <p:spPr>
          <a:xfrm>
            <a:off x="5436096" y="3861048"/>
            <a:ext cx="2035448" cy="1368152"/>
          </a:xfrm>
          <a:prstGeom prst="rect">
            <a:avLst/>
          </a:prstGeom>
          <a:ln>
            <a:noFill/>
          </a:ln>
          <a:effectLst>
            <a:glow rad="228600">
              <a:srgbClr val="FBFDFF"/>
            </a:glow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Рисунок 9" descr="IMG_20161115_114913.jpg"/>
          <p:cNvPicPr>
            <a:picLocks noChangeAspect="1"/>
          </p:cNvPicPr>
          <p:nvPr/>
        </p:nvPicPr>
        <p:blipFill>
          <a:blip r:embed="rId7" cstate="print"/>
          <a:srcRect l="20589" t="18500" b="2751"/>
          <a:stretch>
            <a:fillRect/>
          </a:stretch>
        </p:blipFill>
        <p:spPr>
          <a:xfrm rot="702453">
            <a:off x="6787535" y="1188824"/>
            <a:ext cx="1762046" cy="2330737"/>
          </a:xfrm>
          <a:prstGeom prst="rect">
            <a:avLst/>
          </a:prstGeom>
          <a:ln>
            <a:noFill/>
          </a:ln>
          <a:effectLst>
            <a:glow rad="228600">
              <a:srgbClr val="FBFDFF"/>
            </a:glow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Содержимое 3" descr="DSC01106.JPG"/>
          <p:cNvPicPr>
            <a:picLocks noGrp="1" noChangeAspect="1"/>
          </p:cNvPicPr>
          <p:nvPr>
            <p:ph idx="1"/>
          </p:nvPr>
        </p:nvPicPr>
        <p:blipFill>
          <a:blip r:embed="rId4" cstate="print"/>
          <a:stretch>
            <a:fillRect/>
          </a:stretch>
        </p:blipFill>
        <p:spPr>
          <a:xfrm>
            <a:off x="827584" y="1556792"/>
            <a:ext cx="2448272" cy="1836204"/>
          </a:xfrm>
          <a:prstGeom prst="rect">
            <a:avLst/>
          </a:prstGeom>
          <a:ln>
            <a:noFill/>
          </a:ln>
          <a:effectLst>
            <a:glow rad="228600">
              <a:srgbClr val="FFFFFF"/>
            </a:glow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Рисунок 5" descr="DSC01109.JPG"/>
          <p:cNvPicPr>
            <a:picLocks noChangeAspect="1"/>
          </p:cNvPicPr>
          <p:nvPr/>
        </p:nvPicPr>
        <p:blipFill>
          <a:blip r:embed="rId5" cstate="print"/>
          <a:srcRect l="11347" t="12787" r="12006" b="5920"/>
          <a:stretch>
            <a:fillRect/>
          </a:stretch>
        </p:blipFill>
        <p:spPr>
          <a:xfrm>
            <a:off x="5940152" y="1481510"/>
            <a:ext cx="2448272" cy="1947490"/>
          </a:xfrm>
          <a:prstGeom prst="rect">
            <a:avLst/>
          </a:prstGeom>
          <a:ln>
            <a:noFill/>
          </a:ln>
          <a:effectLst>
            <a:glow rad="228600">
              <a:srgbClr val="F4F9FE">
                <a:alpha val="98039"/>
              </a:srgbClr>
            </a:glow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Содержимое 3" descr="DSC01114.JPG"/>
          <p:cNvPicPr>
            <a:picLocks noGrp="1" noChangeAspect="1"/>
          </p:cNvPicPr>
          <p:nvPr>
            <p:ph idx="1"/>
          </p:nvPr>
        </p:nvPicPr>
        <p:blipFill>
          <a:blip r:embed="rId6" cstate="print"/>
          <a:srcRect l="5135" t="12984" r="3184"/>
          <a:stretch>
            <a:fillRect/>
          </a:stretch>
        </p:blipFill>
        <p:spPr>
          <a:xfrm>
            <a:off x="323528" y="3861048"/>
            <a:ext cx="3801134" cy="2705796"/>
          </a:xfrm>
          <a:prstGeom prst="rect">
            <a:avLst/>
          </a:prstGeom>
          <a:ln>
            <a:noFill/>
          </a:ln>
          <a:effectLst>
            <a:glow rad="228600">
              <a:srgbClr val="FBFDFF"/>
            </a:glow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Рисунок 7" descr="DSC01104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4740019" y="4149080"/>
            <a:ext cx="2400266" cy="1800200"/>
          </a:xfrm>
          <a:prstGeom prst="rect">
            <a:avLst/>
          </a:prstGeom>
          <a:ln>
            <a:noFill/>
          </a:ln>
          <a:effectLst>
            <a:glow rad="228600">
              <a:schemeClr val="accent1">
                <a:satMod val="175000"/>
                <a:alpha val="40000"/>
              </a:schemeClr>
            </a:glow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9" name="TextBox 8"/>
          <p:cNvSpPr txBox="1"/>
          <p:nvPr/>
        </p:nvSpPr>
        <p:spPr>
          <a:xfrm>
            <a:off x="1187624" y="3356992"/>
            <a:ext cx="74357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b="1" i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Природознавство. Допомога птахам взимку.</a:t>
            </a:r>
            <a:endParaRPr lang="ru-RU" sz="2800" b="1" i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" name="Рисунок 11" descr="DSC01127.JPG"/>
          <p:cNvPicPr>
            <a:picLocks noChangeAspect="1"/>
          </p:cNvPicPr>
          <p:nvPr/>
        </p:nvPicPr>
        <p:blipFill>
          <a:blip r:embed="rId8" cstate="print"/>
          <a:srcRect t="10101" b="5901"/>
          <a:stretch>
            <a:fillRect/>
          </a:stretch>
        </p:blipFill>
        <p:spPr>
          <a:xfrm>
            <a:off x="3923928" y="1772816"/>
            <a:ext cx="1383581" cy="1549589"/>
          </a:xfrm>
          <a:prstGeom prst="rect">
            <a:avLst/>
          </a:prstGeom>
          <a:ln>
            <a:noFill/>
          </a:ln>
          <a:effectLst>
            <a:glow rad="228600">
              <a:schemeClr val="accent1">
                <a:satMod val="175000"/>
                <a:alpha val="40000"/>
              </a:schemeClr>
            </a:glow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3" name="Прямоугольник 12"/>
          <p:cNvSpPr/>
          <p:nvPr/>
        </p:nvSpPr>
        <p:spPr>
          <a:xfrm>
            <a:off x="2339752" y="188640"/>
            <a:ext cx="6102424" cy="144655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uk-UA" sz="4400" b="1" i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Ціннісне ставлення </a:t>
            </a:r>
            <a:br>
              <a:rPr lang="uk-UA" sz="4400" b="1" i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lang="uk-UA" sz="4400" b="1" i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     до природи</a:t>
            </a: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Содержимое 6" descr="DSC01970.JPG"/>
          <p:cNvPicPr>
            <a:picLocks noGrp="1" noChangeAspect="1"/>
          </p:cNvPicPr>
          <p:nvPr>
            <p:ph idx="1"/>
          </p:nvPr>
        </p:nvPicPr>
        <p:blipFill>
          <a:blip r:embed="rId4" cstate="print"/>
          <a:srcRect l="14812" t="20803" r="-1491" b="3787"/>
          <a:stretch>
            <a:fillRect/>
          </a:stretch>
        </p:blipFill>
        <p:spPr>
          <a:xfrm>
            <a:off x="3923928" y="2564904"/>
            <a:ext cx="1613972" cy="1872208"/>
          </a:xfrm>
          <a:prstGeom prst="rect">
            <a:avLst/>
          </a:prstGeom>
          <a:ln>
            <a:noFill/>
          </a:ln>
          <a:effectLst>
            <a:glow rad="228600">
              <a:srgbClr val="FBFDFF"/>
            </a:glow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-243408"/>
            <a:ext cx="8229600" cy="2448272"/>
          </a:xfrm>
        </p:spPr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uk-UA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</a:t>
            </a: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10" name="Рисунок 9" descr="DSC01985.JPG"/>
          <p:cNvPicPr>
            <a:picLocks noChangeAspect="1"/>
          </p:cNvPicPr>
          <p:nvPr/>
        </p:nvPicPr>
        <p:blipFill>
          <a:blip r:embed="rId5" cstate="print"/>
          <a:srcRect t="15351" r="5113" b="1701"/>
          <a:stretch>
            <a:fillRect/>
          </a:stretch>
        </p:blipFill>
        <p:spPr>
          <a:xfrm>
            <a:off x="251520" y="2852936"/>
            <a:ext cx="3457693" cy="2339009"/>
          </a:xfrm>
          <a:prstGeom prst="rect">
            <a:avLst/>
          </a:prstGeom>
          <a:ln>
            <a:noFill/>
          </a:ln>
          <a:effectLst>
            <a:glow rad="228600">
              <a:srgbClr val="FFFFFF"/>
            </a:glow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" name="Рисунок 11" descr="IMG_20150409_143832.jpg"/>
          <p:cNvPicPr>
            <a:picLocks noChangeAspect="1"/>
          </p:cNvPicPr>
          <p:nvPr/>
        </p:nvPicPr>
        <p:blipFill>
          <a:blip r:embed="rId6" cstate="print"/>
          <a:srcRect t="-2800" r="11801"/>
          <a:stretch>
            <a:fillRect/>
          </a:stretch>
        </p:blipFill>
        <p:spPr>
          <a:xfrm>
            <a:off x="5652120" y="1916832"/>
            <a:ext cx="3294952" cy="2160240"/>
          </a:xfrm>
          <a:prstGeom prst="rect">
            <a:avLst/>
          </a:prstGeom>
          <a:ln>
            <a:noFill/>
          </a:ln>
          <a:effectLst>
            <a:glow rad="228600">
              <a:srgbClr val="FFFFFF"/>
            </a:glow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3" name="Рисунок 12" descr="IMG_20160321_134302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 rot="634943">
            <a:off x="2245436" y="288912"/>
            <a:ext cx="2016224" cy="1512168"/>
          </a:xfrm>
          <a:prstGeom prst="rect">
            <a:avLst/>
          </a:prstGeom>
          <a:ln>
            <a:noFill/>
          </a:ln>
          <a:effectLst>
            <a:glow rad="228600">
              <a:srgbClr val="FFFFFF"/>
            </a:glow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4" name="Рисунок 13" descr="IMG_20160321_134311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 rot="20772041">
            <a:off x="258748" y="335266"/>
            <a:ext cx="2016224" cy="1512168"/>
          </a:xfrm>
          <a:prstGeom prst="rect">
            <a:avLst/>
          </a:prstGeom>
          <a:ln>
            <a:noFill/>
          </a:ln>
          <a:effectLst>
            <a:glow rad="228600">
              <a:srgbClr val="FBFDFF"/>
            </a:glow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5" name="TextBox 14"/>
          <p:cNvSpPr txBox="1"/>
          <p:nvPr/>
        </p:nvSpPr>
        <p:spPr>
          <a:xfrm>
            <a:off x="395536" y="1772816"/>
            <a:ext cx="548497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b="1" i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           </a:t>
            </a:r>
            <a:r>
              <a:rPr lang="uk-UA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Колективне створення </a:t>
            </a:r>
          </a:p>
          <a:p>
            <a:r>
              <a:rPr lang="uk-UA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Червоної книги України</a:t>
            </a:r>
            <a:endParaRPr lang="ru-RU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11560" y="5229200"/>
            <a:ext cx="330693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000" b="1" i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Проект </a:t>
            </a:r>
            <a:r>
              <a:rPr lang="uk-UA" sz="2000" b="1" i="1" dirty="0" err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“Збережемо</a:t>
            </a:r>
            <a:r>
              <a:rPr lang="uk-UA" sz="2000" b="1" i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uk-UA" sz="2000" b="1" i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000" b="1" i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                    природу </a:t>
            </a:r>
            <a:r>
              <a:rPr lang="uk-UA" sz="2000" b="1" i="1" dirty="0" err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Землі”</a:t>
            </a:r>
            <a:endParaRPr lang="ru-RU" sz="2000" b="1" i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580112" y="4221088"/>
            <a:ext cx="413973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000" b="1" i="1" dirty="0" smtClean="0"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uk-UA" sz="2000" b="1" i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Проект </a:t>
            </a:r>
            <a:r>
              <a:rPr lang="uk-UA" sz="2000" b="1" i="1" dirty="0" err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“Захисти</a:t>
            </a:r>
            <a:r>
              <a:rPr lang="uk-UA" sz="2000" b="1" i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uk-UA" sz="2000" b="1" i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000" b="1" i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         </a:t>
            </a:r>
            <a:r>
              <a:rPr lang="uk-UA" sz="2000" b="1" i="1" dirty="0" err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первоцвіти</a:t>
            </a:r>
            <a:r>
              <a:rPr lang="uk-UA" sz="2000" b="1" dirty="0" err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endParaRPr lang="ru-RU" sz="2000" b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707904" y="4653136"/>
            <a:ext cx="29093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b="1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“Вирощуємо</a:t>
            </a:r>
            <a:r>
              <a:rPr lang="uk-UA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b="1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рослини”</a:t>
            </a:r>
            <a:endParaRPr lang="ru-RU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Е</a:t>
            </a:r>
            <a:endParaRPr lang="ru-RU" dirty="0"/>
          </a:p>
        </p:txBody>
      </p:sp>
      <p:pic>
        <p:nvPicPr>
          <p:cNvPr id="4" name="Содержимое 3" descr="DSC02064.JPG"/>
          <p:cNvPicPr>
            <a:picLocks noGrp="1" noChangeAspect="1"/>
          </p:cNvPicPr>
          <p:nvPr>
            <p:ph idx="1"/>
          </p:nvPr>
        </p:nvPicPr>
        <p:blipFill>
          <a:blip r:embed="rId4" cstate="print"/>
          <a:srcRect l="18441" t="30257" r="17751" b="-2986"/>
          <a:stretch>
            <a:fillRect/>
          </a:stretch>
        </p:blipFill>
        <p:spPr>
          <a:xfrm>
            <a:off x="473052" y="476672"/>
            <a:ext cx="2442764" cy="2088232"/>
          </a:xfrm>
          <a:prstGeom prst="rect">
            <a:avLst/>
          </a:prstGeom>
          <a:ln>
            <a:noFill/>
          </a:ln>
          <a:effectLst>
            <a:glow rad="228600">
              <a:srgbClr val="FFFFFF"/>
            </a:glow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 descr="DSC02070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55576" y="2852936"/>
            <a:ext cx="3264363" cy="2448272"/>
          </a:xfrm>
          <a:prstGeom prst="rect">
            <a:avLst/>
          </a:prstGeom>
          <a:ln>
            <a:noFill/>
          </a:ln>
          <a:effectLst>
            <a:glow rad="228600">
              <a:srgbClr val="FFFFFF"/>
            </a:glow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Рисунок 5" descr="DSC02079.JPG"/>
          <p:cNvPicPr>
            <a:picLocks noChangeAspect="1"/>
          </p:cNvPicPr>
          <p:nvPr/>
        </p:nvPicPr>
        <p:blipFill>
          <a:blip r:embed="rId6" cstate="print"/>
          <a:srcRect l="6393" t="9051" r="23225" b="5507"/>
          <a:stretch>
            <a:fillRect/>
          </a:stretch>
        </p:blipFill>
        <p:spPr>
          <a:xfrm>
            <a:off x="6372200" y="260648"/>
            <a:ext cx="2376264" cy="2093771"/>
          </a:xfrm>
          <a:prstGeom prst="rect">
            <a:avLst/>
          </a:prstGeom>
          <a:ln>
            <a:noFill/>
          </a:ln>
          <a:effectLst>
            <a:glow rad="228600">
              <a:srgbClr val="FFFFFF"/>
            </a:glow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Рисунок 6" descr="DSC02096.JPG"/>
          <p:cNvPicPr>
            <a:picLocks noChangeAspect="1"/>
          </p:cNvPicPr>
          <p:nvPr/>
        </p:nvPicPr>
        <p:blipFill>
          <a:blip r:embed="rId7" cstate="print"/>
          <a:srcRect l="-2479" t="3801" r="18965" b="2836"/>
          <a:stretch>
            <a:fillRect/>
          </a:stretch>
        </p:blipFill>
        <p:spPr>
          <a:xfrm>
            <a:off x="3275856" y="404664"/>
            <a:ext cx="2592288" cy="2062048"/>
          </a:xfrm>
          <a:prstGeom prst="rect">
            <a:avLst/>
          </a:prstGeom>
          <a:ln>
            <a:noFill/>
          </a:ln>
          <a:effectLst>
            <a:glow rad="228600">
              <a:srgbClr val="EDF4FD"/>
            </a:glow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Рисунок 7" descr="DSC02085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4427984" y="2708920"/>
            <a:ext cx="3552395" cy="2664296"/>
          </a:xfrm>
          <a:prstGeom prst="rect">
            <a:avLst/>
          </a:prstGeom>
          <a:ln>
            <a:noFill/>
          </a:ln>
          <a:effectLst>
            <a:glow rad="228600">
              <a:srgbClr val="FFFFFF"/>
            </a:glow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9" name="TextBox 8"/>
          <p:cNvSpPr txBox="1"/>
          <p:nvPr/>
        </p:nvSpPr>
        <p:spPr>
          <a:xfrm>
            <a:off x="1547664" y="5373216"/>
            <a:ext cx="403244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b="1" i="1" dirty="0" smtClean="0">
                <a:solidFill>
                  <a:srgbClr val="3E20F4"/>
                </a:solidFill>
                <a:latin typeface="Times New Roman" pitchFamily="18" charset="0"/>
                <a:cs typeface="Times New Roman" pitchFamily="18" charset="0"/>
              </a:rPr>
              <a:t>Екскурсія до </a:t>
            </a:r>
            <a:r>
              <a:rPr lang="uk-UA" sz="2400" b="1" i="1" dirty="0" err="1" smtClean="0">
                <a:solidFill>
                  <a:srgbClr val="3E20F4"/>
                </a:solidFill>
                <a:latin typeface="Times New Roman" pitchFamily="18" charset="0"/>
                <a:cs typeface="Times New Roman" pitchFamily="18" charset="0"/>
              </a:rPr>
              <a:t>с.Петрополь</a:t>
            </a:r>
            <a:endParaRPr lang="uk-UA" sz="2400" b="1" i="1" dirty="0" smtClean="0">
              <a:solidFill>
                <a:srgbClr val="3E20F4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b="1" i="1" dirty="0" smtClean="0">
                <a:solidFill>
                  <a:srgbClr val="3E20F4"/>
                </a:solidFill>
                <a:latin typeface="Times New Roman" pitchFamily="18" charset="0"/>
                <a:cs typeface="Times New Roman" pitchFamily="18" charset="0"/>
              </a:rPr>
              <a:t>            </a:t>
            </a:r>
            <a:r>
              <a:rPr lang="ru-RU" sz="2400" b="1" i="1" dirty="0" smtClean="0">
                <a:solidFill>
                  <a:srgbClr val="3E20F4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en-US" sz="2400" b="1" i="1" dirty="0" err="1" smtClean="0">
                <a:solidFill>
                  <a:srgbClr val="3E20F4"/>
                </a:solidFill>
                <a:latin typeface="Times New Roman" pitchFamily="18" charset="0"/>
                <a:cs typeface="Times New Roman" pitchFamily="18" charset="0"/>
              </a:rPr>
              <a:t>Aquazoo</a:t>
            </a:r>
            <a:r>
              <a:rPr lang="ru-RU" sz="2400" b="1" i="1" dirty="0" smtClean="0">
                <a:solidFill>
                  <a:srgbClr val="3E20F4"/>
                </a:solidFill>
                <a:latin typeface="Times New Roman" pitchFamily="18" charset="0"/>
                <a:cs typeface="Times New Roman" pitchFamily="18" charset="0"/>
              </a:rPr>
              <a:t>»</a:t>
            </a:r>
            <a:r>
              <a:rPr lang="uk-UA" sz="2400" b="1" i="1" dirty="0" smtClean="0">
                <a:solidFill>
                  <a:srgbClr val="3E20F4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2400" b="1" i="1" dirty="0">
              <a:solidFill>
                <a:srgbClr val="3E20F4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DSC01799.JPG"/>
          <p:cNvPicPr>
            <a:picLocks noGrp="1" noChangeAspect="1"/>
          </p:cNvPicPr>
          <p:nvPr>
            <p:ph idx="1"/>
          </p:nvPr>
        </p:nvPicPr>
        <p:blipFill>
          <a:blip r:embed="rId4" cstate="print"/>
          <a:stretch>
            <a:fillRect/>
          </a:stretch>
        </p:blipFill>
        <p:spPr>
          <a:xfrm>
            <a:off x="251520" y="2276872"/>
            <a:ext cx="5088566" cy="3816424"/>
          </a:xfrm>
          <a:prstGeom prst="rect">
            <a:avLst/>
          </a:prstGeom>
          <a:ln>
            <a:noFill/>
          </a:ln>
          <a:effectLst>
            <a:glow rad="228600">
              <a:srgbClr val="FFFFFF"/>
            </a:glow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Рисунок 5" descr="IMG_20151204_005842.jpg"/>
          <p:cNvPicPr>
            <a:picLocks noChangeAspect="1"/>
          </p:cNvPicPr>
          <p:nvPr/>
        </p:nvPicPr>
        <p:blipFill>
          <a:blip r:embed="rId5" cstate="print"/>
          <a:srcRect t="3801"/>
          <a:stretch>
            <a:fillRect/>
          </a:stretch>
        </p:blipFill>
        <p:spPr>
          <a:xfrm rot="20618241">
            <a:off x="5765537" y="3101436"/>
            <a:ext cx="1622772" cy="2572114"/>
          </a:xfrm>
          <a:prstGeom prst="rect">
            <a:avLst/>
          </a:prstGeom>
          <a:ln>
            <a:noFill/>
          </a:ln>
          <a:effectLst>
            <a:glow rad="228600">
              <a:srgbClr val="8FE02C"/>
            </a:glow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-171400"/>
            <a:ext cx="8229600" cy="3888432"/>
          </a:xfrm>
        </p:spPr>
        <p:txBody>
          <a:bodyPr>
            <a:normAutofit/>
          </a:bodyPr>
          <a:lstStyle/>
          <a:p>
            <a:r>
              <a:rPr lang="ru-RU" sz="3200" b="1" i="1" dirty="0" smtClean="0">
                <a:solidFill>
                  <a:srgbClr val="3E20F4"/>
                </a:solidFill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3200" b="1" i="1" dirty="0" err="1" smtClean="0">
                <a:solidFill>
                  <a:srgbClr val="3E20F4"/>
                </a:solidFill>
                <a:latin typeface="Times New Roman" pitchFamily="18" charset="0"/>
                <a:cs typeface="Times New Roman" pitchFamily="18" charset="0"/>
              </a:rPr>
              <a:t>Новор</a:t>
            </a:r>
            <a:r>
              <a:rPr lang="uk-UA" sz="3200" b="1" i="1" dirty="0" err="1" smtClean="0">
                <a:solidFill>
                  <a:srgbClr val="3E20F4"/>
                </a:solidFill>
                <a:latin typeface="Times New Roman" pitchFamily="18" charset="0"/>
                <a:cs typeface="Times New Roman" pitchFamily="18" charset="0"/>
              </a:rPr>
              <a:t>ічна</a:t>
            </a:r>
            <a:r>
              <a:rPr lang="uk-UA" sz="3200" b="1" i="1" dirty="0" smtClean="0">
                <a:solidFill>
                  <a:srgbClr val="3E20F4"/>
                </a:solidFill>
                <a:latin typeface="Times New Roman" pitchFamily="18" charset="0"/>
                <a:cs typeface="Times New Roman" pitchFamily="18" charset="0"/>
              </a:rPr>
              <a:t> акція </a:t>
            </a:r>
            <a:r>
              <a:rPr lang="uk-UA" sz="3200" b="1" i="1" dirty="0" err="1" smtClean="0">
                <a:solidFill>
                  <a:srgbClr val="3E20F4"/>
                </a:solidFill>
                <a:latin typeface="Times New Roman" pitchFamily="18" charset="0"/>
                <a:cs typeface="Times New Roman" pitchFamily="18" charset="0"/>
              </a:rPr>
              <a:t>“Врятуємо</a:t>
            </a:r>
            <a:r>
              <a:rPr lang="uk-UA" sz="3200" b="1" i="1" dirty="0" smtClean="0">
                <a:solidFill>
                  <a:srgbClr val="3E20F4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3200" b="1" i="1" dirty="0" err="1" smtClean="0">
                <a:solidFill>
                  <a:srgbClr val="3E20F4"/>
                </a:solidFill>
                <a:latin typeface="Times New Roman" pitchFamily="18" charset="0"/>
                <a:cs typeface="Times New Roman" pitchFamily="18" charset="0"/>
              </a:rPr>
              <a:t>ялинки”</a:t>
            </a:r>
            <a:r>
              <a:rPr lang="ru-RU" sz="2800" b="1" i="1" dirty="0" smtClean="0">
                <a:solidFill>
                  <a:srgbClr val="3E20F4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b="1" i="1" dirty="0" smtClean="0">
                <a:solidFill>
                  <a:srgbClr val="3E20F4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800" b="1" i="1" dirty="0">
              <a:solidFill>
                <a:srgbClr val="3E20F4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Рисунок 6" descr="DSC01800.JPG"/>
          <p:cNvPicPr>
            <a:picLocks noChangeAspect="1"/>
          </p:cNvPicPr>
          <p:nvPr/>
        </p:nvPicPr>
        <p:blipFill>
          <a:blip r:embed="rId6" cstate="print"/>
          <a:srcRect l="10800" t="10101" r="10801"/>
          <a:stretch>
            <a:fillRect/>
          </a:stretch>
        </p:blipFill>
        <p:spPr>
          <a:xfrm rot="845641">
            <a:off x="7202144" y="2361586"/>
            <a:ext cx="1591925" cy="2433931"/>
          </a:xfrm>
          <a:prstGeom prst="rect">
            <a:avLst/>
          </a:prstGeom>
          <a:ln>
            <a:noFill/>
          </a:ln>
          <a:effectLst>
            <a:glow rad="228600">
              <a:srgbClr val="36D68E"/>
            </a:glow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TextBox 7"/>
          <p:cNvSpPr txBox="1"/>
          <p:nvPr/>
        </p:nvSpPr>
        <p:spPr>
          <a:xfrm>
            <a:off x="2051720" y="1772816"/>
            <a:ext cx="48245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>
                <a:solidFill>
                  <a:srgbClr val="002060"/>
                </a:solidFill>
                <a:latin typeface="Segoe Script" pitchFamily="34" charset="0"/>
              </a:rPr>
              <a:t>(виготовлення штучних ялинок)</a:t>
            </a:r>
            <a:endParaRPr lang="ru-RU" dirty="0">
              <a:solidFill>
                <a:srgbClr val="002060"/>
              </a:solidFill>
              <a:latin typeface="Segoe Script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-315416"/>
            <a:ext cx="8229600" cy="2304256"/>
          </a:xfrm>
          <a:effectLst>
            <a:glow rad="101600">
              <a:srgbClr val="FFFFFF">
                <a:alpha val="60000"/>
              </a:srgbClr>
            </a:glow>
          </a:effectLst>
        </p:spPr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uk-UA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Ціннісне ставлення </a:t>
            </a:r>
            <a:br>
              <a:rPr lang="uk-UA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uk-UA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до праці</a:t>
            </a: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4" name="Содержимое 3" descr="Recoverd_jpg_file(5363).jpg"/>
          <p:cNvPicPr>
            <a:picLocks noGrp="1" noChangeAspect="1"/>
          </p:cNvPicPr>
          <p:nvPr>
            <p:ph idx="1"/>
          </p:nvPr>
        </p:nvPicPr>
        <p:blipFill>
          <a:blip r:embed="rId4" cstate="print"/>
          <a:stretch>
            <a:fillRect/>
          </a:stretch>
        </p:blipFill>
        <p:spPr>
          <a:xfrm>
            <a:off x="323528" y="836712"/>
            <a:ext cx="3096344" cy="2025750"/>
          </a:xfrm>
          <a:prstGeom prst="rect">
            <a:avLst/>
          </a:prstGeom>
          <a:ln>
            <a:noFill/>
          </a:ln>
          <a:effectLst>
            <a:glow rad="228600">
              <a:srgbClr val="FFFFFF"/>
            </a:glow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 descr="DSC01759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508104" y="3717032"/>
            <a:ext cx="2496277" cy="1872208"/>
          </a:xfrm>
          <a:prstGeom prst="rect">
            <a:avLst/>
          </a:prstGeom>
          <a:ln>
            <a:noFill/>
          </a:ln>
          <a:effectLst>
            <a:glow rad="228600">
              <a:srgbClr val="FFFFFF"/>
            </a:glow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Рисунок 5" descr="DSC01735.JPG"/>
          <p:cNvPicPr>
            <a:picLocks noChangeAspect="1"/>
          </p:cNvPicPr>
          <p:nvPr/>
        </p:nvPicPr>
        <p:blipFill>
          <a:blip r:embed="rId6" cstate="print"/>
          <a:srcRect t="22391" r="2453" b="9051"/>
          <a:stretch>
            <a:fillRect/>
          </a:stretch>
        </p:blipFill>
        <p:spPr>
          <a:xfrm>
            <a:off x="539552" y="3140968"/>
            <a:ext cx="4608512" cy="2664296"/>
          </a:xfrm>
          <a:prstGeom prst="rect">
            <a:avLst/>
          </a:prstGeom>
          <a:ln>
            <a:noFill/>
          </a:ln>
          <a:effectLst>
            <a:glow rad="228600">
              <a:srgbClr val="FFFFFF"/>
            </a:glow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Рисунок 6" descr="DSC01762.JPG"/>
          <p:cNvPicPr>
            <a:picLocks noChangeAspect="1"/>
          </p:cNvPicPr>
          <p:nvPr/>
        </p:nvPicPr>
        <p:blipFill>
          <a:blip r:embed="rId7" cstate="print"/>
          <a:srcRect t="5901" b="6951"/>
          <a:stretch>
            <a:fillRect/>
          </a:stretch>
        </p:blipFill>
        <p:spPr>
          <a:xfrm>
            <a:off x="6300192" y="908720"/>
            <a:ext cx="2086900" cy="2424944"/>
          </a:xfrm>
          <a:prstGeom prst="rect">
            <a:avLst/>
          </a:prstGeom>
          <a:ln>
            <a:noFill/>
          </a:ln>
          <a:effectLst>
            <a:glow rad="228600">
              <a:srgbClr val="FFFFFF"/>
            </a:glow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TextBox 7"/>
          <p:cNvSpPr txBox="1"/>
          <p:nvPr/>
        </p:nvSpPr>
        <p:spPr>
          <a:xfrm>
            <a:off x="3419872" y="1700808"/>
            <a:ext cx="316086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000" b="1" i="1" dirty="0" smtClean="0">
                <a:solidFill>
                  <a:srgbClr val="3E20F4"/>
                </a:solidFill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uk-UA" sz="2400" b="1" i="1" dirty="0" err="1" smtClean="0">
                <a:solidFill>
                  <a:srgbClr val="3E20F4"/>
                </a:solidFill>
                <a:latin typeface="Times New Roman" pitchFamily="18" charset="0"/>
                <a:cs typeface="Times New Roman" pitchFamily="18" charset="0"/>
              </a:rPr>
              <a:t>“Професій</a:t>
            </a:r>
            <a:r>
              <a:rPr lang="uk-UA" sz="2400" b="1" i="1" dirty="0" smtClean="0">
                <a:solidFill>
                  <a:srgbClr val="3E20F4"/>
                </a:solidFill>
                <a:latin typeface="Times New Roman" pitchFamily="18" charset="0"/>
                <a:cs typeface="Times New Roman" pitchFamily="18" charset="0"/>
              </a:rPr>
              <a:t> так</a:t>
            </a:r>
          </a:p>
          <a:p>
            <a:r>
              <a:rPr lang="uk-UA" sz="2400" b="1" i="1" dirty="0">
                <a:solidFill>
                  <a:srgbClr val="3E20F4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400" b="1" i="1" dirty="0" smtClean="0">
                <a:solidFill>
                  <a:srgbClr val="3E20F4"/>
                </a:solidFill>
                <a:latin typeface="Times New Roman" pitchFamily="18" charset="0"/>
                <a:cs typeface="Times New Roman" pitchFamily="18" charset="0"/>
              </a:rPr>
              <a:t>          багато,</a:t>
            </a:r>
          </a:p>
          <a:p>
            <a:r>
              <a:rPr lang="uk-UA" sz="2400" b="1" i="1" dirty="0" smtClean="0">
                <a:solidFill>
                  <a:srgbClr val="3E20F4"/>
                </a:solidFill>
                <a:latin typeface="Times New Roman" pitchFamily="18" charset="0"/>
                <a:cs typeface="Times New Roman" pitchFamily="18" charset="0"/>
              </a:rPr>
              <a:t> і всі вони </a:t>
            </a:r>
            <a:r>
              <a:rPr lang="uk-UA" sz="2400" b="1" i="1" dirty="0" err="1" smtClean="0">
                <a:solidFill>
                  <a:srgbClr val="3E20F4"/>
                </a:solidFill>
                <a:latin typeface="Times New Roman" pitchFamily="18" charset="0"/>
                <a:cs typeface="Times New Roman" pitchFamily="18" charset="0"/>
              </a:rPr>
              <a:t>важливі.”</a:t>
            </a:r>
            <a:endParaRPr lang="ru-RU" sz="2400" b="1" i="1" dirty="0">
              <a:solidFill>
                <a:srgbClr val="3E20F4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0" y="2852936"/>
            <a:ext cx="52920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>
                <a:solidFill>
                  <a:srgbClr val="002060"/>
                </a:solidFill>
                <a:latin typeface="Segoe Script" pitchFamily="34" charset="0"/>
              </a:rPr>
              <a:t>Пекарі (підприємство </a:t>
            </a:r>
            <a:r>
              <a:rPr lang="uk-UA" dirty="0" err="1" smtClean="0">
                <a:solidFill>
                  <a:srgbClr val="002060"/>
                </a:solidFill>
                <a:latin typeface="Segoe Script" pitchFamily="34" charset="0"/>
              </a:rPr>
              <a:t>“Урожай”</a:t>
            </a:r>
            <a:r>
              <a:rPr lang="uk-UA" dirty="0">
                <a:solidFill>
                  <a:srgbClr val="002060"/>
                </a:solidFill>
                <a:latin typeface="Segoe Script" pitchFamily="34" charset="0"/>
              </a:rPr>
              <a:t>)</a:t>
            </a:r>
            <a:endParaRPr lang="ru-RU" dirty="0">
              <a:solidFill>
                <a:srgbClr val="002060"/>
              </a:solidFill>
              <a:latin typeface="Segoe Script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364088" y="3356992"/>
            <a:ext cx="37799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/>
              <a:t>   </a:t>
            </a:r>
            <a:r>
              <a:rPr lang="uk-UA" dirty="0" smtClean="0">
                <a:solidFill>
                  <a:srgbClr val="002060"/>
                </a:solidFill>
                <a:latin typeface="Segoe Script" pitchFamily="34" charset="0"/>
              </a:rPr>
              <a:t>Кондитери ( </a:t>
            </a:r>
            <a:r>
              <a:rPr lang="uk-UA" dirty="0" err="1" smtClean="0">
                <a:solidFill>
                  <a:srgbClr val="002060"/>
                </a:solidFill>
                <a:latin typeface="Segoe Script" pitchFamily="34" charset="0"/>
              </a:rPr>
              <a:t>к\ф</a:t>
            </a:r>
            <a:r>
              <a:rPr lang="uk-UA" dirty="0" smtClean="0">
                <a:solidFill>
                  <a:srgbClr val="002060"/>
                </a:solidFill>
                <a:latin typeface="Segoe Script" pitchFamily="34" charset="0"/>
              </a:rPr>
              <a:t> “АВК”)</a:t>
            </a:r>
            <a:endParaRPr lang="ru-RU" dirty="0">
              <a:solidFill>
                <a:srgbClr val="002060"/>
              </a:solidFill>
              <a:latin typeface="Segoe Script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187624" y="5805264"/>
            <a:ext cx="51845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>
                <a:solidFill>
                  <a:srgbClr val="002060"/>
                </a:solidFill>
                <a:latin typeface="Segoe Script" pitchFamily="34" charset="0"/>
              </a:rPr>
              <a:t>Металурги ( завод </a:t>
            </a:r>
            <a:r>
              <a:rPr lang="uk-UA" dirty="0" err="1" smtClean="0">
                <a:solidFill>
                  <a:srgbClr val="002060"/>
                </a:solidFill>
                <a:latin typeface="Segoe Script" pitchFamily="34" charset="0"/>
              </a:rPr>
              <a:t>“Інтерпайп”</a:t>
            </a:r>
            <a:r>
              <a:rPr lang="uk-UA" dirty="0" smtClean="0">
                <a:solidFill>
                  <a:srgbClr val="002060"/>
                </a:solidFill>
                <a:latin typeface="Segoe Script" pitchFamily="34" charset="0"/>
              </a:rPr>
              <a:t>)</a:t>
            </a:r>
            <a:endParaRPr lang="ru-RU" dirty="0">
              <a:solidFill>
                <a:srgbClr val="002060"/>
              </a:solidFill>
              <a:latin typeface="Segoe Script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548680"/>
            <a:ext cx="8244408" cy="2160240"/>
          </a:xfrm>
        </p:spPr>
        <p:txBody>
          <a:bodyPr>
            <a:normAutofit/>
          </a:bodyPr>
          <a:lstStyle/>
          <a:p>
            <a:r>
              <a:rPr lang="ru-RU" b="1" i="1" dirty="0" smtClean="0">
                <a:solidFill>
                  <a:srgbClr val="3E20F4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b="1" i="1" dirty="0" err="1" smtClean="0">
                <a:solidFill>
                  <a:srgbClr val="3E20F4"/>
                </a:solidFill>
                <a:latin typeface="Times New Roman" pitchFamily="18" charset="0"/>
                <a:cs typeface="Times New Roman" pitchFamily="18" charset="0"/>
              </a:rPr>
              <a:t>Подарунки</a:t>
            </a:r>
            <a:r>
              <a:rPr lang="ru-RU" b="1" i="1" dirty="0" smtClean="0">
                <a:solidFill>
                  <a:srgbClr val="3E20F4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dirty="0" err="1" smtClean="0">
                <a:solidFill>
                  <a:srgbClr val="3E20F4"/>
                </a:solidFill>
                <a:latin typeface="Times New Roman" pitchFamily="18" charset="0"/>
                <a:cs typeface="Times New Roman" pitchFamily="18" charset="0"/>
              </a:rPr>
              <a:t>матусям</a:t>
            </a:r>
            <a:r>
              <a:rPr lang="ru-RU" b="1" i="1" dirty="0" smtClean="0">
                <a:solidFill>
                  <a:srgbClr val="3E20F4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ru-RU" b="1" i="1" dirty="0" smtClean="0">
                <a:solidFill>
                  <a:srgbClr val="3E20F4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i="1" dirty="0" err="1" smtClean="0">
                <a:solidFill>
                  <a:srgbClr val="3E20F4"/>
                </a:solidFill>
                <a:latin typeface="Times New Roman" pitchFamily="18" charset="0"/>
                <a:cs typeface="Times New Roman" pitchFamily="18" charset="0"/>
              </a:rPr>
              <a:t>своїми</a:t>
            </a:r>
            <a:r>
              <a:rPr lang="ru-RU" b="1" i="1" dirty="0" smtClean="0">
                <a:solidFill>
                  <a:srgbClr val="3E20F4"/>
                </a:solidFill>
                <a:latin typeface="Times New Roman" pitchFamily="18" charset="0"/>
                <a:cs typeface="Times New Roman" pitchFamily="18" charset="0"/>
              </a:rPr>
              <a:t> руками</a:t>
            </a:r>
            <a:endParaRPr lang="ru-RU" b="1" i="1" dirty="0">
              <a:solidFill>
                <a:srgbClr val="3E20F4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DSC06797.JPG"/>
          <p:cNvPicPr>
            <a:picLocks noGrp="1" noChangeAspect="1"/>
          </p:cNvPicPr>
          <p:nvPr>
            <p:ph idx="1"/>
          </p:nvPr>
        </p:nvPicPr>
        <p:blipFill>
          <a:blip r:embed="rId4" cstate="print"/>
          <a:stretch>
            <a:fillRect/>
          </a:stretch>
        </p:blipFill>
        <p:spPr>
          <a:xfrm>
            <a:off x="3779912" y="3068960"/>
            <a:ext cx="4860541" cy="3240360"/>
          </a:xfrm>
          <a:prstGeom prst="rect">
            <a:avLst/>
          </a:prstGeom>
          <a:ln>
            <a:noFill/>
          </a:ln>
          <a:effectLst>
            <a:glow rad="228600">
              <a:srgbClr val="FFFFFF"/>
            </a:glow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Рисунок 5" descr="DSC06788.JPG"/>
          <p:cNvPicPr>
            <a:picLocks noChangeAspect="1"/>
          </p:cNvPicPr>
          <p:nvPr/>
        </p:nvPicPr>
        <p:blipFill>
          <a:blip r:embed="rId5" cstate="print"/>
          <a:srcRect t="3801" r="-399" b="10101"/>
          <a:stretch>
            <a:fillRect/>
          </a:stretch>
        </p:blipFill>
        <p:spPr>
          <a:xfrm>
            <a:off x="2123728" y="2420888"/>
            <a:ext cx="1224136" cy="1574662"/>
          </a:xfrm>
          <a:prstGeom prst="rect">
            <a:avLst/>
          </a:prstGeom>
          <a:ln>
            <a:noFill/>
          </a:ln>
          <a:effectLst>
            <a:glow rad="228600">
              <a:srgbClr val="FFFFFF">
                <a:alpha val="96078"/>
              </a:srgbClr>
            </a:glow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Рисунок 6" descr="DSC06771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23528" y="332656"/>
            <a:ext cx="2195736" cy="1463824"/>
          </a:xfrm>
          <a:prstGeom prst="rect">
            <a:avLst/>
          </a:prstGeom>
          <a:ln>
            <a:noFill/>
          </a:ln>
          <a:effectLst>
            <a:glow rad="228600">
              <a:srgbClr val="FFFFFF"/>
            </a:glow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Рисунок 7" descr="DSC06785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251520" y="2060848"/>
            <a:ext cx="1488165" cy="2232248"/>
          </a:xfrm>
          <a:prstGeom prst="rect">
            <a:avLst/>
          </a:prstGeom>
          <a:ln>
            <a:noFill/>
          </a:ln>
          <a:effectLst>
            <a:glow rad="228600">
              <a:srgbClr val="FFFFFF"/>
            </a:glow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Рисунок 8" descr="DSC06795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395536" y="4509120"/>
            <a:ext cx="3168352" cy="2112235"/>
          </a:xfrm>
          <a:prstGeom prst="rect">
            <a:avLst/>
          </a:prstGeom>
          <a:ln>
            <a:noFill/>
          </a:ln>
          <a:effectLst>
            <a:glow rad="228600">
              <a:srgbClr val="F1F6FD"/>
            </a:glow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Рисунок 9" descr="IMG_20160227_153144.jpg"/>
          <p:cNvPicPr>
            <a:picLocks noChangeAspect="1"/>
          </p:cNvPicPr>
          <p:nvPr/>
        </p:nvPicPr>
        <p:blipFill>
          <a:blip r:embed="rId9" cstate="print"/>
          <a:srcRect l="715" t="15015" r="4904" b="18489"/>
          <a:stretch>
            <a:fillRect/>
          </a:stretch>
        </p:blipFill>
        <p:spPr>
          <a:xfrm>
            <a:off x="7092280" y="1628800"/>
            <a:ext cx="1332656" cy="1251889"/>
          </a:xfrm>
          <a:prstGeom prst="rect">
            <a:avLst/>
          </a:prstGeom>
          <a:ln>
            <a:noFill/>
          </a:ln>
          <a:effectLst>
            <a:glow rad="228600">
              <a:srgbClr val="FFFFFF"/>
            </a:glow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1" name="TextBox 10"/>
          <p:cNvSpPr txBox="1"/>
          <p:nvPr/>
        </p:nvSpPr>
        <p:spPr>
          <a:xfrm>
            <a:off x="4139952" y="2420888"/>
            <a:ext cx="25202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dirty="0" smtClean="0">
                <a:solidFill>
                  <a:srgbClr val="002060"/>
                </a:solidFill>
                <a:latin typeface="Segoe Script" pitchFamily="34" charset="0"/>
              </a:rPr>
              <a:t>8 березня</a:t>
            </a:r>
            <a:endParaRPr lang="ru-RU" sz="2800" dirty="0">
              <a:solidFill>
                <a:srgbClr val="002060"/>
              </a:solidFill>
              <a:latin typeface="Segoe Script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332656"/>
            <a:ext cx="8229600" cy="3456384"/>
          </a:xfrm>
        </p:spPr>
        <p:txBody>
          <a:bodyPr>
            <a:normAutofit/>
          </a:bodyPr>
          <a:lstStyle/>
          <a:p>
            <a:r>
              <a:rPr lang="uk-UA" b="1" i="1" dirty="0" smtClean="0">
                <a:solidFill>
                  <a:srgbClr val="3E20F4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3600" b="1" i="1" dirty="0">
              <a:solidFill>
                <a:srgbClr val="3E20F4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 descr="XU6olS2x28g.jpg"/>
          <p:cNvPicPr>
            <a:picLocks noChangeAspect="1"/>
          </p:cNvPicPr>
          <p:nvPr/>
        </p:nvPicPr>
        <p:blipFill>
          <a:blip r:embed="rId4" cstate="print"/>
          <a:srcRect l="24013" t="16401" r="23225" b="20600"/>
          <a:stretch>
            <a:fillRect/>
          </a:stretch>
        </p:blipFill>
        <p:spPr>
          <a:xfrm rot="808969">
            <a:off x="6353454" y="3727935"/>
            <a:ext cx="2177042" cy="1949590"/>
          </a:xfrm>
          <a:prstGeom prst="rect">
            <a:avLst/>
          </a:prstGeom>
          <a:ln>
            <a:noFill/>
          </a:ln>
          <a:effectLst>
            <a:glow rad="228600">
              <a:srgbClr val="FFFFFF"/>
            </a:glow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Содержимое 10" descr="DSC01624.JPG"/>
          <p:cNvPicPr>
            <a:picLocks noGrp="1" noChangeAspect="1"/>
          </p:cNvPicPr>
          <p:nvPr>
            <p:ph idx="1"/>
          </p:nvPr>
        </p:nvPicPr>
        <p:blipFill>
          <a:blip r:embed="rId5" cstate="print"/>
          <a:stretch>
            <a:fillRect/>
          </a:stretch>
        </p:blipFill>
        <p:spPr>
          <a:xfrm rot="20698906">
            <a:off x="284200" y="590228"/>
            <a:ext cx="2206104" cy="1654578"/>
          </a:xfrm>
          <a:prstGeom prst="rect">
            <a:avLst/>
          </a:prstGeom>
          <a:ln>
            <a:noFill/>
          </a:ln>
          <a:effectLst>
            <a:glow rad="228600">
              <a:srgbClr val="F5FCEE"/>
            </a:glow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0" name="TextBox 9"/>
          <p:cNvSpPr txBox="1"/>
          <p:nvPr/>
        </p:nvSpPr>
        <p:spPr>
          <a:xfrm>
            <a:off x="323528" y="2636912"/>
            <a:ext cx="9012629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000" b="1" i="1" dirty="0" smtClean="0">
                <a:solidFill>
                  <a:srgbClr val="3E20F4"/>
                </a:solidFill>
                <a:latin typeface="Times New Roman" pitchFamily="18" charset="0"/>
                <a:cs typeface="Times New Roman" pitchFamily="18" charset="0"/>
              </a:rPr>
              <a:t>    Облаштування пришкільної ділянки</a:t>
            </a:r>
            <a:endParaRPr lang="ru-RU" sz="3000" b="1" i="1" dirty="0">
              <a:solidFill>
                <a:srgbClr val="3E20F4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" name="Рисунок 11" descr="DSC01626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 rot="20682809">
            <a:off x="2806616" y="669309"/>
            <a:ext cx="2232248" cy="1674186"/>
          </a:xfrm>
          <a:prstGeom prst="rect">
            <a:avLst/>
          </a:prstGeom>
          <a:ln>
            <a:noFill/>
          </a:ln>
          <a:effectLst>
            <a:glow rad="228600">
              <a:srgbClr val="FFFFFF"/>
            </a:glow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3" name="Рисунок 12" descr="DSC01625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 rot="20634643">
            <a:off x="5319833" y="537177"/>
            <a:ext cx="2232248" cy="1674186"/>
          </a:xfrm>
          <a:prstGeom prst="rect">
            <a:avLst/>
          </a:prstGeom>
          <a:ln>
            <a:noFill/>
          </a:ln>
          <a:effectLst>
            <a:glow rad="228600">
              <a:srgbClr val="FFFFFF"/>
            </a:glow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4" name="Рисунок 13" descr="DSC01622.JPG"/>
          <p:cNvPicPr>
            <a:picLocks noChangeAspect="1"/>
          </p:cNvPicPr>
          <p:nvPr/>
        </p:nvPicPr>
        <p:blipFill>
          <a:blip r:embed="rId8" cstate="print"/>
          <a:srcRect t="5901" r="1963" b="1701"/>
          <a:stretch>
            <a:fillRect/>
          </a:stretch>
        </p:blipFill>
        <p:spPr>
          <a:xfrm>
            <a:off x="7164288" y="2204864"/>
            <a:ext cx="1833645" cy="1296144"/>
          </a:xfrm>
          <a:prstGeom prst="rect">
            <a:avLst/>
          </a:prstGeom>
          <a:ln>
            <a:noFill/>
          </a:ln>
          <a:effectLst>
            <a:glow rad="228600">
              <a:srgbClr val="F4F9FE"/>
            </a:glow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Рисунок 6" descr="DSC01623.JPG"/>
          <p:cNvPicPr>
            <a:picLocks noChangeAspect="1"/>
          </p:cNvPicPr>
          <p:nvPr/>
        </p:nvPicPr>
        <p:blipFill>
          <a:blip r:embed="rId9" cstate="print"/>
          <a:srcRect l="1176" t="32148" r="7158" b="2751"/>
          <a:stretch>
            <a:fillRect/>
          </a:stretch>
        </p:blipFill>
        <p:spPr>
          <a:xfrm>
            <a:off x="179512" y="3356992"/>
            <a:ext cx="5813107" cy="3096344"/>
          </a:xfrm>
          <a:prstGeom prst="rect">
            <a:avLst/>
          </a:prstGeom>
          <a:ln>
            <a:noFill/>
          </a:ln>
          <a:effectLst>
            <a:glow rad="228600">
              <a:srgbClr val="F4F9FE"/>
            </a:glow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2808312"/>
          </a:xfrm>
        </p:spPr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uk-UA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Ціннісне ставлення </a:t>
            </a:r>
            <a:br>
              <a:rPr lang="uk-UA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uk-UA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до мистецтва</a:t>
            </a: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7" name="Содержимое 6" descr="DSC02530.JPG"/>
          <p:cNvPicPr>
            <a:picLocks noGrp="1" noChangeAspect="1"/>
          </p:cNvPicPr>
          <p:nvPr>
            <p:ph idx="1"/>
          </p:nvPr>
        </p:nvPicPr>
        <p:blipFill>
          <a:blip r:embed="rId4" cstate="print"/>
          <a:srcRect l="4222" t="12177" r="4398"/>
          <a:stretch>
            <a:fillRect/>
          </a:stretch>
        </p:blipFill>
        <p:spPr>
          <a:xfrm>
            <a:off x="5380314" y="2564904"/>
            <a:ext cx="2197784" cy="1584176"/>
          </a:xfrm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5" name="Рисунок 4" descr="DSC02527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899592" y="2276872"/>
            <a:ext cx="3960440" cy="2970330"/>
          </a:xfrm>
          <a:prstGeom prst="rect">
            <a:avLst/>
          </a:prstGeom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</p:pic>
      <p:sp>
        <p:nvSpPr>
          <p:cNvPr id="8" name="TextBox 7"/>
          <p:cNvSpPr txBox="1"/>
          <p:nvPr/>
        </p:nvSpPr>
        <p:spPr>
          <a:xfrm>
            <a:off x="5436096" y="4437112"/>
            <a:ext cx="285559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Вистава у театрі </a:t>
            </a:r>
            <a:r>
              <a:rPr lang="uk-UA" b="1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Магара</a:t>
            </a:r>
            <a:endParaRPr lang="uk-UA" b="1" i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uk-UA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uk-UA" b="1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”Сірий</a:t>
            </a:r>
            <a:r>
              <a:rPr lang="uk-UA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та </a:t>
            </a:r>
            <a:r>
              <a:rPr lang="uk-UA" b="1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Руда”</a:t>
            </a:r>
            <a:endParaRPr lang="ru-RU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187624" y="5517232"/>
            <a:ext cx="49685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Екскурсія  театрами Запоріжжя</a:t>
            </a:r>
            <a:endParaRPr lang="ru-RU" sz="2400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DSC01936.JPG"/>
          <p:cNvPicPr>
            <a:picLocks noChangeAspect="1"/>
          </p:cNvPicPr>
          <p:nvPr/>
        </p:nvPicPr>
        <p:blipFill>
          <a:blip r:embed="rId4" cstate="print"/>
          <a:srcRect l="2751" t="11512" r="22438" b="4444"/>
          <a:stretch>
            <a:fillRect/>
          </a:stretch>
        </p:blipFill>
        <p:spPr>
          <a:xfrm rot="20509707">
            <a:off x="6093428" y="3584966"/>
            <a:ext cx="2757092" cy="2323029"/>
          </a:xfrm>
          <a:prstGeom prst="rect">
            <a:avLst/>
          </a:prstGeom>
          <a:ln>
            <a:noFill/>
          </a:ln>
          <a:effectLst>
            <a:glow rad="228600">
              <a:srgbClr val="FFFFFF"/>
            </a:glow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" name="Рисунок 6" descr="DSC01857.JPG"/>
          <p:cNvPicPr>
            <a:picLocks noChangeAspect="1"/>
          </p:cNvPicPr>
          <p:nvPr/>
        </p:nvPicPr>
        <p:blipFill>
          <a:blip r:embed="rId5" cstate="print"/>
          <a:srcRect l="5901" t="10101" r="4326" b="1701"/>
          <a:stretch>
            <a:fillRect/>
          </a:stretch>
        </p:blipFill>
        <p:spPr>
          <a:xfrm>
            <a:off x="323528" y="332656"/>
            <a:ext cx="3384376" cy="2493751"/>
          </a:xfrm>
          <a:prstGeom prst="rect">
            <a:avLst/>
          </a:prstGeom>
          <a:ln>
            <a:noFill/>
          </a:ln>
          <a:effectLst>
            <a:glow rad="228600">
              <a:srgbClr val="FFFFFF"/>
            </a:glow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Рисунок 7" descr="DSC01906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 rot="20579032">
            <a:off x="258268" y="3378846"/>
            <a:ext cx="2939819" cy="2204864"/>
          </a:xfrm>
          <a:prstGeom prst="rect">
            <a:avLst/>
          </a:prstGeom>
          <a:ln>
            <a:noFill/>
          </a:ln>
          <a:effectLst>
            <a:glow rad="228600">
              <a:srgbClr val="FBFDFF"/>
            </a:glow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9" name="Содержимое 8" hidden="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" name="Рисунок 5" descr="DSC01937.JPG"/>
          <p:cNvPicPr>
            <a:picLocks noChangeAspect="1"/>
          </p:cNvPicPr>
          <p:nvPr/>
        </p:nvPicPr>
        <p:blipFill>
          <a:blip r:embed="rId7" cstate="print"/>
          <a:srcRect l="14276" t="6723"/>
          <a:stretch>
            <a:fillRect/>
          </a:stretch>
        </p:blipFill>
        <p:spPr>
          <a:xfrm rot="20515079">
            <a:off x="3281479" y="3673935"/>
            <a:ext cx="2880320" cy="2350550"/>
          </a:xfrm>
          <a:prstGeom prst="rect">
            <a:avLst/>
          </a:prstGeom>
          <a:ln>
            <a:noFill/>
          </a:ln>
          <a:effectLst>
            <a:glow rad="228600">
              <a:srgbClr val="FFFFFF"/>
            </a:glow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0" name="TextBox 9"/>
          <p:cNvSpPr txBox="1"/>
          <p:nvPr/>
        </p:nvSpPr>
        <p:spPr>
          <a:xfrm>
            <a:off x="3275856" y="1052736"/>
            <a:ext cx="799288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b="1" i="1" dirty="0" smtClean="0">
                <a:solidFill>
                  <a:srgbClr val="3E20F4"/>
                </a:solidFill>
                <a:latin typeface="Times New Roman" pitchFamily="18" charset="0"/>
                <a:cs typeface="Times New Roman" pitchFamily="18" charset="0"/>
              </a:rPr>
              <a:t>         Екскурсія до </a:t>
            </a:r>
          </a:p>
          <a:p>
            <a:r>
              <a:rPr lang="uk-UA" sz="2800" b="1" i="1" dirty="0" smtClean="0">
                <a:solidFill>
                  <a:srgbClr val="3E20F4"/>
                </a:solidFill>
                <a:latin typeface="Times New Roman" pitchFamily="18" charset="0"/>
                <a:cs typeface="Times New Roman" pitchFamily="18" charset="0"/>
              </a:rPr>
              <a:t>             </a:t>
            </a:r>
            <a:r>
              <a:rPr lang="uk-UA" sz="2800" b="1" i="1" dirty="0" err="1" smtClean="0">
                <a:solidFill>
                  <a:srgbClr val="3E20F4"/>
                </a:solidFill>
                <a:latin typeface="Times New Roman" pitchFamily="18" charset="0"/>
                <a:cs typeface="Times New Roman" pitchFamily="18" charset="0"/>
              </a:rPr>
              <a:t>с.Малобілозерка</a:t>
            </a:r>
            <a:r>
              <a:rPr lang="uk-UA" sz="2800" b="1" i="1" dirty="0" smtClean="0">
                <a:solidFill>
                  <a:srgbClr val="3E20F4"/>
                </a:solidFill>
                <a:latin typeface="Times New Roman" pitchFamily="18" charset="0"/>
                <a:cs typeface="Times New Roman" pitchFamily="18" charset="0"/>
              </a:rPr>
              <a:t>, </a:t>
            </a:r>
          </a:p>
          <a:p>
            <a:r>
              <a:rPr lang="uk-UA" sz="2800" b="1" i="1" dirty="0" smtClean="0">
                <a:solidFill>
                  <a:srgbClr val="3E20F4"/>
                </a:solidFill>
                <a:latin typeface="Times New Roman" pitchFamily="18" charset="0"/>
                <a:cs typeface="Times New Roman" pitchFamily="18" charset="0"/>
              </a:rPr>
              <a:t>                   гімназія </a:t>
            </a:r>
            <a:r>
              <a:rPr lang="uk-UA" sz="2800" b="1" i="1" dirty="0" err="1" smtClean="0">
                <a:solidFill>
                  <a:srgbClr val="3E20F4"/>
                </a:solidFill>
                <a:latin typeface="Times New Roman" pitchFamily="18" charset="0"/>
                <a:cs typeface="Times New Roman" pitchFamily="18" charset="0"/>
              </a:rPr>
              <a:t>“Дивосвіт”</a:t>
            </a:r>
            <a:r>
              <a:rPr lang="uk-UA" sz="2800" b="1" i="1" dirty="0" smtClean="0">
                <a:solidFill>
                  <a:srgbClr val="3E20F4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endParaRPr lang="ru-RU" sz="2800" b="1" i="1" dirty="0">
              <a:solidFill>
                <a:srgbClr val="3E20F4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211960" y="2636912"/>
            <a:ext cx="332655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000" dirty="0" smtClean="0">
                <a:solidFill>
                  <a:srgbClr val="002060"/>
                </a:solidFill>
                <a:latin typeface="Segoe Script" pitchFamily="34" charset="0"/>
              </a:rPr>
              <a:t>Гончарне мистецтво</a:t>
            </a:r>
            <a:endParaRPr lang="ru-RU" sz="2000" dirty="0">
              <a:solidFill>
                <a:srgbClr val="002060"/>
              </a:solidFill>
              <a:latin typeface="Segoe Script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image (1)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rcRect r="4414" b="28311"/>
          <a:stretch>
            <a:fillRect/>
          </a:stretch>
        </p:blipFill>
        <p:spPr>
          <a:xfrm>
            <a:off x="5580112" y="836712"/>
            <a:ext cx="2592288" cy="2592288"/>
          </a:xfrm>
          <a:prstGeom prst="rect">
            <a:avLst/>
          </a:prstGeom>
          <a:ln>
            <a:noFill/>
          </a:ln>
          <a:effectLst>
            <a:softEdge rad="317500"/>
          </a:effectLst>
        </p:spPr>
      </p:pic>
      <p:pic>
        <p:nvPicPr>
          <p:cNvPr id="6" name="Рисунок 5" descr="DSC_1569.JPG"/>
          <p:cNvPicPr>
            <a:picLocks noChangeAspect="1"/>
          </p:cNvPicPr>
          <p:nvPr/>
        </p:nvPicPr>
        <p:blipFill>
          <a:blip r:embed="rId4" cstate="print"/>
          <a:srcRect l="4798" t="4816" r="2441" b="6089"/>
          <a:stretch>
            <a:fillRect/>
          </a:stretch>
        </p:blipFill>
        <p:spPr>
          <a:xfrm>
            <a:off x="395536" y="3140968"/>
            <a:ext cx="4627974" cy="2952328"/>
          </a:xfrm>
          <a:prstGeom prst="rect">
            <a:avLst/>
          </a:prstGeom>
          <a:effectLst>
            <a:softEdge rad="317500"/>
          </a:effectLst>
        </p:spPr>
      </p:pic>
      <p:sp>
        <p:nvSpPr>
          <p:cNvPr id="7" name="TextBox 6"/>
          <p:cNvSpPr txBox="1"/>
          <p:nvPr/>
        </p:nvSpPr>
        <p:spPr>
          <a:xfrm>
            <a:off x="1043608" y="1556792"/>
            <a:ext cx="460851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rgbClr val="C00000"/>
                </a:solidFill>
                <a:latin typeface="Monotype Corsiva" pitchFamily="66" charset="0"/>
              </a:rPr>
              <a:t>З</a:t>
            </a:r>
            <a:r>
              <a:rPr lang="uk-UA" sz="2800" dirty="0" err="1" smtClean="0">
                <a:solidFill>
                  <a:srgbClr val="C00000"/>
                </a:solidFill>
                <a:latin typeface="Monotype Corsiva" pitchFamily="66" charset="0"/>
              </a:rPr>
              <a:t>ібратися</a:t>
            </a:r>
            <a:r>
              <a:rPr lang="uk-UA" sz="2800" dirty="0" smtClean="0">
                <a:solidFill>
                  <a:srgbClr val="C00000"/>
                </a:solidFill>
                <a:latin typeface="Monotype Corsiva" pitchFamily="66" charset="0"/>
              </a:rPr>
              <a:t> разом </a:t>
            </a:r>
            <a:r>
              <a:rPr lang="uk-UA" sz="2800" dirty="0" err="1">
                <a:solidFill>
                  <a:srgbClr val="C00000"/>
                </a:solidFill>
                <a:latin typeface="Monotype Corsiva" pitchFamily="66" charset="0"/>
              </a:rPr>
              <a:t>-</a:t>
            </a:r>
            <a:r>
              <a:rPr lang="uk-UA" sz="2800" dirty="0" err="1" smtClean="0">
                <a:solidFill>
                  <a:srgbClr val="C00000"/>
                </a:solidFill>
                <a:latin typeface="Monotype Corsiva" pitchFamily="66" charset="0"/>
              </a:rPr>
              <a:t>це</a:t>
            </a:r>
            <a:r>
              <a:rPr lang="uk-UA" sz="2800" dirty="0" smtClean="0">
                <a:solidFill>
                  <a:srgbClr val="C00000"/>
                </a:solidFill>
                <a:latin typeface="Monotype Corsiva" pitchFamily="66" charset="0"/>
              </a:rPr>
              <a:t> </a:t>
            </a:r>
            <a:r>
              <a:rPr lang="uk-UA" sz="2800" dirty="0" smtClean="0">
                <a:solidFill>
                  <a:srgbClr val="C00000"/>
                </a:solidFill>
                <a:latin typeface="Monotype Corsiva" pitchFamily="66" charset="0"/>
              </a:rPr>
              <a:t>початок</a:t>
            </a:r>
            <a:r>
              <a:rPr lang="ru-RU" sz="2800" dirty="0" smtClean="0">
                <a:solidFill>
                  <a:srgbClr val="C00000"/>
                </a:solidFill>
                <a:latin typeface="Monotype Corsiva" pitchFamily="66" charset="0"/>
              </a:rPr>
              <a:t>,</a:t>
            </a:r>
            <a:endParaRPr lang="uk-UA" sz="2800" dirty="0" smtClean="0">
              <a:solidFill>
                <a:srgbClr val="C00000"/>
              </a:solidFill>
              <a:latin typeface="Monotype Corsiva" pitchFamily="66" charset="0"/>
            </a:endParaRPr>
          </a:p>
          <a:p>
            <a:r>
              <a:rPr lang="uk-UA" sz="2800" dirty="0" smtClean="0">
                <a:solidFill>
                  <a:srgbClr val="C00000"/>
                </a:solidFill>
                <a:latin typeface="Monotype Corsiva" pitchFamily="66" charset="0"/>
              </a:rPr>
              <a:t>Триматися разом – це прогрес,</a:t>
            </a:r>
          </a:p>
          <a:p>
            <a:r>
              <a:rPr lang="uk-UA" sz="2800" b="1" dirty="0" smtClean="0">
                <a:solidFill>
                  <a:srgbClr val="C00000"/>
                </a:solidFill>
                <a:latin typeface="Monotype Corsiva" pitchFamily="66" charset="0"/>
              </a:rPr>
              <a:t>Працювати разом  –  це успіх!</a:t>
            </a:r>
            <a:endParaRPr lang="ru-RU" sz="2800" b="1" dirty="0">
              <a:solidFill>
                <a:srgbClr val="C00000"/>
              </a:solidFill>
              <a:latin typeface="Monotype Corsiva" pitchFamily="66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3968" y="2852936"/>
            <a:ext cx="4032448" cy="2664296"/>
          </a:xfrm>
        </p:spPr>
        <p:txBody>
          <a:bodyPr>
            <a:noAutofit/>
          </a:bodyPr>
          <a:lstStyle/>
          <a:p>
            <a:r>
              <a:rPr lang="uk-UA" sz="2800" dirty="0" smtClean="0">
                <a:latin typeface="Monotype Corsiva" pitchFamily="66" charset="0"/>
              </a:rPr>
              <a:t/>
            </a:r>
            <a:br>
              <a:rPr lang="uk-UA" sz="2800" dirty="0" smtClean="0">
                <a:latin typeface="Monotype Corsiva" pitchFamily="66" charset="0"/>
              </a:rPr>
            </a:br>
            <a:r>
              <a:rPr lang="uk-UA" sz="2800" dirty="0" smtClean="0">
                <a:solidFill>
                  <a:schemeClr val="accent1">
                    <a:lumMod val="75000"/>
                  </a:schemeClr>
                </a:solidFill>
                <a:latin typeface="Monotype Corsiva" pitchFamily="66" charset="0"/>
              </a:rPr>
              <a:t>Освіта, яка не вчить </a:t>
            </a:r>
            <a:br>
              <a:rPr lang="uk-UA" sz="2800" dirty="0" smtClean="0">
                <a:solidFill>
                  <a:schemeClr val="accent1">
                    <a:lumMod val="75000"/>
                  </a:schemeClr>
                </a:solidFill>
                <a:latin typeface="Monotype Corsiva" pitchFamily="66" charset="0"/>
              </a:rPr>
            </a:br>
            <a:r>
              <a:rPr lang="uk-UA" sz="2800" b="1" dirty="0" smtClean="0">
                <a:solidFill>
                  <a:schemeClr val="accent1">
                    <a:lumMod val="75000"/>
                  </a:schemeClr>
                </a:solidFill>
                <a:latin typeface="Monotype Corsiva" pitchFamily="66" charset="0"/>
              </a:rPr>
              <a:t>жити успішно</a:t>
            </a:r>
            <a:r>
              <a:rPr lang="uk-UA" sz="2800" dirty="0" smtClean="0">
                <a:solidFill>
                  <a:schemeClr val="accent1">
                    <a:lumMod val="75000"/>
                  </a:schemeClr>
                </a:solidFill>
                <a:latin typeface="Monotype Corsiva" pitchFamily="66" charset="0"/>
              </a:rPr>
              <a:t/>
            </a:r>
            <a:br>
              <a:rPr lang="uk-UA" sz="2800" dirty="0" smtClean="0">
                <a:solidFill>
                  <a:schemeClr val="accent1">
                    <a:lumMod val="75000"/>
                  </a:schemeClr>
                </a:solidFill>
                <a:latin typeface="Monotype Corsiva" pitchFamily="66" charset="0"/>
              </a:rPr>
            </a:br>
            <a:r>
              <a:rPr lang="uk-UA" sz="2800" dirty="0" smtClean="0">
                <a:solidFill>
                  <a:schemeClr val="accent1">
                    <a:lumMod val="75000"/>
                  </a:schemeClr>
                </a:solidFill>
                <a:latin typeface="Monotype Corsiva" pitchFamily="66" charset="0"/>
              </a:rPr>
              <a:t> у сучасному світі, </a:t>
            </a:r>
            <a:br>
              <a:rPr lang="uk-UA" sz="2800" dirty="0" smtClean="0">
                <a:solidFill>
                  <a:schemeClr val="accent1">
                    <a:lumMod val="75000"/>
                  </a:schemeClr>
                </a:solidFill>
                <a:latin typeface="Monotype Corsiva" pitchFamily="66" charset="0"/>
              </a:rPr>
            </a:br>
            <a:r>
              <a:rPr lang="uk-UA" sz="2800" dirty="0" smtClean="0">
                <a:solidFill>
                  <a:schemeClr val="accent1">
                    <a:lumMod val="75000"/>
                  </a:schemeClr>
                </a:solidFill>
                <a:latin typeface="Monotype Corsiva" pitchFamily="66" charset="0"/>
              </a:rPr>
              <a:t>не має ніякої цінності.</a:t>
            </a:r>
            <a:r>
              <a:rPr lang="uk-UA" sz="2800" dirty="0" smtClean="0">
                <a:latin typeface="Monotype Corsiva" pitchFamily="66" charset="0"/>
              </a:rPr>
              <a:t/>
            </a:r>
            <a:br>
              <a:rPr lang="uk-UA" sz="2800" dirty="0" smtClean="0">
                <a:latin typeface="Monotype Corsiva" pitchFamily="66" charset="0"/>
              </a:rPr>
            </a:br>
            <a:r>
              <a:rPr lang="uk-UA" sz="2800" dirty="0" smtClean="0">
                <a:latin typeface="Monotype Corsiva" pitchFamily="66" charset="0"/>
              </a:rPr>
              <a:t>        </a:t>
            </a:r>
            <a:r>
              <a:rPr lang="uk-UA" sz="2000" b="1" dirty="0" smtClean="0">
                <a:solidFill>
                  <a:srgbClr val="C00000"/>
                </a:solidFill>
                <a:latin typeface="Monotype Corsiva" pitchFamily="66" charset="0"/>
              </a:rPr>
              <a:t>Роберт </a:t>
            </a:r>
            <a:r>
              <a:rPr lang="uk-UA" sz="2000" b="1" dirty="0" err="1" smtClean="0">
                <a:solidFill>
                  <a:srgbClr val="C00000"/>
                </a:solidFill>
                <a:latin typeface="Monotype Corsiva" pitchFamily="66" charset="0"/>
              </a:rPr>
              <a:t>Кіосакі</a:t>
            </a:r>
            <a:endParaRPr lang="ru-RU" sz="2000" b="1" dirty="0">
              <a:solidFill>
                <a:srgbClr val="C00000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Содержимое 3" descr="fLd5XVo_T-Y.jpg"/>
          <p:cNvPicPr>
            <a:picLocks noGrp="1" noChangeAspect="1"/>
          </p:cNvPicPr>
          <p:nvPr>
            <p:ph idx="1"/>
          </p:nvPr>
        </p:nvPicPr>
        <p:blipFill>
          <a:blip r:embed="rId4" cstate="print"/>
          <a:srcRect l="2270" t="14951"/>
          <a:stretch>
            <a:fillRect/>
          </a:stretch>
        </p:blipFill>
        <p:spPr>
          <a:xfrm>
            <a:off x="5006316" y="3861048"/>
            <a:ext cx="3883896" cy="2616733"/>
          </a:xfrm>
          <a:prstGeom prst="rect">
            <a:avLst/>
          </a:prstGeom>
          <a:ln>
            <a:noFill/>
          </a:ln>
          <a:effectLst>
            <a:glow rad="228600">
              <a:srgbClr val="FFFFFF"/>
            </a:glow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 descr="DgscUUenyz4.jpg"/>
          <p:cNvPicPr>
            <a:picLocks noChangeAspect="1"/>
          </p:cNvPicPr>
          <p:nvPr/>
        </p:nvPicPr>
        <p:blipFill>
          <a:blip r:embed="rId5" cstate="print"/>
          <a:srcRect l="9838" t="3751" r="1963" b="3751"/>
          <a:stretch>
            <a:fillRect/>
          </a:stretch>
        </p:blipFill>
        <p:spPr>
          <a:xfrm>
            <a:off x="323528" y="260648"/>
            <a:ext cx="3515465" cy="2448271"/>
          </a:xfrm>
          <a:prstGeom prst="rect">
            <a:avLst/>
          </a:prstGeom>
          <a:ln>
            <a:noFill/>
          </a:ln>
          <a:effectLst>
            <a:glow rad="228600">
              <a:srgbClr val="FFFFFF"/>
            </a:glow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Рисунок 5" descr="Q41aP4ijcx4.jpg"/>
          <p:cNvPicPr>
            <a:picLocks noChangeAspect="1"/>
          </p:cNvPicPr>
          <p:nvPr/>
        </p:nvPicPr>
        <p:blipFill>
          <a:blip r:embed="rId6" cstate="print"/>
          <a:srcRect t="29452" r="12634" b="5812"/>
          <a:stretch>
            <a:fillRect/>
          </a:stretch>
        </p:blipFill>
        <p:spPr>
          <a:xfrm rot="20541364">
            <a:off x="252413" y="3541608"/>
            <a:ext cx="2000000" cy="1975944"/>
          </a:xfrm>
          <a:prstGeom prst="rect">
            <a:avLst/>
          </a:prstGeom>
          <a:ln>
            <a:noFill/>
          </a:ln>
          <a:effectLst>
            <a:glow rad="228600">
              <a:srgbClr val="FFFFFF"/>
            </a:glow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Рисунок 6" descr="irLaiSg9N20.jpg"/>
          <p:cNvPicPr>
            <a:picLocks noChangeAspect="1"/>
          </p:cNvPicPr>
          <p:nvPr/>
        </p:nvPicPr>
        <p:blipFill>
          <a:blip r:embed="rId7" cstate="print"/>
          <a:srcRect l="6688" t="5901"/>
          <a:stretch>
            <a:fillRect/>
          </a:stretch>
        </p:blipFill>
        <p:spPr>
          <a:xfrm rot="999029">
            <a:off x="2467643" y="3648427"/>
            <a:ext cx="2287389" cy="1730020"/>
          </a:xfrm>
          <a:prstGeom prst="rect">
            <a:avLst/>
          </a:prstGeom>
          <a:effectLst>
            <a:glow rad="228600">
              <a:srgbClr val="F4F9FE"/>
            </a:glow>
          </a:effectLst>
        </p:spPr>
      </p:pic>
      <p:pic>
        <p:nvPicPr>
          <p:cNvPr id="8" name="Рисунок 7" descr="JEhUiWA_lwA.jpg"/>
          <p:cNvPicPr>
            <a:picLocks noChangeAspect="1"/>
          </p:cNvPicPr>
          <p:nvPr/>
        </p:nvPicPr>
        <p:blipFill>
          <a:blip r:embed="rId8" cstate="print"/>
          <a:srcRect l="20863" t="10101" r="12988"/>
          <a:stretch>
            <a:fillRect/>
          </a:stretch>
        </p:blipFill>
        <p:spPr>
          <a:xfrm rot="20835314">
            <a:off x="4165677" y="165730"/>
            <a:ext cx="1695498" cy="1728192"/>
          </a:xfrm>
          <a:prstGeom prst="rect">
            <a:avLst/>
          </a:prstGeom>
          <a:ln>
            <a:noFill/>
          </a:ln>
          <a:effectLst>
            <a:glow rad="228600">
              <a:srgbClr val="FFFFFF"/>
            </a:glow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Рисунок 8" descr="D1twXII2uy4 (1).jpg"/>
          <p:cNvPicPr>
            <a:picLocks noChangeAspect="1"/>
          </p:cNvPicPr>
          <p:nvPr/>
        </p:nvPicPr>
        <p:blipFill>
          <a:blip r:embed="rId9" cstate="print"/>
          <a:srcRect l="25587" t="35300" r="23226" b="16401"/>
          <a:stretch>
            <a:fillRect/>
          </a:stretch>
        </p:blipFill>
        <p:spPr>
          <a:xfrm>
            <a:off x="8820472" y="7029400"/>
            <a:ext cx="2136759" cy="1512168"/>
          </a:xfrm>
          <a:prstGeom prst="rect">
            <a:avLst/>
          </a:prstGeom>
        </p:spPr>
      </p:pic>
      <p:pic>
        <p:nvPicPr>
          <p:cNvPr id="11" name="Рисунок 10" descr="lxPq8dajooU.jpg"/>
          <p:cNvPicPr>
            <a:picLocks noChangeAspect="1"/>
          </p:cNvPicPr>
          <p:nvPr/>
        </p:nvPicPr>
        <p:blipFill>
          <a:blip r:embed="rId10" cstate="print"/>
          <a:srcRect l="12201" t="9051" r="4325"/>
          <a:stretch>
            <a:fillRect/>
          </a:stretch>
        </p:blipFill>
        <p:spPr>
          <a:xfrm rot="1027410">
            <a:off x="7104604" y="239765"/>
            <a:ext cx="1857142" cy="1517596"/>
          </a:xfrm>
          <a:prstGeom prst="rect">
            <a:avLst/>
          </a:prstGeom>
          <a:ln>
            <a:noFill/>
          </a:ln>
          <a:effectLst>
            <a:glow rad="228600">
              <a:srgbClr val="FBFDFF"/>
            </a:glow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Рисунок 9" descr="0YjGbZC2V4A.jpg"/>
          <p:cNvPicPr>
            <a:picLocks noChangeAspect="1"/>
          </p:cNvPicPr>
          <p:nvPr/>
        </p:nvPicPr>
        <p:blipFill>
          <a:blip r:embed="rId11" cstate="print"/>
          <a:srcRect l="8263" t="12201" r="5113" b="2751"/>
          <a:stretch>
            <a:fillRect/>
          </a:stretch>
        </p:blipFill>
        <p:spPr>
          <a:xfrm>
            <a:off x="5364088" y="1412776"/>
            <a:ext cx="1955773" cy="1440160"/>
          </a:xfrm>
          <a:prstGeom prst="rect">
            <a:avLst/>
          </a:prstGeom>
          <a:ln>
            <a:noFill/>
          </a:ln>
          <a:effectLst>
            <a:glow rad="228600">
              <a:srgbClr val="FBFDFF"/>
            </a:glow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2" name="TextBox 11"/>
          <p:cNvSpPr txBox="1"/>
          <p:nvPr/>
        </p:nvSpPr>
        <p:spPr>
          <a:xfrm>
            <a:off x="755576" y="2852936"/>
            <a:ext cx="4608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000" b="1" i="1" dirty="0" smtClean="0">
                <a:solidFill>
                  <a:srgbClr val="3E20F4"/>
                </a:solidFill>
                <a:latin typeface="Times New Roman" pitchFamily="18" charset="0"/>
                <a:cs typeface="Times New Roman" pitchFamily="18" charset="0"/>
              </a:rPr>
              <a:t>Свято </a:t>
            </a:r>
            <a:r>
              <a:rPr lang="uk-UA" sz="2000" b="1" i="1" dirty="0" err="1" smtClean="0">
                <a:solidFill>
                  <a:srgbClr val="3E20F4"/>
                </a:solidFill>
                <a:latin typeface="Times New Roman" pitchFamily="18" charset="0"/>
                <a:cs typeface="Times New Roman" pitchFamily="18" charset="0"/>
              </a:rPr>
              <a:t>“Прощавай</a:t>
            </a:r>
            <a:r>
              <a:rPr lang="uk-UA" sz="2000" b="1" i="1" dirty="0" smtClean="0">
                <a:solidFill>
                  <a:srgbClr val="3E20F4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uk-UA" sz="2000" b="1" i="1" dirty="0" err="1" smtClean="0">
                <a:solidFill>
                  <a:srgbClr val="3E20F4"/>
                </a:solidFill>
                <a:latin typeface="Times New Roman" pitchFamily="18" charset="0"/>
                <a:cs typeface="Times New Roman" pitchFamily="18" charset="0"/>
              </a:rPr>
              <a:t>букварику”</a:t>
            </a:r>
            <a:endParaRPr lang="ru-RU" sz="2000" b="1" i="1" dirty="0">
              <a:solidFill>
                <a:srgbClr val="3E20F4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331640" y="5661248"/>
            <a:ext cx="376834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000" b="1" i="1" dirty="0" smtClean="0">
                <a:solidFill>
                  <a:srgbClr val="3E20F4"/>
                </a:solidFill>
                <a:latin typeface="Times New Roman" pitchFamily="18" charset="0"/>
                <a:cs typeface="Times New Roman" pitchFamily="18" charset="0"/>
              </a:rPr>
              <a:t>Свято </a:t>
            </a:r>
            <a:r>
              <a:rPr lang="uk-UA" sz="2000" b="1" i="1" dirty="0" err="1" smtClean="0">
                <a:solidFill>
                  <a:srgbClr val="3E20F4"/>
                </a:solidFill>
                <a:latin typeface="Times New Roman" pitchFamily="18" charset="0"/>
                <a:cs typeface="Times New Roman" pitchFamily="18" charset="0"/>
              </a:rPr>
              <a:t>“Для</a:t>
            </a:r>
            <a:r>
              <a:rPr lang="uk-UA" sz="2000" b="1" i="1" dirty="0" smtClean="0">
                <a:solidFill>
                  <a:srgbClr val="3E20F4"/>
                </a:solidFill>
                <a:latin typeface="Times New Roman" pitchFamily="18" charset="0"/>
                <a:cs typeface="Times New Roman" pitchFamily="18" charset="0"/>
              </a:rPr>
              <a:t> вас, дорогі </a:t>
            </a:r>
            <a:r>
              <a:rPr lang="uk-UA" sz="2000" b="1" i="1" dirty="0" err="1" smtClean="0">
                <a:solidFill>
                  <a:srgbClr val="3E20F4"/>
                </a:solidFill>
                <a:latin typeface="Times New Roman" pitchFamily="18" charset="0"/>
                <a:cs typeface="Times New Roman" pitchFamily="18" charset="0"/>
              </a:rPr>
              <a:t>жінки”</a:t>
            </a:r>
            <a:endParaRPr lang="ru-RU" sz="2000" b="1" i="1" dirty="0">
              <a:solidFill>
                <a:srgbClr val="3E20F4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995936" y="3356992"/>
            <a:ext cx="570895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000" b="1" i="1" dirty="0" smtClean="0">
                <a:solidFill>
                  <a:srgbClr val="3E20F4"/>
                </a:solidFill>
                <a:latin typeface="Times New Roman" pitchFamily="18" charset="0"/>
                <a:cs typeface="Times New Roman" pitchFamily="18" charset="0"/>
              </a:rPr>
              <a:t>Свято </a:t>
            </a:r>
            <a:r>
              <a:rPr lang="uk-UA" sz="2000" b="1" i="1" dirty="0" err="1" smtClean="0">
                <a:solidFill>
                  <a:srgbClr val="3E20F4"/>
                </a:solidFill>
                <a:latin typeface="Times New Roman" pitchFamily="18" charset="0"/>
                <a:cs typeface="Times New Roman" pitchFamily="18" charset="0"/>
              </a:rPr>
              <a:t>“Ой</a:t>
            </a:r>
            <a:r>
              <a:rPr lang="uk-UA" sz="2000" b="1" i="1" dirty="0" smtClean="0">
                <a:solidFill>
                  <a:srgbClr val="3E20F4"/>
                </a:solidFill>
                <a:latin typeface="Times New Roman" pitchFamily="18" charset="0"/>
                <a:cs typeface="Times New Roman" pitchFamily="18" charset="0"/>
              </a:rPr>
              <a:t> хто, </a:t>
            </a:r>
            <a:r>
              <a:rPr lang="uk-UA" sz="2000" b="1" i="1" dirty="0" err="1" smtClean="0">
                <a:solidFill>
                  <a:srgbClr val="3E20F4"/>
                </a:solidFill>
                <a:latin typeface="Times New Roman" pitchFamily="18" charset="0"/>
                <a:cs typeface="Times New Roman" pitchFamily="18" charset="0"/>
              </a:rPr>
              <a:t>хто</a:t>
            </a:r>
            <a:r>
              <a:rPr lang="uk-UA" sz="2000" b="1" i="1" dirty="0" smtClean="0">
                <a:solidFill>
                  <a:srgbClr val="3E20F4"/>
                </a:solidFill>
                <a:latin typeface="Times New Roman" pitchFamily="18" charset="0"/>
                <a:cs typeface="Times New Roman" pitchFamily="18" charset="0"/>
              </a:rPr>
              <a:t> Миколая </a:t>
            </a:r>
            <a:r>
              <a:rPr lang="uk-UA" sz="2000" b="1" i="1" dirty="0" err="1" smtClean="0">
                <a:solidFill>
                  <a:srgbClr val="3E20F4"/>
                </a:solidFill>
                <a:latin typeface="Times New Roman" pitchFamily="18" charset="0"/>
                <a:cs typeface="Times New Roman" pitchFamily="18" charset="0"/>
              </a:rPr>
              <a:t>любить”</a:t>
            </a:r>
            <a:endParaRPr lang="ru-RU" sz="2000" b="1" i="1" dirty="0">
              <a:solidFill>
                <a:srgbClr val="3E20F4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995936" y="2276872"/>
            <a:ext cx="16957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b="1" dirty="0" smtClean="0">
                <a:solidFill>
                  <a:srgbClr val="002060"/>
                </a:solidFill>
                <a:latin typeface="Segoe Script" pitchFamily="34" charset="0"/>
              </a:rPr>
              <a:t>Розпис</a:t>
            </a:r>
            <a:endParaRPr lang="ru-RU" sz="2400" b="1" dirty="0">
              <a:solidFill>
                <a:srgbClr val="002060"/>
              </a:solidFill>
              <a:latin typeface="Segoe Script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236296" y="2276872"/>
            <a:ext cx="19077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b="1" dirty="0" smtClean="0">
                <a:solidFill>
                  <a:srgbClr val="002060"/>
                </a:solidFill>
                <a:latin typeface="Segoe Script" pitchFamily="34" charset="0"/>
              </a:rPr>
              <a:t>пряників</a:t>
            </a:r>
            <a:endParaRPr lang="ru-RU" sz="2400" b="1" dirty="0">
              <a:solidFill>
                <a:srgbClr val="002060"/>
              </a:solidFill>
              <a:latin typeface="Segoe Script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IMG_20140726_171252.jpg"/>
          <p:cNvPicPr>
            <a:picLocks noGrp="1" noChangeAspect="1"/>
          </p:cNvPicPr>
          <p:nvPr>
            <p:ph idx="1"/>
          </p:nvPr>
        </p:nvPicPr>
        <p:blipFill>
          <a:blip r:embed="rId4" cstate="print"/>
          <a:srcRect t="11002" r="3846" b="16383"/>
          <a:stretch>
            <a:fillRect/>
          </a:stretch>
        </p:blipFill>
        <p:spPr>
          <a:xfrm>
            <a:off x="5652120" y="1052736"/>
            <a:ext cx="1800200" cy="23762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19872" y="2636912"/>
            <a:ext cx="5976664" cy="1080120"/>
          </a:xfrm>
        </p:spPr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uk-UA" sz="4000" b="1" i="1" dirty="0" smtClean="0">
                <a:ln w="11430">
                  <a:solidFill>
                    <a:srgbClr val="C00000"/>
                  </a:solidFill>
                </a:ln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Модель</a:t>
            </a:r>
            <a:r>
              <a:rPr lang="uk-UA" sz="4000" b="1" i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4000" b="1" i="1" dirty="0" smtClean="0">
                <a:ln w="11430">
                  <a:solidFill>
                    <a:schemeClr val="accent2">
                      <a:lumMod val="75000"/>
                    </a:schemeClr>
                  </a:solidFill>
                </a:ln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випускника</a:t>
            </a:r>
            <a:endParaRPr lang="ru-RU" sz="4000" b="1" i="1" dirty="0">
              <a:ln w="11430">
                <a:solidFill>
                  <a:schemeClr val="accent2">
                    <a:lumMod val="75000"/>
                  </a:schemeClr>
                </a:solidFill>
              </a:ln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 rot="327596">
            <a:off x="2064332" y="1875939"/>
            <a:ext cx="21852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b="1" dirty="0" smtClean="0">
                <a:solidFill>
                  <a:srgbClr val="00CC00"/>
                </a:solidFill>
                <a:latin typeface="Segoe Script" pitchFamily="34" charset="0"/>
              </a:rPr>
              <a:t>Доброзичливий</a:t>
            </a:r>
            <a:endParaRPr lang="ru-RU" b="1" dirty="0">
              <a:solidFill>
                <a:srgbClr val="00CC00"/>
              </a:solidFill>
              <a:latin typeface="Segoe Script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259632" y="2996952"/>
            <a:ext cx="259398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b="1" dirty="0" smtClean="0">
                <a:solidFill>
                  <a:srgbClr val="00B0F0"/>
                </a:solidFill>
                <a:latin typeface="Segoe Script" pitchFamily="34" charset="0"/>
              </a:rPr>
              <a:t>Поважає сім</a:t>
            </a:r>
            <a:r>
              <a:rPr lang="en-US" b="1" dirty="0" smtClean="0">
                <a:solidFill>
                  <a:srgbClr val="00B0F0"/>
                </a:solidFill>
                <a:latin typeface="Segoe Script" pitchFamily="34" charset="0"/>
              </a:rPr>
              <a:t>’</a:t>
            </a:r>
            <a:r>
              <a:rPr lang="ru-RU" b="1" dirty="0" err="1" smtClean="0">
                <a:solidFill>
                  <a:srgbClr val="00B0F0"/>
                </a:solidFill>
                <a:latin typeface="Segoe Script" pitchFamily="34" charset="0"/>
              </a:rPr>
              <a:t>ю</a:t>
            </a:r>
            <a:r>
              <a:rPr lang="ru-RU" b="1" dirty="0" smtClean="0">
                <a:solidFill>
                  <a:srgbClr val="00B0F0"/>
                </a:solidFill>
                <a:latin typeface="Segoe Script" pitchFamily="34" charset="0"/>
              </a:rPr>
              <a:t> </a:t>
            </a:r>
            <a:r>
              <a:rPr lang="uk-UA" b="1" dirty="0" smtClean="0">
                <a:solidFill>
                  <a:srgbClr val="00B0F0"/>
                </a:solidFill>
                <a:latin typeface="Segoe Script" pitchFamily="34" charset="0"/>
              </a:rPr>
              <a:t> </a:t>
            </a:r>
          </a:p>
          <a:p>
            <a:r>
              <a:rPr lang="uk-UA" b="1" dirty="0" smtClean="0">
                <a:solidFill>
                  <a:srgbClr val="00B0F0"/>
                </a:solidFill>
                <a:latin typeface="Segoe Script" pitchFamily="34" charset="0"/>
              </a:rPr>
              <a:t>      і  суспільство</a:t>
            </a:r>
            <a:endParaRPr lang="ru-RU" b="1" dirty="0">
              <a:solidFill>
                <a:srgbClr val="00B0F0"/>
              </a:solidFill>
              <a:latin typeface="Segoe Script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971600" y="2492896"/>
            <a:ext cx="34259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b="1" dirty="0" smtClean="0">
                <a:solidFill>
                  <a:srgbClr val="FF3399"/>
                </a:solidFill>
                <a:latin typeface="Segoe Script" pitchFamily="34" charset="0"/>
              </a:rPr>
              <a:t>Допитливий, активний</a:t>
            </a:r>
            <a:endParaRPr lang="ru-RU" b="1" dirty="0">
              <a:solidFill>
                <a:srgbClr val="FF3399"/>
              </a:solidFill>
              <a:latin typeface="Segoe Script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 rot="20478864">
            <a:off x="1961349" y="4409644"/>
            <a:ext cx="357662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dirty="0" smtClean="0"/>
              <a:t>      </a:t>
            </a:r>
          </a:p>
          <a:p>
            <a:r>
              <a:rPr lang="uk-UA" dirty="0" smtClean="0"/>
              <a:t>     </a:t>
            </a:r>
            <a:r>
              <a:rPr lang="uk-UA" b="1" dirty="0" smtClean="0">
                <a:solidFill>
                  <a:srgbClr val="FFCC00"/>
                </a:solidFill>
                <a:latin typeface="Segoe Script" pitchFamily="34" charset="0"/>
              </a:rPr>
              <a:t>Виконує правила </a:t>
            </a:r>
          </a:p>
          <a:p>
            <a:r>
              <a:rPr lang="uk-UA" b="1" dirty="0" smtClean="0">
                <a:solidFill>
                  <a:srgbClr val="FFCC00"/>
                </a:solidFill>
                <a:latin typeface="Segoe Script" pitchFamily="34" charset="0"/>
              </a:rPr>
              <a:t>здорового способу життя</a:t>
            </a:r>
            <a:endParaRPr lang="ru-RU" b="1" dirty="0">
              <a:solidFill>
                <a:srgbClr val="FFCC00"/>
              </a:solidFill>
              <a:latin typeface="Segoe Script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 rot="21134241">
            <a:off x="1291454" y="3960405"/>
            <a:ext cx="258129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b="1" dirty="0" smtClean="0">
                <a:solidFill>
                  <a:srgbClr val="CC0000"/>
                </a:solidFill>
                <a:latin typeface="Segoe Script" pitchFamily="34" charset="0"/>
              </a:rPr>
              <a:t>Любить природу і</a:t>
            </a:r>
          </a:p>
          <a:p>
            <a:r>
              <a:rPr lang="uk-UA" b="1" dirty="0" smtClean="0">
                <a:solidFill>
                  <a:srgbClr val="CC0000"/>
                </a:solidFill>
                <a:latin typeface="Segoe Script" pitchFamily="34" charset="0"/>
              </a:rPr>
              <a:t>       рідний край</a:t>
            </a:r>
            <a:endParaRPr lang="ru-RU" b="1" dirty="0">
              <a:solidFill>
                <a:srgbClr val="CC0000"/>
              </a:solidFill>
              <a:latin typeface="Segoe Script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 rot="429654">
            <a:off x="3365875" y="1419377"/>
            <a:ext cx="12843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b="1" dirty="0" smtClean="0">
                <a:solidFill>
                  <a:srgbClr val="3E20F4"/>
                </a:solidFill>
                <a:latin typeface="Segoe Script" pitchFamily="34" charset="0"/>
              </a:rPr>
              <a:t>Творчий</a:t>
            </a:r>
            <a:endParaRPr lang="ru-RU" b="1" dirty="0">
              <a:solidFill>
                <a:srgbClr val="3E20F4"/>
              </a:solidFill>
              <a:latin typeface="Segoe Script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 rot="20004691">
            <a:off x="4139885" y="4871353"/>
            <a:ext cx="273664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dirty="0" smtClean="0"/>
              <a:t> </a:t>
            </a:r>
            <a:r>
              <a:rPr lang="uk-UA" b="1" dirty="0" smtClean="0">
                <a:solidFill>
                  <a:srgbClr val="008000"/>
                </a:solidFill>
                <a:latin typeface="Segoe Script" pitchFamily="34" charset="0"/>
              </a:rPr>
              <a:t>Вміє працювати </a:t>
            </a:r>
          </a:p>
          <a:p>
            <a:r>
              <a:rPr lang="uk-UA" b="1" dirty="0" smtClean="0">
                <a:solidFill>
                  <a:srgbClr val="008000"/>
                </a:solidFill>
                <a:latin typeface="Segoe Script" pitchFamily="34" charset="0"/>
              </a:rPr>
              <a:t>в групі і колективі</a:t>
            </a:r>
            <a:endParaRPr lang="ru-RU" b="1" dirty="0">
              <a:solidFill>
                <a:srgbClr val="008000"/>
              </a:solidFill>
              <a:latin typeface="Segoe Script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508104" y="3645024"/>
            <a:ext cx="30570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b="1" u="sng" dirty="0" smtClean="0">
                <a:solidFill>
                  <a:srgbClr val="800080"/>
                </a:solidFill>
                <a:latin typeface="Segoe Script" pitchFamily="34" charset="0"/>
              </a:rPr>
              <a:t>Патріот</a:t>
            </a:r>
            <a:endParaRPr lang="ru-RU" sz="2800" b="1" u="sng" dirty="0">
              <a:solidFill>
                <a:srgbClr val="800080"/>
              </a:solidFill>
              <a:latin typeface="Segoe Script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691680" y="980728"/>
            <a:ext cx="6635080" cy="5328592"/>
          </a:xfrm>
        </p:spPr>
        <p:txBody>
          <a:bodyPr>
            <a:normAutofit fontScale="70000" lnSpcReduction="20000"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>
              <a:buNone/>
            </a:pPr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                                           </a:t>
            </a:r>
          </a:p>
          <a:p>
            <a:pPr>
              <a:buNone/>
            </a:pPr>
            <a:r>
              <a:rPr lang="ru-RU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 </a:t>
            </a:r>
          </a:p>
          <a:p>
            <a:pPr>
              <a:buNone/>
            </a:pPr>
            <a:r>
              <a:rPr lang="ru-RU" b="1" i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Навчати</a:t>
            </a:r>
            <a:r>
              <a:rPr lang="ru-RU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 та </a:t>
            </a:r>
            <a:r>
              <a:rPr lang="ru-RU" b="1" i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виховувати</a:t>
            </a:r>
            <a:r>
              <a:rPr lang="ru-RU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 так, </a:t>
            </a:r>
          </a:p>
          <a:p>
            <a:pPr>
              <a:buNone/>
            </a:pPr>
            <a:r>
              <a:rPr lang="ru-RU" b="1" i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щоб</a:t>
            </a:r>
            <a:r>
              <a:rPr lang="ru-RU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 у кожному </a:t>
            </a:r>
            <a:r>
              <a:rPr lang="ru-RU" b="1" i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дитячому</a:t>
            </a:r>
            <a:r>
              <a:rPr lang="ru-RU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 </a:t>
            </a:r>
            <a:r>
              <a:rPr lang="ru-RU" b="1" i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серці</a:t>
            </a:r>
            <a:r>
              <a:rPr lang="ru-RU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 </a:t>
            </a:r>
          </a:p>
          <a:p>
            <a:pPr>
              <a:buNone/>
            </a:pPr>
            <a:r>
              <a:rPr lang="ru-RU" b="1" i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запалити</a:t>
            </a:r>
            <a:r>
              <a:rPr lang="ru-RU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 </a:t>
            </a:r>
            <a:r>
              <a:rPr lang="ru-RU" b="1" i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вогник</a:t>
            </a:r>
            <a:r>
              <a:rPr lang="ru-RU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  </a:t>
            </a:r>
          </a:p>
          <a:p>
            <a:pPr>
              <a:buNone/>
            </a:pPr>
            <a:r>
              <a:rPr lang="ru-RU" b="1" i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пізнання</a:t>
            </a:r>
            <a:r>
              <a:rPr lang="ru-RU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, </a:t>
            </a:r>
            <a:r>
              <a:rPr lang="ru-RU" b="1" i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мислення</a:t>
            </a:r>
            <a:r>
              <a:rPr lang="ru-RU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, добра.</a:t>
            </a:r>
            <a:endParaRPr lang="ru-RU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Monotype Corsiva" pitchFamily="66" charset="0"/>
            </a:endParaRPr>
          </a:p>
          <a:p>
            <a:pPr>
              <a:buNone/>
            </a:pPr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                                      </a:t>
            </a:r>
          </a:p>
          <a:p>
            <a:pPr>
              <a:buNone/>
            </a:pPr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                                     </a:t>
            </a:r>
          </a:p>
          <a:p>
            <a:pPr>
              <a:buNone/>
            </a:pPr>
            <a:endParaRPr lang="ru-RU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Monotype Corsiva" pitchFamily="66" charset="0"/>
            </a:endParaRPr>
          </a:p>
          <a:p>
            <a:pPr>
              <a:buNone/>
            </a:pPr>
            <a:endParaRPr lang="ru-RU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Monotype Corsiva" pitchFamily="66" charset="0"/>
            </a:endParaRPr>
          </a:p>
          <a:p>
            <a:pPr>
              <a:buNone/>
            </a:pPr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                                  </a:t>
            </a:r>
          </a:p>
          <a:p>
            <a:pPr>
              <a:buNone/>
            </a:pPr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                                </a:t>
            </a:r>
          </a:p>
          <a:p>
            <a:pPr>
              <a:buNone/>
            </a:pPr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                                 </a:t>
            </a:r>
          </a:p>
          <a:p>
            <a:pPr>
              <a:buNone/>
            </a:pPr>
            <a:endParaRPr lang="ru-RU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Monotype Corsiva" pitchFamily="66" charset="0"/>
            </a:endParaRPr>
          </a:p>
          <a:p>
            <a:pPr>
              <a:buNone/>
            </a:pPr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                                </a:t>
            </a:r>
          </a:p>
          <a:p>
            <a:endParaRPr lang="ru-RU" b="1" i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endParaRPr lang="ru-RU" b="1" i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5" name="Рисунок 4" descr="Ozo-2xn4BE8.jpg"/>
          <p:cNvPicPr>
            <a:picLocks noChangeAspect="1"/>
          </p:cNvPicPr>
          <p:nvPr/>
        </p:nvPicPr>
        <p:blipFill>
          <a:blip r:embed="rId4" cstate="print"/>
          <a:srcRect t="32212" r="13775" b="6123"/>
          <a:stretch>
            <a:fillRect/>
          </a:stretch>
        </p:blipFill>
        <p:spPr>
          <a:xfrm>
            <a:off x="323528" y="3284948"/>
            <a:ext cx="5256584" cy="2629654"/>
          </a:xfrm>
          <a:prstGeom prst="rect">
            <a:avLst/>
          </a:prstGeom>
          <a:ln>
            <a:noFill/>
          </a:ln>
          <a:effectLst>
            <a:glow rad="228600">
              <a:srgbClr val="FEF2F0"/>
            </a:glow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Рисунок 5" descr="9IGZCPWlubw.jpg"/>
          <p:cNvPicPr>
            <a:picLocks noChangeAspect="1"/>
          </p:cNvPicPr>
          <p:nvPr/>
        </p:nvPicPr>
        <p:blipFill>
          <a:blip r:embed="rId5" cstate="print"/>
          <a:srcRect l="6601" t="-5757" r="6601" b="14300"/>
          <a:stretch>
            <a:fillRect/>
          </a:stretch>
        </p:blipFill>
        <p:spPr>
          <a:xfrm>
            <a:off x="6084168" y="836712"/>
            <a:ext cx="2203991" cy="3096344"/>
          </a:xfrm>
          <a:prstGeom prst="rect">
            <a:avLst/>
          </a:prstGeom>
          <a:ln>
            <a:noFill/>
          </a:ln>
          <a:effectLst>
            <a:softEdge rad="317500"/>
          </a:effectLst>
        </p:spPr>
      </p:pic>
      <p:sp>
        <p:nvSpPr>
          <p:cNvPr id="7" name="TextBox 6"/>
          <p:cNvSpPr txBox="1"/>
          <p:nvPr/>
        </p:nvSpPr>
        <p:spPr>
          <a:xfrm>
            <a:off x="6588224" y="3789040"/>
            <a:ext cx="13115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b="1" dirty="0" smtClean="0">
                <a:solidFill>
                  <a:srgbClr val="0000FF"/>
                </a:solidFill>
                <a:latin typeface="Monotype Corsiva" pitchFamily="66" charset="0"/>
              </a:rPr>
              <a:t>Я вірю в себе.</a:t>
            </a:r>
            <a:endParaRPr lang="ru-RU" b="1" dirty="0">
              <a:solidFill>
                <a:srgbClr val="0000FF"/>
              </a:solidFill>
              <a:latin typeface="Monotype Corsiva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940152" y="4149080"/>
            <a:ext cx="28803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/>
              <a:t>        </a:t>
            </a:r>
            <a:r>
              <a:rPr lang="uk-UA" b="1" dirty="0" smtClean="0">
                <a:solidFill>
                  <a:srgbClr val="0000FF"/>
                </a:solidFill>
                <a:latin typeface="Monotype Corsiva" pitchFamily="66" charset="0"/>
              </a:rPr>
              <a:t>Я вірю в дитину</a:t>
            </a:r>
            <a:r>
              <a:rPr lang="uk-UA" b="1" dirty="0" smtClean="0">
                <a:solidFill>
                  <a:srgbClr val="0000FF"/>
                </a:solidFill>
              </a:rPr>
              <a:t>.</a:t>
            </a:r>
            <a:endParaRPr lang="ru-RU" b="1" dirty="0">
              <a:solidFill>
                <a:srgbClr val="0000FF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868144" y="4509120"/>
            <a:ext cx="22044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dirty="0" smtClean="0"/>
              <a:t>    </a:t>
            </a:r>
            <a:r>
              <a:rPr lang="uk-UA" b="1" dirty="0" smtClean="0">
                <a:solidFill>
                  <a:srgbClr val="0000FF"/>
                </a:solidFill>
                <a:latin typeface="Monotype Corsiva" pitchFamily="66" charset="0"/>
              </a:rPr>
              <a:t>Я вірю в свою справу.</a:t>
            </a:r>
            <a:endParaRPr lang="ru-RU" b="1" dirty="0">
              <a:solidFill>
                <a:srgbClr val="0000FF"/>
              </a:solidFill>
              <a:latin typeface="Monotype Corsiva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012160" y="5517232"/>
            <a:ext cx="20730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b="1" dirty="0" err="1" smtClean="0">
                <a:solidFill>
                  <a:srgbClr val="FF0000"/>
                </a:solidFill>
                <a:latin typeface="Segoe Script" pitchFamily="34" charset="0"/>
              </a:rPr>
              <a:t>Кулешова</a:t>
            </a:r>
            <a:r>
              <a:rPr lang="uk-UA" b="1" dirty="0" smtClean="0">
                <a:solidFill>
                  <a:srgbClr val="FF0000"/>
                </a:solidFill>
                <a:latin typeface="Segoe Script" pitchFamily="34" charset="0"/>
              </a:rPr>
              <a:t> А.Ф.</a:t>
            </a:r>
            <a:endParaRPr lang="ru-RU" b="1" dirty="0">
              <a:solidFill>
                <a:srgbClr val="FF0000"/>
              </a:solidFill>
              <a:latin typeface="Segoe Script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0"/>
            <a:ext cx="7931224" cy="3789040"/>
          </a:xfrm>
        </p:spPr>
        <p:txBody>
          <a:bodyPr>
            <a:normAutofit/>
          </a:bodyPr>
          <a:lstStyle/>
          <a:p>
            <a:pPr>
              <a:buClr>
                <a:srgbClr val="7030A0"/>
              </a:buClr>
              <a:buFont typeface="Wingdings" pitchFamily="2" charset="2"/>
              <a:buChar char="ü"/>
            </a:pPr>
            <a:r>
              <a:rPr lang="uk-UA" sz="2800" dirty="0">
                <a:solidFill>
                  <a:srgbClr val="0070C0"/>
                </a:solidFill>
                <a:latin typeface="Monotype Corsiva" pitchFamily="66" charset="0"/>
              </a:rPr>
              <a:t> </a:t>
            </a:r>
            <a:r>
              <a:rPr lang="uk-UA" sz="2800" dirty="0" smtClean="0">
                <a:solidFill>
                  <a:srgbClr val="0070C0"/>
                </a:solidFill>
                <a:latin typeface="Monotype Corsiva" pitchFamily="66" charset="0"/>
              </a:rPr>
              <a:t>            </a:t>
            </a:r>
            <a:br>
              <a:rPr lang="uk-UA" sz="2800" dirty="0" smtClean="0">
                <a:solidFill>
                  <a:srgbClr val="0070C0"/>
                </a:solidFill>
                <a:latin typeface="Monotype Corsiva" pitchFamily="66" charset="0"/>
              </a:rPr>
            </a:br>
            <a:r>
              <a:rPr lang="uk-UA" sz="2800" dirty="0" smtClean="0">
                <a:solidFill>
                  <a:srgbClr val="0070C0"/>
                </a:solidFill>
                <a:latin typeface="Monotype Corsiva" pitchFamily="66" charset="0"/>
              </a:rPr>
              <a:t/>
            </a:r>
            <a:br>
              <a:rPr lang="uk-UA" sz="2800" dirty="0" smtClean="0">
                <a:solidFill>
                  <a:srgbClr val="0070C0"/>
                </a:solidFill>
                <a:latin typeface="Monotype Corsiva" pitchFamily="66" charset="0"/>
              </a:rPr>
            </a:br>
            <a:r>
              <a:rPr lang="uk-UA" sz="3200" b="1" dirty="0" smtClean="0">
                <a:solidFill>
                  <a:srgbClr val="FF0000"/>
                </a:solidFill>
                <a:latin typeface="Monotype Corsiva" pitchFamily="66" charset="0"/>
              </a:rPr>
              <a:t>Виховна система класу </a:t>
            </a:r>
            <a:r>
              <a:rPr lang="uk-UA" sz="3200" b="1" dirty="0" smtClean="0">
                <a:solidFill>
                  <a:srgbClr val="0070C0"/>
                </a:solidFill>
                <a:latin typeface="Monotype Corsiva" pitchFamily="66" charset="0"/>
              </a:rPr>
              <a:t>уявляє собою </a:t>
            </a:r>
            <a:r>
              <a:rPr lang="uk-UA" sz="3200" b="1" dirty="0" smtClean="0">
                <a:solidFill>
                  <a:srgbClr val="479A26"/>
                </a:solidFill>
                <a:latin typeface="Monotype Corsiva" pitchFamily="66" charset="0"/>
              </a:rPr>
              <a:t>цілісний    </a:t>
            </a:r>
            <a:r>
              <a:rPr lang="uk-UA" sz="3200" b="1" dirty="0" smtClean="0">
                <a:solidFill>
                  <a:srgbClr val="0070C0"/>
                </a:solidFill>
                <a:latin typeface="Monotype Corsiva" pitchFamily="66" charset="0"/>
              </a:rPr>
              <a:t>                                                                     </a:t>
            </a:r>
            <a:r>
              <a:rPr lang="uk-UA" sz="3200" b="1" dirty="0" smtClean="0">
                <a:solidFill>
                  <a:srgbClr val="479A26"/>
                </a:solidFill>
                <a:latin typeface="Monotype Corsiva" pitchFamily="66" charset="0"/>
              </a:rPr>
              <a:t>організм</a:t>
            </a:r>
            <a:r>
              <a:rPr lang="uk-UA" sz="3200" b="1" dirty="0" smtClean="0">
                <a:solidFill>
                  <a:srgbClr val="0070C0"/>
                </a:solidFill>
                <a:latin typeface="Monotype Corsiva" pitchFamily="66" charset="0"/>
              </a:rPr>
              <a:t>, що функціонує при умові </a:t>
            </a:r>
            <a:r>
              <a:rPr lang="uk-UA" sz="3200" b="1" u="sng" dirty="0" smtClean="0">
                <a:solidFill>
                  <a:srgbClr val="7030A0"/>
                </a:solidFill>
                <a:latin typeface="Monotype Corsiva" pitchFamily="66" charset="0"/>
              </a:rPr>
              <a:t>співпраці:</a:t>
            </a:r>
            <a:r>
              <a:rPr lang="uk-UA" sz="3200" b="1" u="sng" dirty="0" smtClean="0">
                <a:solidFill>
                  <a:srgbClr val="0070C0"/>
                </a:solidFill>
                <a:latin typeface="Monotype Corsiva" pitchFamily="66" charset="0"/>
              </a:rPr>
              <a:t/>
            </a:r>
            <a:br>
              <a:rPr lang="uk-UA" sz="3200" b="1" u="sng" dirty="0" smtClean="0">
                <a:solidFill>
                  <a:srgbClr val="0070C0"/>
                </a:solidFill>
                <a:latin typeface="Monotype Corsiva" pitchFamily="66" charset="0"/>
              </a:rPr>
            </a:br>
            <a:endParaRPr lang="ru-RU" sz="3200" b="1" u="sng" dirty="0">
              <a:solidFill>
                <a:srgbClr val="0070C0"/>
              </a:solidFill>
              <a:latin typeface="Monotype Corsiva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979712" y="2852936"/>
            <a:ext cx="6707088" cy="3273227"/>
          </a:xfrm>
        </p:spPr>
        <p:txBody>
          <a:bodyPr>
            <a:normAutofit fontScale="92500" lnSpcReduction="10000"/>
          </a:bodyPr>
          <a:lstStyle/>
          <a:p>
            <a:pPr>
              <a:buClr>
                <a:srgbClr val="FF0000"/>
              </a:buClr>
              <a:buFont typeface="Wingdings" pitchFamily="2" charset="2"/>
              <a:buChar char="ü"/>
            </a:pPr>
            <a:r>
              <a:rPr lang="uk-UA" dirty="0">
                <a:solidFill>
                  <a:srgbClr val="B40000"/>
                </a:solidFill>
              </a:rPr>
              <a:t>к</a:t>
            </a:r>
            <a:r>
              <a:rPr lang="uk-UA" dirty="0" smtClean="0">
                <a:solidFill>
                  <a:srgbClr val="B40000"/>
                </a:solidFill>
              </a:rPr>
              <a:t>ласного керівника</a:t>
            </a:r>
          </a:p>
          <a:p>
            <a:pPr>
              <a:buClr>
                <a:srgbClr val="FF0000"/>
              </a:buClr>
              <a:buFont typeface="Wingdings" pitchFamily="2" charset="2"/>
              <a:buChar char="ü"/>
            </a:pPr>
            <a:r>
              <a:rPr lang="uk-UA" dirty="0">
                <a:solidFill>
                  <a:srgbClr val="833177"/>
                </a:solidFill>
              </a:rPr>
              <a:t>у</a:t>
            </a:r>
            <a:r>
              <a:rPr lang="uk-UA" dirty="0" smtClean="0">
                <a:solidFill>
                  <a:srgbClr val="833177"/>
                </a:solidFill>
              </a:rPr>
              <a:t>чнів</a:t>
            </a:r>
          </a:p>
          <a:p>
            <a:pPr>
              <a:buClr>
                <a:srgbClr val="FF0000"/>
              </a:buClr>
              <a:buFont typeface="Wingdings" pitchFamily="2" charset="2"/>
              <a:buChar char="ü"/>
            </a:pPr>
            <a:r>
              <a:rPr lang="uk-UA" dirty="0" smtClean="0">
                <a:solidFill>
                  <a:srgbClr val="B40000"/>
                </a:solidFill>
              </a:rPr>
              <a:t> батьків і родини</a:t>
            </a:r>
          </a:p>
          <a:p>
            <a:pPr>
              <a:buClr>
                <a:srgbClr val="FF0000"/>
              </a:buClr>
              <a:buFont typeface="Wingdings" pitchFamily="2" charset="2"/>
              <a:buChar char="ü"/>
            </a:pPr>
            <a:r>
              <a:rPr lang="uk-UA" dirty="0">
                <a:solidFill>
                  <a:srgbClr val="833177"/>
                </a:solidFill>
              </a:rPr>
              <a:t>п</a:t>
            </a:r>
            <a:r>
              <a:rPr lang="uk-UA" dirty="0" smtClean="0">
                <a:solidFill>
                  <a:srgbClr val="833177"/>
                </a:solidFill>
              </a:rPr>
              <a:t>едагогічного колективу</a:t>
            </a:r>
          </a:p>
          <a:p>
            <a:pPr>
              <a:buClr>
                <a:srgbClr val="FF0000"/>
              </a:buClr>
              <a:buFont typeface="Wingdings" pitchFamily="2" charset="2"/>
              <a:buChar char="ü"/>
            </a:pPr>
            <a:r>
              <a:rPr lang="uk-UA" dirty="0">
                <a:solidFill>
                  <a:srgbClr val="B40000"/>
                </a:solidFill>
              </a:rPr>
              <a:t>п</a:t>
            </a:r>
            <a:r>
              <a:rPr lang="uk-UA" dirty="0" smtClean="0">
                <a:solidFill>
                  <a:srgbClr val="B40000"/>
                </a:solidFill>
              </a:rPr>
              <a:t>озашкільних дитячих установ</a:t>
            </a:r>
          </a:p>
          <a:p>
            <a:pPr>
              <a:buClr>
                <a:srgbClr val="FF0000"/>
              </a:buClr>
              <a:buFont typeface="Wingdings" pitchFamily="2" charset="2"/>
              <a:buChar char="ü"/>
            </a:pPr>
            <a:r>
              <a:rPr lang="uk-UA" dirty="0">
                <a:solidFill>
                  <a:srgbClr val="833177"/>
                </a:solidFill>
              </a:rPr>
              <a:t>г</a:t>
            </a:r>
            <a:r>
              <a:rPr lang="uk-UA" dirty="0" smtClean="0">
                <a:solidFill>
                  <a:srgbClr val="833177"/>
                </a:solidFill>
              </a:rPr>
              <a:t>ромадськості</a:t>
            </a:r>
          </a:p>
          <a:p>
            <a:pPr>
              <a:buFont typeface="Wingdings" pitchFamily="2" charset="2"/>
              <a:buChar char="Ø"/>
            </a:pPr>
            <a:endParaRPr lang="uk-UA" dirty="0" smtClean="0">
              <a:solidFill>
                <a:srgbClr val="993300"/>
              </a:solidFill>
            </a:endParaRPr>
          </a:p>
          <a:p>
            <a:pPr>
              <a:buFont typeface="Wingdings" pitchFamily="2" charset="2"/>
              <a:buChar char="Ø"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5616" y="980728"/>
            <a:ext cx="7797552" cy="1368152"/>
          </a:xfrm>
        </p:spPr>
        <p:txBody>
          <a:bodyPr>
            <a:normAutofit fontScale="900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uk-UA" sz="4000" b="1" i="1" dirty="0" smtClean="0">
                <a:ln w="11430"/>
                <a:solidFill>
                  <a:srgbClr val="66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Завдання виховної системи:</a:t>
            </a:r>
            <a:r>
              <a:rPr lang="uk-UA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/>
            </a:r>
            <a:br>
              <a:rPr lang="uk-UA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83568" y="1628800"/>
            <a:ext cx="8003232" cy="4680520"/>
          </a:xfrm>
        </p:spPr>
        <p:txBody>
          <a:bodyPr>
            <a:noAutofit/>
          </a:bodyPr>
          <a:lstStyle/>
          <a:p>
            <a:pPr>
              <a:buClr>
                <a:srgbClr val="6600FF"/>
              </a:buClr>
              <a:buFont typeface="Wingdings" pitchFamily="2" charset="2"/>
              <a:buChar char="Ø"/>
            </a:pPr>
            <a:r>
              <a:rPr lang="uk-UA" sz="2000" b="1" i="1" dirty="0" smtClean="0">
                <a:latin typeface="Times New Roman" pitchFamily="18" charset="0"/>
                <a:cs typeface="Times New Roman" pitchFamily="18" charset="0"/>
              </a:rPr>
              <a:t>Прищеплювати учням любов до навчання, створювати умови для засвоєння знань і розвитку творчих здібностей</a:t>
            </a:r>
          </a:p>
          <a:p>
            <a:pPr>
              <a:buClr>
                <a:srgbClr val="6600FF"/>
              </a:buClr>
              <a:buFont typeface="Wingdings" pitchFamily="2" charset="2"/>
              <a:buChar char="Ø"/>
            </a:pP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Підтримувати позитивний мікроклімат у колективі та групах на уроках та в позаурочний час</a:t>
            </a:r>
          </a:p>
          <a:p>
            <a:pPr>
              <a:buClr>
                <a:srgbClr val="6600FF"/>
              </a:buClr>
              <a:buFont typeface="Wingdings" pitchFamily="2" charset="2"/>
              <a:buChar char="Ø"/>
            </a:pPr>
            <a:r>
              <a:rPr lang="uk-UA" sz="2000" b="1" i="1" dirty="0" smtClean="0">
                <a:latin typeface="Times New Roman" pitchFamily="18" charset="0"/>
                <a:cs typeface="Times New Roman" pitchFamily="18" charset="0"/>
              </a:rPr>
              <a:t>Виховувати турботливе ставлення один до одного, батьків, учителів</a:t>
            </a:r>
            <a:r>
              <a:rPr lang="uk-UA" sz="2000" b="1" i="1" dirty="0" smtClean="0">
                <a:latin typeface="Times New Roman" pitchFamily="18" charset="0"/>
                <a:cs typeface="Times New Roman" pitchFamily="18" charset="0"/>
              </a:rPr>
              <a:t>, молодших </a:t>
            </a:r>
            <a:r>
              <a:rPr lang="uk-UA" sz="2000" b="1" i="1" dirty="0" smtClean="0">
                <a:latin typeface="Times New Roman" pitchFamily="18" charset="0"/>
                <a:cs typeface="Times New Roman" pitchFamily="18" charset="0"/>
              </a:rPr>
              <a:t>і людей похилого віку</a:t>
            </a:r>
          </a:p>
          <a:p>
            <a:pPr>
              <a:buClr>
                <a:srgbClr val="6600FF"/>
              </a:buClr>
              <a:buFont typeface="Wingdings" pitchFamily="2" charset="2"/>
              <a:buChar char="Ø"/>
            </a:pP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Надавати кваліфіковану допомогу батькам у питаннях</a:t>
            </a:r>
          </a:p>
          <a:p>
            <a:pPr>
              <a:buClr>
                <a:srgbClr val="6600FF"/>
              </a:buClr>
              <a:buNone/>
            </a:pPr>
            <a:r>
              <a:rPr lang="uk-UA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     з виховання дітей</a:t>
            </a:r>
          </a:p>
          <a:p>
            <a:pPr>
              <a:buClr>
                <a:srgbClr val="6600FF"/>
              </a:buClr>
              <a:buFont typeface="Wingdings" pitchFamily="2" charset="2"/>
              <a:buChar char="Ø"/>
            </a:pPr>
            <a:r>
              <a:rPr lang="uk-UA" sz="2000" b="1" i="1" dirty="0" smtClean="0">
                <a:latin typeface="Times New Roman" pitchFamily="18" charset="0"/>
                <a:cs typeface="Times New Roman" pitchFamily="18" charset="0"/>
              </a:rPr>
              <a:t>Прищеплювати учням загальноприйняті етичні норми  в поведінці та спілкуванні</a:t>
            </a:r>
          </a:p>
          <a:p>
            <a:pPr>
              <a:buClr>
                <a:srgbClr val="6600FF"/>
              </a:buClr>
              <a:buFont typeface="Wingdings" pitchFamily="2" charset="2"/>
              <a:buChar char="Ø"/>
            </a:pP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Підтримувати ініціативні, організаторські, творчі </a:t>
            </a:r>
          </a:p>
          <a:p>
            <a:pPr>
              <a:buClr>
                <a:srgbClr val="6600FF"/>
              </a:buClr>
              <a:buNone/>
            </a:pP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      здібності</a:t>
            </a:r>
          </a:p>
          <a:p>
            <a:pPr>
              <a:buClr>
                <a:srgbClr val="6600FF"/>
              </a:buClr>
              <a:buFont typeface="Wingdings" pitchFamily="2" charset="2"/>
              <a:buChar char="Ø"/>
            </a:pPr>
            <a:r>
              <a:rPr lang="uk-UA" sz="20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Формувати найкращі моральні якості</a:t>
            </a:r>
            <a:endParaRPr lang="ru-RU" sz="2000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4" name="Прямая со стрелкой 33"/>
          <p:cNvCxnSpPr/>
          <p:nvPr/>
        </p:nvCxnSpPr>
        <p:spPr>
          <a:xfrm>
            <a:off x="5076056" y="2276872"/>
            <a:ext cx="761370" cy="1944217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38" name="Прямая со стрелкой 37"/>
          <p:cNvCxnSpPr/>
          <p:nvPr/>
        </p:nvCxnSpPr>
        <p:spPr>
          <a:xfrm flipH="1">
            <a:off x="3779912" y="2276872"/>
            <a:ext cx="144016" cy="208823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30" name="Прямая со стрелкой 29"/>
          <p:cNvCxnSpPr/>
          <p:nvPr/>
        </p:nvCxnSpPr>
        <p:spPr>
          <a:xfrm flipH="1">
            <a:off x="2699792" y="2276872"/>
            <a:ext cx="864096" cy="216024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sp>
        <p:nvSpPr>
          <p:cNvPr id="24" name="Полилиния 23"/>
          <p:cNvSpPr/>
          <p:nvPr/>
        </p:nvSpPr>
        <p:spPr>
          <a:xfrm>
            <a:off x="1187624" y="4437112"/>
            <a:ext cx="1872336" cy="1296144"/>
          </a:xfrm>
          <a:custGeom>
            <a:avLst/>
            <a:gdLst>
              <a:gd name="connsiteX0" fmla="*/ 0 w 2088360"/>
              <a:gd name="connsiteY0" fmla="*/ 250646 h 1503846"/>
              <a:gd name="connsiteX1" fmla="*/ 73413 w 2088360"/>
              <a:gd name="connsiteY1" fmla="*/ 73413 h 1503846"/>
              <a:gd name="connsiteX2" fmla="*/ 250647 w 2088360"/>
              <a:gd name="connsiteY2" fmla="*/ 1 h 1503846"/>
              <a:gd name="connsiteX3" fmla="*/ 1837714 w 2088360"/>
              <a:gd name="connsiteY3" fmla="*/ 0 h 1503846"/>
              <a:gd name="connsiteX4" fmla="*/ 2014947 w 2088360"/>
              <a:gd name="connsiteY4" fmla="*/ 73413 h 1503846"/>
              <a:gd name="connsiteX5" fmla="*/ 2088359 w 2088360"/>
              <a:gd name="connsiteY5" fmla="*/ 250647 h 1503846"/>
              <a:gd name="connsiteX6" fmla="*/ 2088360 w 2088360"/>
              <a:gd name="connsiteY6" fmla="*/ 1253200 h 1503846"/>
              <a:gd name="connsiteX7" fmla="*/ 2014947 w 2088360"/>
              <a:gd name="connsiteY7" fmla="*/ 1430434 h 1503846"/>
              <a:gd name="connsiteX8" fmla="*/ 1837713 w 2088360"/>
              <a:gd name="connsiteY8" fmla="*/ 1503846 h 1503846"/>
              <a:gd name="connsiteX9" fmla="*/ 250646 w 2088360"/>
              <a:gd name="connsiteY9" fmla="*/ 1503846 h 1503846"/>
              <a:gd name="connsiteX10" fmla="*/ 73413 w 2088360"/>
              <a:gd name="connsiteY10" fmla="*/ 1430433 h 1503846"/>
              <a:gd name="connsiteX11" fmla="*/ 1 w 2088360"/>
              <a:gd name="connsiteY11" fmla="*/ 1253199 h 1503846"/>
              <a:gd name="connsiteX12" fmla="*/ 0 w 2088360"/>
              <a:gd name="connsiteY12" fmla="*/ 250646 h 15038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088360" h="1503846">
                <a:moveTo>
                  <a:pt x="0" y="250646"/>
                </a:moveTo>
                <a:cubicBezTo>
                  <a:pt x="0" y="184171"/>
                  <a:pt x="26407" y="120418"/>
                  <a:pt x="73413" y="73413"/>
                </a:cubicBezTo>
                <a:cubicBezTo>
                  <a:pt x="120418" y="26408"/>
                  <a:pt x="184171" y="1"/>
                  <a:pt x="250647" y="1"/>
                </a:cubicBezTo>
                <a:lnTo>
                  <a:pt x="1837714" y="0"/>
                </a:lnTo>
                <a:cubicBezTo>
                  <a:pt x="1904189" y="0"/>
                  <a:pt x="1967942" y="26407"/>
                  <a:pt x="2014947" y="73413"/>
                </a:cubicBezTo>
                <a:cubicBezTo>
                  <a:pt x="2061952" y="120418"/>
                  <a:pt x="2088359" y="184171"/>
                  <a:pt x="2088359" y="250647"/>
                </a:cubicBezTo>
                <a:cubicBezTo>
                  <a:pt x="2088359" y="584831"/>
                  <a:pt x="2088360" y="919016"/>
                  <a:pt x="2088360" y="1253200"/>
                </a:cubicBezTo>
                <a:cubicBezTo>
                  <a:pt x="2088360" y="1319675"/>
                  <a:pt x="2061953" y="1383428"/>
                  <a:pt x="2014947" y="1430434"/>
                </a:cubicBezTo>
                <a:cubicBezTo>
                  <a:pt x="1967942" y="1477439"/>
                  <a:pt x="1904189" y="1503847"/>
                  <a:pt x="1837713" y="1503846"/>
                </a:cubicBezTo>
                <a:lnTo>
                  <a:pt x="250646" y="1503846"/>
                </a:lnTo>
                <a:cubicBezTo>
                  <a:pt x="184171" y="1503846"/>
                  <a:pt x="120418" y="1477439"/>
                  <a:pt x="73413" y="1430433"/>
                </a:cubicBezTo>
                <a:cubicBezTo>
                  <a:pt x="26408" y="1383428"/>
                  <a:pt x="1" y="1319675"/>
                  <a:pt x="1" y="1253199"/>
                </a:cubicBezTo>
                <a:cubicBezTo>
                  <a:pt x="1" y="919015"/>
                  <a:pt x="0" y="584830"/>
                  <a:pt x="0" y="250646"/>
                </a:cubicBezTo>
                <a:close/>
              </a:path>
            </a:pathLst>
          </a:custGeom>
          <a:effectLst>
            <a:glow rad="1016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5">
              <a:hueOff val="-5960326"/>
              <a:satOff val="23887"/>
              <a:lumOff val="5177"/>
              <a:alphaOff val="0"/>
            </a:schemeClr>
          </a:fillRef>
          <a:effectRef idx="0">
            <a:schemeClr val="accent5">
              <a:hueOff val="-5960326"/>
              <a:satOff val="23887"/>
              <a:lumOff val="5177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49612" tIns="149612" rIns="149612" bIns="149612" numCol="1" spcCol="1270" anchor="ctr" anchorCtr="0">
            <a:noAutofit/>
          </a:bodyPr>
          <a:lstStyle/>
          <a:p>
            <a:pPr lvl="0" algn="ctr" defTabSz="889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uk-UA" sz="2000" kern="1200" dirty="0" smtClean="0">
                <a:solidFill>
                  <a:srgbClr val="002060"/>
                </a:solidFill>
              </a:rPr>
              <a:t>Ціннісне ставлення до природи</a:t>
            </a:r>
            <a:endParaRPr lang="ru-RU" sz="2000" kern="1200" dirty="0">
              <a:solidFill>
                <a:srgbClr val="002060"/>
              </a:solidFill>
            </a:endParaRPr>
          </a:p>
        </p:txBody>
      </p:sp>
      <p:sp>
        <p:nvSpPr>
          <p:cNvPr id="22" name="Полилиния 21"/>
          <p:cNvSpPr/>
          <p:nvPr/>
        </p:nvSpPr>
        <p:spPr>
          <a:xfrm>
            <a:off x="5724118" y="2636926"/>
            <a:ext cx="2592298" cy="1368138"/>
          </a:xfrm>
          <a:custGeom>
            <a:avLst/>
            <a:gdLst>
              <a:gd name="connsiteX0" fmla="*/ 0 w 2786880"/>
              <a:gd name="connsiteY0" fmla="*/ 233685 h 1402079"/>
              <a:gd name="connsiteX1" fmla="*/ 68445 w 2786880"/>
              <a:gd name="connsiteY1" fmla="*/ 68445 h 1402079"/>
              <a:gd name="connsiteX2" fmla="*/ 233685 w 2786880"/>
              <a:gd name="connsiteY2" fmla="*/ 0 h 1402079"/>
              <a:gd name="connsiteX3" fmla="*/ 2553195 w 2786880"/>
              <a:gd name="connsiteY3" fmla="*/ 0 h 1402079"/>
              <a:gd name="connsiteX4" fmla="*/ 2718435 w 2786880"/>
              <a:gd name="connsiteY4" fmla="*/ 68445 h 1402079"/>
              <a:gd name="connsiteX5" fmla="*/ 2786880 w 2786880"/>
              <a:gd name="connsiteY5" fmla="*/ 233685 h 1402079"/>
              <a:gd name="connsiteX6" fmla="*/ 2786880 w 2786880"/>
              <a:gd name="connsiteY6" fmla="*/ 1168394 h 1402079"/>
              <a:gd name="connsiteX7" fmla="*/ 2718435 w 2786880"/>
              <a:gd name="connsiteY7" fmla="*/ 1333634 h 1402079"/>
              <a:gd name="connsiteX8" fmla="*/ 2553195 w 2786880"/>
              <a:gd name="connsiteY8" fmla="*/ 1402079 h 1402079"/>
              <a:gd name="connsiteX9" fmla="*/ 233685 w 2786880"/>
              <a:gd name="connsiteY9" fmla="*/ 1402079 h 1402079"/>
              <a:gd name="connsiteX10" fmla="*/ 68445 w 2786880"/>
              <a:gd name="connsiteY10" fmla="*/ 1333634 h 1402079"/>
              <a:gd name="connsiteX11" fmla="*/ 0 w 2786880"/>
              <a:gd name="connsiteY11" fmla="*/ 1168394 h 1402079"/>
              <a:gd name="connsiteX12" fmla="*/ 0 w 2786880"/>
              <a:gd name="connsiteY12" fmla="*/ 233685 h 1402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786880" h="1402079">
                <a:moveTo>
                  <a:pt x="0" y="233685"/>
                </a:moveTo>
                <a:cubicBezTo>
                  <a:pt x="0" y="171708"/>
                  <a:pt x="24620" y="112269"/>
                  <a:pt x="68445" y="68445"/>
                </a:cubicBezTo>
                <a:cubicBezTo>
                  <a:pt x="112270" y="24621"/>
                  <a:pt x="171708" y="0"/>
                  <a:pt x="233685" y="0"/>
                </a:cubicBezTo>
                <a:lnTo>
                  <a:pt x="2553195" y="0"/>
                </a:lnTo>
                <a:cubicBezTo>
                  <a:pt x="2615172" y="0"/>
                  <a:pt x="2674611" y="24620"/>
                  <a:pt x="2718435" y="68445"/>
                </a:cubicBezTo>
                <a:cubicBezTo>
                  <a:pt x="2762259" y="112270"/>
                  <a:pt x="2786880" y="171708"/>
                  <a:pt x="2786880" y="233685"/>
                </a:cubicBezTo>
                <a:lnTo>
                  <a:pt x="2786880" y="1168394"/>
                </a:lnTo>
                <a:cubicBezTo>
                  <a:pt x="2786880" y="1230371"/>
                  <a:pt x="2762260" y="1289810"/>
                  <a:pt x="2718435" y="1333634"/>
                </a:cubicBezTo>
                <a:cubicBezTo>
                  <a:pt x="2674611" y="1377458"/>
                  <a:pt x="2615172" y="1402079"/>
                  <a:pt x="2553195" y="1402079"/>
                </a:cubicBezTo>
                <a:lnTo>
                  <a:pt x="233685" y="1402079"/>
                </a:lnTo>
                <a:cubicBezTo>
                  <a:pt x="171708" y="1402079"/>
                  <a:pt x="112269" y="1377459"/>
                  <a:pt x="68445" y="1333634"/>
                </a:cubicBezTo>
                <a:cubicBezTo>
                  <a:pt x="24621" y="1289810"/>
                  <a:pt x="0" y="1230371"/>
                  <a:pt x="0" y="1168394"/>
                </a:cubicBezTo>
                <a:lnTo>
                  <a:pt x="0" y="233685"/>
                </a:lnTo>
                <a:close/>
              </a:path>
            </a:pathLst>
          </a:custGeom>
          <a:effectLst>
            <a:glow rad="63500">
              <a:srgbClr val="41D3A2">
                <a:alpha val="40000"/>
              </a:srgbClr>
            </a:glow>
          </a:effectLst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5">
              <a:hueOff val="-1986775"/>
              <a:satOff val="7962"/>
              <a:lumOff val="1726"/>
              <a:alphaOff val="0"/>
            </a:schemeClr>
          </a:fillRef>
          <a:effectRef idx="0">
            <a:schemeClr val="accent5">
              <a:hueOff val="-1986775"/>
              <a:satOff val="7962"/>
              <a:lumOff val="1726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44644" tIns="144644" rIns="144644" bIns="144644" numCol="1" spcCol="1270" anchor="ctr" anchorCtr="0">
            <a:noAutofit/>
          </a:bodyPr>
          <a:lstStyle/>
          <a:p>
            <a:pPr lvl="0" algn="ctr" defTabSz="889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uk-UA" sz="2000" kern="1200" dirty="0" smtClean="0">
                <a:solidFill>
                  <a:srgbClr val="002060"/>
                </a:solidFill>
              </a:rPr>
              <a:t>Ціннісне ставлення до сім</a:t>
            </a:r>
            <a:r>
              <a:rPr lang="en-US" sz="2000" kern="1200" dirty="0" smtClean="0">
                <a:solidFill>
                  <a:srgbClr val="002060"/>
                </a:solidFill>
              </a:rPr>
              <a:t>’</a:t>
            </a:r>
            <a:r>
              <a:rPr lang="uk-UA" sz="2000" kern="1200" dirty="0" smtClean="0">
                <a:solidFill>
                  <a:srgbClr val="002060"/>
                </a:solidFill>
              </a:rPr>
              <a:t>ї, родини, людей</a:t>
            </a:r>
            <a:endParaRPr lang="ru-RU" sz="2000" kern="1200" dirty="0">
              <a:solidFill>
                <a:srgbClr val="002060"/>
              </a:solidFill>
            </a:endParaRPr>
          </a:p>
        </p:txBody>
      </p:sp>
      <p:sp>
        <p:nvSpPr>
          <p:cNvPr id="21" name="Полилиния 20"/>
          <p:cNvSpPr/>
          <p:nvPr/>
        </p:nvSpPr>
        <p:spPr>
          <a:xfrm>
            <a:off x="971600" y="2636912"/>
            <a:ext cx="2300612" cy="1296144"/>
          </a:xfrm>
          <a:custGeom>
            <a:avLst/>
            <a:gdLst>
              <a:gd name="connsiteX0" fmla="*/ 0 w 2660652"/>
              <a:gd name="connsiteY0" fmla="*/ 263315 h 1579859"/>
              <a:gd name="connsiteX1" fmla="*/ 77123 w 2660652"/>
              <a:gd name="connsiteY1" fmla="*/ 77123 h 1579859"/>
              <a:gd name="connsiteX2" fmla="*/ 263315 w 2660652"/>
              <a:gd name="connsiteY2" fmla="*/ 0 h 1579859"/>
              <a:gd name="connsiteX3" fmla="*/ 2397337 w 2660652"/>
              <a:gd name="connsiteY3" fmla="*/ 0 h 1579859"/>
              <a:gd name="connsiteX4" fmla="*/ 2583529 w 2660652"/>
              <a:gd name="connsiteY4" fmla="*/ 77123 h 1579859"/>
              <a:gd name="connsiteX5" fmla="*/ 2660652 w 2660652"/>
              <a:gd name="connsiteY5" fmla="*/ 263315 h 1579859"/>
              <a:gd name="connsiteX6" fmla="*/ 2660652 w 2660652"/>
              <a:gd name="connsiteY6" fmla="*/ 1316544 h 1579859"/>
              <a:gd name="connsiteX7" fmla="*/ 2583529 w 2660652"/>
              <a:gd name="connsiteY7" fmla="*/ 1502736 h 1579859"/>
              <a:gd name="connsiteX8" fmla="*/ 2397337 w 2660652"/>
              <a:gd name="connsiteY8" fmla="*/ 1579859 h 1579859"/>
              <a:gd name="connsiteX9" fmla="*/ 263315 w 2660652"/>
              <a:gd name="connsiteY9" fmla="*/ 1579859 h 1579859"/>
              <a:gd name="connsiteX10" fmla="*/ 77123 w 2660652"/>
              <a:gd name="connsiteY10" fmla="*/ 1502736 h 1579859"/>
              <a:gd name="connsiteX11" fmla="*/ 0 w 2660652"/>
              <a:gd name="connsiteY11" fmla="*/ 1316544 h 1579859"/>
              <a:gd name="connsiteX12" fmla="*/ 0 w 2660652"/>
              <a:gd name="connsiteY12" fmla="*/ 263315 h 15798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660652" h="1579859">
                <a:moveTo>
                  <a:pt x="0" y="263315"/>
                </a:moveTo>
                <a:cubicBezTo>
                  <a:pt x="0" y="193479"/>
                  <a:pt x="27742" y="126504"/>
                  <a:pt x="77123" y="77123"/>
                </a:cubicBezTo>
                <a:cubicBezTo>
                  <a:pt x="126504" y="27742"/>
                  <a:pt x="193480" y="0"/>
                  <a:pt x="263315" y="0"/>
                </a:cubicBezTo>
                <a:lnTo>
                  <a:pt x="2397337" y="0"/>
                </a:lnTo>
                <a:cubicBezTo>
                  <a:pt x="2467173" y="0"/>
                  <a:pt x="2534148" y="27742"/>
                  <a:pt x="2583529" y="77123"/>
                </a:cubicBezTo>
                <a:cubicBezTo>
                  <a:pt x="2632910" y="126504"/>
                  <a:pt x="2660652" y="193480"/>
                  <a:pt x="2660652" y="263315"/>
                </a:cubicBezTo>
                <a:lnTo>
                  <a:pt x="2660652" y="1316544"/>
                </a:lnTo>
                <a:cubicBezTo>
                  <a:pt x="2660652" y="1386380"/>
                  <a:pt x="2632910" y="1453355"/>
                  <a:pt x="2583529" y="1502736"/>
                </a:cubicBezTo>
                <a:cubicBezTo>
                  <a:pt x="2534148" y="1552117"/>
                  <a:pt x="2467173" y="1579859"/>
                  <a:pt x="2397337" y="1579859"/>
                </a:cubicBezTo>
                <a:lnTo>
                  <a:pt x="263315" y="1579859"/>
                </a:lnTo>
                <a:cubicBezTo>
                  <a:pt x="193479" y="1579859"/>
                  <a:pt x="126504" y="1552117"/>
                  <a:pt x="77123" y="1502736"/>
                </a:cubicBezTo>
                <a:cubicBezTo>
                  <a:pt x="27742" y="1453355"/>
                  <a:pt x="0" y="1386380"/>
                  <a:pt x="0" y="1316544"/>
                </a:cubicBezTo>
                <a:lnTo>
                  <a:pt x="0" y="263315"/>
                </a:lnTo>
                <a:close/>
              </a:path>
            </a:pathLst>
          </a:custGeom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5">
              <a:hueOff val="0"/>
              <a:satOff val="0"/>
              <a:lumOff val="0"/>
              <a:alphaOff val="0"/>
            </a:schemeClr>
          </a:fillRef>
          <a:effectRef idx="0">
            <a:schemeClr val="accent5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53322" tIns="153322" rIns="153322" bIns="153322" numCol="1" spcCol="1270" anchor="ctr" anchorCtr="0">
            <a:noAutofit/>
          </a:bodyPr>
          <a:lstStyle/>
          <a:p>
            <a:pPr lvl="0" algn="ctr" defTabSz="889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uk-UA" sz="2000" kern="1200" dirty="0" smtClean="0">
                <a:solidFill>
                  <a:srgbClr val="002060"/>
                </a:solidFill>
              </a:rPr>
              <a:t>Ціннісне ставлення до суспільства і держави</a:t>
            </a:r>
            <a:endParaRPr lang="ru-RU" sz="2000" kern="1200" dirty="0">
              <a:solidFill>
                <a:srgbClr val="002060"/>
              </a:solidFill>
            </a:endParaRPr>
          </a:p>
        </p:txBody>
      </p:sp>
      <p:sp>
        <p:nvSpPr>
          <p:cNvPr id="23" name="Полилиния 22"/>
          <p:cNvSpPr/>
          <p:nvPr/>
        </p:nvSpPr>
        <p:spPr>
          <a:xfrm>
            <a:off x="5580113" y="4221089"/>
            <a:ext cx="1656184" cy="1224136"/>
          </a:xfrm>
          <a:custGeom>
            <a:avLst/>
            <a:gdLst>
              <a:gd name="connsiteX0" fmla="*/ 0 w 1690155"/>
              <a:gd name="connsiteY0" fmla="*/ 262591 h 1575512"/>
              <a:gd name="connsiteX1" fmla="*/ 76911 w 1690155"/>
              <a:gd name="connsiteY1" fmla="*/ 76911 h 1575512"/>
              <a:gd name="connsiteX2" fmla="*/ 262591 w 1690155"/>
              <a:gd name="connsiteY2" fmla="*/ 0 h 1575512"/>
              <a:gd name="connsiteX3" fmla="*/ 1427564 w 1690155"/>
              <a:gd name="connsiteY3" fmla="*/ 0 h 1575512"/>
              <a:gd name="connsiteX4" fmla="*/ 1613244 w 1690155"/>
              <a:gd name="connsiteY4" fmla="*/ 76911 h 1575512"/>
              <a:gd name="connsiteX5" fmla="*/ 1690155 w 1690155"/>
              <a:gd name="connsiteY5" fmla="*/ 262591 h 1575512"/>
              <a:gd name="connsiteX6" fmla="*/ 1690155 w 1690155"/>
              <a:gd name="connsiteY6" fmla="*/ 1312921 h 1575512"/>
              <a:gd name="connsiteX7" fmla="*/ 1613244 w 1690155"/>
              <a:gd name="connsiteY7" fmla="*/ 1498601 h 1575512"/>
              <a:gd name="connsiteX8" fmla="*/ 1427564 w 1690155"/>
              <a:gd name="connsiteY8" fmla="*/ 1575512 h 1575512"/>
              <a:gd name="connsiteX9" fmla="*/ 262591 w 1690155"/>
              <a:gd name="connsiteY9" fmla="*/ 1575512 h 1575512"/>
              <a:gd name="connsiteX10" fmla="*/ 76911 w 1690155"/>
              <a:gd name="connsiteY10" fmla="*/ 1498601 h 1575512"/>
              <a:gd name="connsiteX11" fmla="*/ 0 w 1690155"/>
              <a:gd name="connsiteY11" fmla="*/ 1312921 h 1575512"/>
              <a:gd name="connsiteX12" fmla="*/ 0 w 1690155"/>
              <a:gd name="connsiteY12" fmla="*/ 262591 h 15755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690155" h="1575512">
                <a:moveTo>
                  <a:pt x="0" y="262591"/>
                </a:moveTo>
                <a:cubicBezTo>
                  <a:pt x="0" y="192948"/>
                  <a:pt x="27666" y="126156"/>
                  <a:pt x="76911" y="76911"/>
                </a:cubicBezTo>
                <a:cubicBezTo>
                  <a:pt x="126156" y="27666"/>
                  <a:pt x="192948" y="0"/>
                  <a:pt x="262591" y="0"/>
                </a:cubicBezTo>
                <a:lnTo>
                  <a:pt x="1427564" y="0"/>
                </a:lnTo>
                <a:cubicBezTo>
                  <a:pt x="1497207" y="0"/>
                  <a:pt x="1563999" y="27666"/>
                  <a:pt x="1613244" y="76911"/>
                </a:cubicBezTo>
                <a:cubicBezTo>
                  <a:pt x="1662489" y="126156"/>
                  <a:pt x="1690155" y="192948"/>
                  <a:pt x="1690155" y="262591"/>
                </a:cubicBezTo>
                <a:lnTo>
                  <a:pt x="1690155" y="1312921"/>
                </a:lnTo>
                <a:cubicBezTo>
                  <a:pt x="1690155" y="1382564"/>
                  <a:pt x="1662489" y="1449356"/>
                  <a:pt x="1613244" y="1498601"/>
                </a:cubicBezTo>
                <a:cubicBezTo>
                  <a:pt x="1563999" y="1547846"/>
                  <a:pt x="1497208" y="1575512"/>
                  <a:pt x="1427564" y="1575512"/>
                </a:cubicBezTo>
                <a:lnTo>
                  <a:pt x="262591" y="1575512"/>
                </a:lnTo>
                <a:cubicBezTo>
                  <a:pt x="192948" y="1575512"/>
                  <a:pt x="126156" y="1547846"/>
                  <a:pt x="76911" y="1498601"/>
                </a:cubicBezTo>
                <a:cubicBezTo>
                  <a:pt x="27666" y="1449356"/>
                  <a:pt x="0" y="1382564"/>
                  <a:pt x="0" y="1312921"/>
                </a:cubicBezTo>
                <a:lnTo>
                  <a:pt x="0" y="262591"/>
                </a:lnTo>
                <a:close/>
              </a:path>
            </a:pathLst>
          </a:custGeom>
          <a:effectLst>
            <a:glow rad="101600">
              <a:srgbClr val="479A26">
                <a:alpha val="60000"/>
              </a:srgbClr>
            </a:glow>
          </a:effectLst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5">
              <a:hueOff val="-3973551"/>
              <a:satOff val="15924"/>
              <a:lumOff val="3451"/>
              <a:alphaOff val="0"/>
            </a:schemeClr>
          </a:fillRef>
          <a:effectRef idx="0">
            <a:schemeClr val="accent5">
              <a:hueOff val="-3973551"/>
              <a:satOff val="15924"/>
              <a:lumOff val="3451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53110" tIns="153110" rIns="153110" bIns="153110" numCol="1" spcCol="1270" anchor="ctr" anchorCtr="0">
            <a:noAutofit/>
          </a:bodyPr>
          <a:lstStyle/>
          <a:p>
            <a:pPr lvl="0" algn="ctr" defTabSz="889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uk-UA" sz="2000" kern="1200" dirty="0" smtClean="0">
                <a:solidFill>
                  <a:srgbClr val="002060"/>
                </a:solidFill>
              </a:rPr>
              <a:t>Ціннісне ставлення до себе</a:t>
            </a:r>
            <a:endParaRPr lang="ru-RU" sz="2000" kern="1200" dirty="0">
              <a:solidFill>
                <a:srgbClr val="002060"/>
              </a:solidFill>
            </a:endParaRPr>
          </a:p>
        </p:txBody>
      </p:sp>
      <p:sp>
        <p:nvSpPr>
          <p:cNvPr id="25" name="Полилиния 24"/>
          <p:cNvSpPr/>
          <p:nvPr/>
        </p:nvSpPr>
        <p:spPr>
          <a:xfrm>
            <a:off x="3563888" y="2708920"/>
            <a:ext cx="1947456" cy="1258557"/>
          </a:xfrm>
          <a:custGeom>
            <a:avLst/>
            <a:gdLst>
              <a:gd name="connsiteX0" fmla="*/ 0 w 1947456"/>
              <a:gd name="connsiteY0" fmla="*/ 208609 h 1251631"/>
              <a:gd name="connsiteX1" fmla="*/ 61100 w 1947456"/>
              <a:gd name="connsiteY1" fmla="*/ 61100 h 1251631"/>
              <a:gd name="connsiteX2" fmla="*/ 208609 w 1947456"/>
              <a:gd name="connsiteY2" fmla="*/ 0 h 1251631"/>
              <a:gd name="connsiteX3" fmla="*/ 1738847 w 1947456"/>
              <a:gd name="connsiteY3" fmla="*/ 0 h 1251631"/>
              <a:gd name="connsiteX4" fmla="*/ 1886356 w 1947456"/>
              <a:gd name="connsiteY4" fmla="*/ 61100 h 1251631"/>
              <a:gd name="connsiteX5" fmla="*/ 1947456 w 1947456"/>
              <a:gd name="connsiteY5" fmla="*/ 208609 h 1251631"/>
              <a:gd name="connsiteX6" fmla="*/ 1947456 w 1947456"/>
              <a:gd name="connsiteY6" fmla="*/ 1043022 h 1251631"/>
              <a:gd name="connsiteX7" fmla="*/ 1886356 w 1947456"/>
              <a:gd name="connsiteY7" fmla="*/ 1190531 h 1251631"/>
              <a:gd name="connsiteX8" fmla="*/ 1738847 w 1947456"/>
              <a:gd name="connsiteY8" fmla="*/ 1251631 h 1251631"/>
              <a:gd name="connsiteX9" fmla="*/ 208609 w 1947456"/>
              <a:gd name="connsiteY9" fmla="*/ 1251631 h 1251631"/>
              <a:gd name="connsiteX10" fmla="*/ 61100 w 1947456"/>
              <a:gd name="connsiteY10" fmla="*/ 1190531 h 1251631"/>
              <a:gd name="connsiteX11" fmla="*/ 0 w 1947456"/>
              <a:gd name="connsiteY11" fmla="*/ 1043022 h 1251631"/>
              <a:gd name="connsiteX12" fmla="*/ 0 w 1947456"/>
              <a:gd name="connsiteY12" fmla="*/ 208609 h 12516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947456" h="1251631">
                <a:moveTo>
                  <a:pt x="0" y="208609"/>
                </a:moveTo>
                <a:cubicBezTo>
                  <a:pt x="0" y="153282"/>
                  <a:pt x="21979" y="100222"/>
                  <a:pt x="61100" y="61100"/>
                </a:cubicBezTo>
                <a:cubicBezTo>
                  <a:pt x="100222" y="21978"/>
                  <a:pt x="153282" y="0"/>
                  <a:pt x="208609" y="0"/>
                </a:cubicBezTo>
                <a:lnTo>
                  <a:pt x="1738847" y="0"/>
                </a:lnTo>
                <a:cubicBezTo>
                  <a:pt x="1794174" y="0"/>
                  <a:pt x="1847234" y="21979"/>
                  <a:pt x="1886356" y="61100"/>
                </a:cubicBezTo>
                <a:cubicBezTo>
                  <a:pt x="1925478" y="100222"/>
                  <a:pt x="1947456" y="153282"/>
                  <a:pt x="1947456" y="208609"/>
                </a:cubicBezTo>
                <a:lnTo>
                  <a:pt x="1947456" y="1043022"/>
                </a:lnTo>
                <a:cubicBezTo>
                  <a:pt x="1947456" y="1098349"/>
                  <a:pt x="1925478" y="1151409"/>
                  <a:pt x="1886356" y="1190531"/>
                </a:cubicBezTo>
                <a:cubicBezTo>
                  <a:pt x="1847234" y="1229653"/>
                  <a:pt x="1794174" y="1251631"/>
                  <a:pt x="1738847" y="1251631"/>
                </a:cubicBezTo>
                <a:lnTo>
                  <a:pt x="208609" y="1251631"/>
                </a:lnTo>
                <a:cubicBezTo>
                  <a:pt x="153282" y="1251631"/>
                  <a:pt x="100222" y="1229653"/>
                  <a:pt x="61100" y="1190531"/>
                </a:cubicBezTo>
                <a:cubicBezTo>
                  <a:pt x="21978" y="1151409"/>
                  <a:pt x="0" y="1098349"/>
                  <a:pt x="0" y="1043022"/>
                </a:cubicBezTo>
                <a:lnTo>
                  <a:pt x="0" y="208609"/>
                </a:lnTo>
                <a:close/>
              </a:path>
            </a:pathLst>
          </a:custGeom>
          <a:effectLst>
            <a:glow rad="63500">
              <a:srgbClr val="FFFF00">
                <a:alpha val="40000"/>
              </a:srgbClr>
            </a:glow>
          </a:effectLst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5">
              <a:hueOff val="-7947101"/>
              <a:satOff val="31849"/>
              <a:lumOff val="6902"/>
              <a:alphaOff val="0"/>
            </a:schemeClr>
          </a:fillRef>
          <a:effectRef idx="0">
            <a:schemeClr val="accent5">
              <a:hueOff val="-7947101"/>
              <a:satOff val="31849"/>
              <a:lumOff val="6902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37300" tIns="137300" rIns="137300" bIns="137300" numCol="1" spcCol="1270" anchor="ctr" anchorCtr="0">
            <a:noAutofit/>
          </a:bodyPr>
          <a:lstStyle/>
          <a:p>
            <a:pPr lvl="0" algn="ctr" defTabSz="889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uk-UA" sz="2000" kern="1200" dirty="0" smtClean="0">
                <a:solidFill>
                  <a:srgbClr val="002060"/>
                </a:solidFill>
              </a:rPr>
              <a:t>Ціннісне ставлення до праці</a:t>
            </a:r>
            <a:endParaRPr lang="ru-RU" sz="2000" kern="1200" dirty="0">
              <a:solidFill>
                <a:srgbClr val="002060"/>
              </a:solidFill>
            </a:endParaRPr>
          </a:p>
        </p:txBody>
      </p:sp>
      <p:sp>
        <p:nvSpPr>
          <p:cNvPr id="26" name="Полилиния 25"/>
          <p:cNvSpPr/>
          <p:nvPr/>
        </p:nvSpPr>
        <p:spPr>
          <a:xfrm>
            <a:off x="3347860" y="4365118"/>
            <a:ext cx="1800204" cy="1224122"/>
          </a:xfrm>
          <a:custGeom>
            <a:avLst/>
            <a:gdLst>
              <a:gd name="connsiteX0" fmla="*/ 0 w 1758322"/>
              <a:gd name="connsiteY0" fmla="*/ 188417 h 1130480"/>
              <a:gd name="connsiteX1" fmla="*/ 55186 w 1758322"/>
              <a:gd name="connsiteY1" fmla="*/ 55186 h 1130480"/>
              <a:gd name="connsiteX2" fmla="*/ 188417 w 1758322"/>
              <a:gd name="connsiteY2" fmla="*/ 0 h 1130480"/>
              <a:gd name="connsiteX3" fmla="*/ 1569905 w 1758322"/>
              <a:gd name="connsiteY3" fmla="*/ 0 h 1130480"/>
              <a:gd name="connsiteX4" fmla="*/ 1703136 w 1758322"/>
              <a:gd name="connsiteY4" fmla="*/ 55186 h 1130480"/>
              <a:gd name="connsiteX5" fmla="*/ 1758322 w 1758322"/>
              <a:gd name="connsiteY5" fmla="*/ 188417 h 1130480"/>
              <a:gd name="connsiteX6" fmla="*/ 1758322 w 1758322"/>
              <a:gd name="connsiteY6" fmla="*/ 942063 h 1130480"/>
              <a:gd name="connsiteX7" fmla="*/ 1703136 w 1758322"/>
              <a:gd name="connsiteY7" fmla="*/ 1075294 h 1130480"/>
              <a:gd name="connsiteX8" fmla="*/ 1569905 w 1758322"/>
              <a:gd name="connsiteY8" fmla="*/ 1130480 h 1130480"/>
              <a:gd name="connsiteX9" fmla="*/ 188417 w 1758322"/>
              <a:gd name="connsiteY9" fmla="*/ 1130480 h 1130480"/>
              <a:gd name="connsiteX10" fmla="*/ 55186 w 1758322"/>
              <a:gd name="connsiteY10" fmla="*/ 1075294 h 1130480"/>
              <a:gd name="connsiteX11" fmla="*/ 0 w 1758322"/>
              <a:gd name="connsiteY11" fmla="*/ 942063 h 1130480"/>
              <a:gd name="connsiteX12" fmla="*/ 0 w 1758322"/>
              <a:gd name="connsiteY12" fmla="*/ 188417 h 11304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758322" h="1130480">
                <a:moveTo>
                  <a:pt x="0" y="188417"/>
                </a:moveTo>
                <a:cubicBezTo>
                  <a:pt x="0" y="138446"/>
                  <a:pt x="19851" y="90521"/>
                  <a:pt x="55186" y="55186"/>
                </a:cubicBezTo>
                <a:cubicBezTo>
                  <a:pt x="90521" y="19851"/>
                  <a:pt x="138446" y="0"/>
                  <a:pt x="188417" y="0"/>
                </a:cubicBezTo>
                <a:lnTo>
                  <a:pt x="1569905" y="0"/>
                </a:lnTo>
                <a:cubicBezTo>
                  <a:pt x="1619876" y="0"/>
                  <a:pt x="1667801" y="19851"/>
                  <a:pt x="1703136" y="55186"/>
                </a:cubicBezTo>
                <a:cubicBezTo>
                  <a:pt x="1738471" y="90521"/>
                  <a:pt x="1758322" y="138446"/>
                  <a:pt x="1758322" y="188417"/>
                </a:cubicBezTo>
                <a:lnTo>
                  <a:pt x="1758322" y="942063"/>
                </a:lnTo>
                <a:cubicBezTo>
                  <a:pt x="1758322" y="992034"/>
                  <a:pt x="1738471" y="1039959"/>
                  <a:pt x="1703136" y="1075294"/>
                </a:cubicBezTo>
                <a:cubicBezTo>
                  <a:pt x="1667801" y="1110629"/>
                  <a:pt x="1619876" y="1130480"/>
                  <a:pt x="1569905" y="1130480"/>
                </a:cubicBezTo>
                <a:lnTo>
                  <a:pt x="188417" y="1130480"/>
                </a:lnTo>
                <a:cubicBezTo>
                  <a:pt x="138446" y="1130480"/>
                  <a:pt x="90521" y="1110629"/>
                  <a:pt x="55186" y="1075294"/>
                </a:cubicBezTo>
                <a:cubicBezTo>
                  <a:pt x="19851" y="1039959"/>
                  <a:pt x="0" y="992034"/>
                  <a:pt x="0" y="942063"/>
                </a:cubicBezTo>
                <a:lnTo>
                  <a:pt x="0" y="188417"/>
                </a:lnTo>
                <a:close/>
              </a:path>
            </a:pathLst>
          </a:custGeom>
          <a:effectLst>
            <a:glow rad="1016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5">
              <a:hueOff val="-9933876"/>
              <a:satOff val="39811"/>
              <a:lumOff val="8628"/>
              <a:alphaOff val="0"/>
            </a:schemeClr>
          </a:fillRef>
          <a:effectRef idx="0">
            <a:schemeClr val="accent5">
              <a:hueOff val="-9933876"/>
              <a:satOff val="39811"/>
              <a:lumOff val="8628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31385" tIns="131385" rIns="131385" bIns="131385" numCol="1" spcCol="1270" anchor="ctr" anchorCtr="0">
            <a:noAutofit/>
          </a:bodyPr>
          <a:lstStyle/>
          <a:p>
            <a:pPr lvl="0" algn="ctr" defTabSz="889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uk-UA" sz="2000" kern="1200" dirty="0" smtClean="0">
                <a:solidFill>
                  <a:srgbClr val="002060"/>
                </a:solidFill>
              </a:rPr>
              <a:t>Ціннісне ставлення до мистецтва</a:t>
            </a:r>
            <a:endParaRPr lang="ru-RU" sz="2000" kern="1200" dirty="0">
              <a:solidFill>
                <a:srgbClr val="002060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8229600" cy="2304256"/>
          </a:xfr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uk-UA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 </a:t>
            </a:r>
            <a:r>
              <a:rPr lang="uk-UA" b="1" dirty="0" smtClean="0">
                <a:ln w="18000">
                  <a:solidFill>
                    <a:srgbClr val="FF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Напрямки виховної </a:t>
            </a:r>
            <a:br>
              <a:rPr lang="uk-UA" b="1" dirty="0" smtClean="0">
                <a:ln w="18000">
                  <a:solidFill>
                    <a:srgbClr val="FF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</a:br>
            <a:r>
              <a:rPr lang="uk-UA" b="1" dirty="0" smtClean="0">
                <a:ln w="18000">
                  <a:solidFill>
                    <a:srgbClr val="FF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роботи в класі</a:t>
            </a:r>
            <a:endParaRPr lang="ru-RU" b="1" spc="50" dirty="0">
              <a:ln w="18000">
                <a:solidFill>
                  <a:srgbClr val="FF0000"/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cxnSp>
        <p:nvCxnSpPr>
          <p:cNvPr id="28" name="Прямая со стрелкой 27"/>
          <p:cNvCxnSpPr/>
          <p:nvPr/>
        </p:nvCxnSpPr>
        <p:spPr>
          <a:xfrm flipH="1">
            <a:off x="2339752" y="2132856"/>
            <a:ext cx="504056" cy="36004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32" name="Прямая со стрелкой 31"/>
          <p:cNvCxnSpPr/>
          <p:nvPr/>
        </p:nvCxnSpPr>
        <p:spPr>
          <a:xfrm>
            <a:off x="5652120" y="2204864"/>
            <a:ext cx="720080" cy="36004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41" name="Прямая со стрелкой 40"/>
          <p:cNvCxnSpPr/>
          <p:nvPr/>
        </p:nvCxnSpPr>
        <p:spPr>
          <a:xfrm>
            <a:off x="4499992" y="2276872"/>
            <a:ext cx="72008" cy="36004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51720" y="0"/>
            <a:ext cx="6635080" cy="3212976"/>
          </a:xfrm>
        </p:spPr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uk-UA" sz="32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32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uk-UA" sz="32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Ціннісне ставлення                                     до суспільства і держави </a:t>
            </a:r>
            <a:br>
              <a:rPr lang="uk-UA" sz="32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endParaRPr lang="ru-RU" sz="3200" b="1" i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Содержимое 4" descr="_IGP6284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rcRect l="1733" t="7803"/>
          <a:stretch>
            <a:fillRect/>
          </a:stretch>
        </p:blipFill>
        <p:spPr>
          <a:xfrm>
            <a:off x="1115616" y="2348880"/>
            <a:ext cx="4312232" cy="2696592"/>
          </a:xfrm>
          <a:prstGeom prst="rect">
            <a:avLst/>
          </a:prstGeom>
          <a:ln>
            <a:noFill/>
          </a:ln>
          <a:effectLst>
            <a:glow rad="228600">
              <a:schemeClr val="accent1">
                <a:satMod val="175000"/>
                <a:alpha val="40000"/>
              </a:schemeClr>
            </a:glow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Рисунок 5" descr="_IGP6289.jpg"/>
          <p:cNvPicPr>
            <a:picLocks noChangeAspect="1"/>
          </p:cNvPicPr>
          <p:nvPr/>
        </p:nvPicPr>
        <p:blipFill>
          <a:blip r:embed="rId4" cstate="print"/>
          <a:srcRect t="14340" r="30313"/>
          <a:stretch>
            <a:fillRect/>
          </a:stretch>
        </p:blipFill>
        <p:spPr>
          <a:xfrm rot="877898">
            <a:off x="5923313" y="2608893"/>
            <a:ext cx="2299026" cy="187220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7" name="TextBox 6"/>
          <p:cNvSpPr txBox="1"/>
          <p:nvPr/>
        </p:nvSpPr>
        <p:spPr>
          <a:xfrm>
            <a:off x="1187624" y="5229200"/>
            <a:ext cx="568863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400" b="1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Флешмоб</a:t>
            </a:r>
            <a:r>
              <a:rPr lang="uk-UA" sz="2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</a:t>
            </a:r>
          </a:p>
          <a:p>
            <a:r>
              <a:rPr lang="uk-UA" sz="2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” Ми – патріоти  </a:t>
            </a:r>
            <a:r>
              <a:rPr lang="uk-UA" sz="2400" b="1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України”</a:t>
            </a:r>
            <a:endParaRPr lang="ru-RU" sz="2400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Содержимое 3" descr="DSC02650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 rot="1020124">
            <a:off x="4828614" y="272947"/>
            <a:ext cx="2102604" cy="1576953"/>
          </a:xfrm>
          <a:ln>
            <a:solidFill>
              <a:schemeClr val="bg1"/>
            </a:solidFill>
          </a:ln>
          <a:effectLst>
            <a:glow rad="228600">
              <a:srgbClr val="FFFFFF"/>
            </a:glow>
          </a:effectLst>
        </p:spPr>
      </p:pic>
      <p:pic>
        <p:nvPicPr>
          <p:cNvPr id="7" name="Рисунок 6" descr="DSC02662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948264" y="188640"/>
            <a:ext cx="1887674" cy="2516899"/>
          </a:xfrm>
          <a:prstGeom prst="rect">
            <a:avLst/>
          </a:prstGeom>
          <a:ln>
            <a:solidFill>
              <a:schemeClr val="bg1"/>
            </a:solidFill>
          </a:ln>
          <a:effectLst>
            <a:glow rad="228600">
              <a:srgbClr val="FFFFFF"/>
            </a:glow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Рисунок 7" descr="DSC02652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 rot="1058346">
            <a:off x="311883" y="420235"/>
            <a:ext cx="2267744" cy="1700808"/>
          </a:xfrm>
          <a:prstGeom prst="rect">
            <a:avLst/>
          </a:prstGeom>
          <a:ln>
            <a:solidFill>
              <a:schemeClr val="bg1"/>
            </a:solidFill>
          </a:ln>
          <a:effectLst>
            <a:glow rad="228600">
              <a:srgbClr val="FFFFFF"/>
            </a:glow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  <p:pic>
        <p:nvPicPr>
          <p:cNvPr id="5" name="Рисунок 4" descr="DSC02658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 rot="20900535">
            <a:off x="2358324" y="231728"/>
            <a:ext cx="2483768" cy="1862826"/>
          </a:xfrm>
          <a:prstGeom prst="rect">
            <a:avLst/>
          </a:prstGeom>
          <a:ln>
            <a:solidFill>
              <a:schemeClr val="bg1">
                <a:alpha val="50196"/>
              </a:schemeClr>
            </a:solidFill>
          </a:ln>
          <a:effectLst>
            <a:glow rad="228600">
              <a:srgbClr val="FFFFFF">
                <a:alpha val="98039"/>
              </a:srgbClr>
            </a:glow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9" name="TextBox 8"/>
          <p:cNvSpPr txBox="1"/>
          <p:nvPr/>
        </p:nvSpPr>
        <p:spPr>
          <a:xfrm>
            <a:off x="4283968" y="1988840"/>
            <a:ext cx="28803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Листівки в АТО</a:t>
            </a:r>
            <a:endParaRPr lang="ru-RU" sz="2400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" name="Рисунок 9" descr="IMG_8786.JPG"/>
          <p:cNvPicPr>
            <a:picLocks noChangeAspect="1"/>
          </p:cNvPicPr>
          <p:nvPr/>
        </p:nvPicPr>
        <p:blipFill>
          <a:blip r:embed="rId7" cstate="print"/>
          <a:srcRect l="1176" t="25780" r="2751"/>
          <a:stretch>
            <a:fillRect/>
          </a:stretch>
        </p:blipFill>
        <p:spPr>
          <a:xfrm>
            <a:off x="899592" y="2852936"/>
            <a:ext cx="5040560" cy="2597276"/>
          </a:xfrm>
          <a:prstGeom prst="rect">
            <a:avLst/>
          </a:prstGeom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</p:pic>
      <p:sp>
        <p:nvSpPr>
          <p:cNvPr id="11" name="TextBox 10"/>
          <p:cNvSpPr txBox="1"/>
          <p:nvPr/>
        </p:nvSpPr>
        <p:spPr>
          <a:xfrm>
            <a:off x="1547664" y="5517232"/>
            <a:ext cx="415299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8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Фестиваль воєнної пісні </a:t>
            </a:r>
            <a:endParaRPr lang="ru-RU" sz="2800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" name="Рисунок 11" descr="DSC02661.JPG"/>
          <p:cNvPicPr>
            <a:picLocks noChangeAspect="1"/>
          </p:cNvPicPr>
          <p:nvPr/>
        </p:nvPicPr>
        <p:blipFill>
          <a:blip r:embed="rId8" cstate="print"/>
          <a:srcRect l="7298" t="11709"/>
          <a:stretch>
            <a:fillRect/>
          </a:stretch>
        </p:blipFill>
        <p:spPr>
          <a:xfrm rot="953934">
            <a:off x="6296488" y="3144754"/>
            <a:ext cx="1782611" cy="1273331"/>
          </a:xfrm>
          <a:prstGeom prst="rect">
            <a:avLst/>
          </a:prstGeom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0648"/>
            <a:ext cx="8229600" cy="1944216"/>
          </a:xfrm>
        </p:spPr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uk-UA" sz="40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Ціннісне ставлення </a:t>
            </a:r>
            <a:br>
              <a:rPr lang="uk-UA" sz="40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uk-UA" sz="40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до сім’ї, родини, людей</a:t>
            </a:r>
            <a:endParaRPr lang="ru-RU" sz="4000" b="1" i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Содержимое 4" descr="IMG_3610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rcRect l="6010" t="9011" r="3832"/>
          <a:stretch>
            <a:fillRect/>
          </a:stretch>
        </p:blipFill>
        <p:spPr>
          <a:xfrm>
            <a:off x="179512" y="2060848"/>
            <a:ext cx="4641398" cy="3124326"/>
          </a:xfrm>
          <a:prstGeom prst="rect">
            <a:avLst/>
          </a:prstGeom>
          <a:ln>
            <a:noFill/>
          </a:ln>
          <a:effectLst>
            <a:glow rad="228600">
              <a:srgbClr val="FFFFFF"/>
            </a:glow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Рисунок 5" descr="IMG_3467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004048" y="2204864"/>
            <a:ext cx="1980239" cy="1320804"/>
          </a:xfrm>
          <a:prstGeom prst="rect">
            <a:avLst/>
          </a:prstGeom>
          <a:ln>
            <a:noFill/>
          </a:ln>
          <a:effectLst>
            <a:glow rad="228600">
              <a:srgbClr val="FBFDFF"/>
            </a:glow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Рисунок 6" descr="IMG_3529.jpg"/>
          <p:cNvPicPr>
            <a:picLocks noChangeAspect="1"/>
          </p:cNvPicPr>
          <p:nvPr/>
        </p:nvPicPr>
        <p:blipFill>
          <a:blip r:embed="rId5" cstate="print"/>
          <a:srcRect l="15350" t="33471" r="12901"/>
          <a:stretch>
            <a:fillRect/>
          </a:stretch>
        </p:blipFill>
        <p:spPr>
          <a:xfrm>
            <a:off x="5076056" y="3835328"/>
            <a:ext cx="2952328" cy="1825920"/>
          </a:xfrm>
          <a:prstGeom prst="rect">
            <a:avLst/>
          </a:prstGeom>
          <a:ln>
            <a:noFill/>
          </a:ln>
          <a:effectLst>
            <a:glow rad="228600">
              <a:srgbClr val="FFFFFF"/>
            </a:glow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Рисунок 7" descr="IMG_3554.jpg"/>
          <p:cNvPicPr>
            <a:picLocks noChangeAspect="1"/>
          </p:cNvPicPr>
          <p:nvPr/>
        </p:nvPicPr>
        <p:blipFill>
          <a:blip r:embed="rId6" cstate="print"/>
          <a:srcRect l="23225" t="19303" r="30313" b="412"/>
          <a:stretch>
            <a:fillRect/>
          </a:stretch>
        </p:blipFill>
        <p:spPr>
          <a:xfrm>
            <a:off x="7236296" y="1844824"/>
            <a:ext cx="1584176" cy="1825830"/>
          </a:xfrm>
          <a:prstGeom prst="rect">
            <a:avLst/>
          </a:prstGeom>
          <a:ln>
            <a:noFill/>
          </a:ln>
          <a:effectLst>
            <a:glow rad="228600">
              <a:srgbClr val="FFFFFF"/>
            </a:glow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9" name="TextBox 8"/>
          <p:cNvSpPr txBox="1"/>
          <p:nvPr/>
        </p:nvSpPr>
        <p:spPr>
          <a:xfrm>
            <a:off x="1043608" y="5229200"/>
            <a:ext cx="567374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b="1" i="1" dirty="0" smtClean="0">
                <a:solidFill>
                  <a:srgbClr val="3E20F4"/>
                </a:solidFill>
                <a:latin typeface="Times New Roman" pitchFamily="18" charset="0"/>
                <a:cs typeface="Times New Roman" pitchFamily="18" charset="0"/>
              </a:rPr>
              <a:t> Свято </a:t>
            </a:r>
            <a:r>
              <a:rPr lang="uk-UA" sz="2400" b="1" i="1" dirty="0" err="1" smtClean="0">
                <a:solidFill>
                  <a:srgbClr val="3E20F4"/>
                </a:solidFill>
                <a:latin typeface="Times New Roman" pitchFamily="18" charset="0"/>
                <a:cs typeface="Times New Roman" pitchFamily="18" charset="0"/>
              </a:rPr>
              <a:t>“Усе</a:t>
            </a:r>
            <a:r>
              <a:rPr lang="uk-UA" sz="2400" b="1" i="1" dirty="0" smtClean="0">
                <a:solidFill>
                  <a:srgbClr val="3E20F4"/>
                </a:solidFill>
                <a:latin typeface="Times New Roman" pitchFamily="18" charset="0"/>
                <a:cs typeface="Times New Roman" pitchFamily="18" charset="0"/>
              </a:rPr>
              <a:t> починається</a:t>
            </a:r>
          </a:p>
          <a:p>
            <a:r>
              <a:rPr lang="uk-UA" sz="2400" b="1" i="1" dirty="0" smtClean="0">
                <a:solidFill>
                  <a:srgbClr val="3E20F4"/>
                </a:solidFill>
                <a:latin typeface="Times New Roman" pitchFamily="18" charset="0"/>
                <a:cs typeface="Times New Roman" pitchFamily="18" charset="0"/>
              </a:rPr>
              <a:t>                з </a:t>
            </a:r>
            <a:r>
              <a:rPr lang="uk-UA" sz="2400" b="1" i="1" dirty="0" err="1" smtClean="0">
                <a:solidFill>
                  <a:srgbClr val="3E20F4"/>
                </a:solidFill>
                <a:latin typeface="Times New Roman" pitchFamily="18" charset="0"/>
                <a:cs typeface="Times New Roman" pitchFamily="18" charset="0"/>
              </a:rPr>
              <a:t>родини”</a:t>
            </a:r>
            <a:endParaRPr lang="ru-RU" sz="2400" b="1" i="1" dirty="0">
              <a:solidFill>
                <a:srgbClr val="3E20F4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Содержимое 4" descr="FFotOMq2-vA.jpg"/>
          <p:cNvPicPr>
            <a:picLocks noGrp="1" noChangeAspect="1"/>
          </p:cNvPicPr>
          <p:nvPr>
            <p:ph idx="1"/>
          </p:nvPr>
        </p:nvPicPr>
        <p:blipFill>
          <a:blip r:embed="rId4" cstate="print"/>
          <a:srcRect l="17114" t="9780" r="-239"/>
          <a:stretch>
            <a:fillRect/>
          </a:stretch>
        </p:blipFill>
        <p:spPr>
          <a:xfrm>
            <a:off x="3563888" y="404664"/>
            <a:ext cx="2299942" cy="1872208"/>
          </a:xfrm>
          <a:prstGeom prst="rect">
            <a:avLst/>
          </a:prstGeom>
          <a:ln>
            <a:noFill/>
          </a:ln>
          <a:effectLst>
            <a:glow rad="228600">
              <a:srgbClr val="FBFDFF"/>
            </a:glow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TextBox 3"/>
          <p:cNvSpPr txBox="1"/>
          <p:nvPr/>
        </p:nvSpPr>
        <p:spPr>
          <a:xfrm>
            <a:off x="2411760" y="1628800"/>
            <a:ext cx="489654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uk-UA" sz="3600" b="1" i="1" dirty="0" smtClean="0">
              <a:solidFill>
                <a:srgbClr val="3E20F4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uk-UA" sz="3600" b="1" i="1" dirty="0" smtClean="0">
              <a:solidFill>
                <a:srgbClr val="3E20F4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uk-UA" sz="3600" b="1" i="1" dirty="0" smtClean="0">
                <a:solidFill>
                  <a:srgbClr val="3E20F4"/>
                </a:solidFill>
                <a:latin typeface="Times New Roman" pitchFamily="18" charset="0"/>
                <a:cs typeface="Times New Roman" pitchFamily="18" charset="0"/>
              </a:rPr>
              <a:t>Сімейний відпочинок</a:t>
            </a:r>
            <a:endParaRPr lang="ru-RU" sz="3600" b="1" i="1" dirty="0">
              <a:solidFill>
                <a:srgbClr val="3E20F4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 descr="r3O_Ig9sdBE.jpg"/>
          <p:cNvPicPr>
            <a:picLocks noChangeAspect="1"/>
          </p:cNvPicPr>
          <p:nvPr/>
        </p:nvPicPr>
        <p:blipFill>
          <a:blip r:embed="rId5" cstate="print"/>
          <a:srcRect l="13798" t="41600" r="29525" b="18500"/>
          <a:stretch>
            <a:fillRect/>
          </a:stretch>
        </p:blipFill>
        <p:spPr>
          <a:xfrm>
            <a:off x="4716016" y="3717032"/>
            <a:ext cx="4036238" cy="2160240"/>
          </a:xfrm>
          <a:prstGeom prst="rect">
            <a:avLst/>
          </a:prstGeom>
          <a:ln>
            <a:noFill/>
          </a:ln>
          <a:effectLst>
            <a:glow rad="228600">
              <a:srgbClr val="FFFFFF"/>
            </a:glow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Рисунок 6" descr="AtxJ4VB3Wis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 rot="20422714">
            <a:off x="251835" y="642516"/>
            <a:ext cx="3053902" cy="2027982"/>
          </a:xfrm>
          <a:prstGeom prst="rect">
            <a:avLst/>
          </a:prstGeom>
          <a:ln>
            <a:noFill/>
          </a:ln>
          <a:effectLst>
            <a:glow rad="228600">
              <a:srgbClr val="FFFFFF"/>
            </a:glow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Рисунок 7" descr="uBtEH89eKt8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 rot="1017888">
            <a:off x="6050902" y="629131"/>
            <a:ext cx="2843808" cy="2132856"/>
          </a:xfrm>
          <a:prstGeom prst="rect">
            <a:avLst/>
          </a:prstGeom>
          <a:ln>
            <a:noFill/>
          </a:ln>
          <a:effectLst>
            <a:glow rad="228600">
              <a:srgbClr val="FFFFFF"/>
            </a:glow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Рисунок 8" descr="FD-SZq1mvro.jpg"/>
          <p:cNvPicPr>
            <a:picLocks noChangeAspect="1"/>
          </p:cNvPicPr>
          <p:nvPr/>
        </p:nvPicPr>
        <p:blipFill>
          <a:blip r:embed="rId8" cstate="print"/>
          <a:srcRect t="9681" r="3538"/>
          <a:stretch>
            <a:fillRect/>
          </a:stretch>
        </p:blipFill>
        <p:spPr>
          <a:xfrm>
            <a:off x="323528" y="3645024"/>
            <a:ext cx="3937540" cy="2592288"/>
          </a:xfrm>
          <a:prstGeom prst="rect">
            <a:avLst/>
          </a:prstGeom>
          <a:ln>
            <a:noFill/>
          </a:ln>
          <a:effectLst>
            <a:glow rad="228600">
              <a:srgbClr val="FFFFFF"/>
            </a:glow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1248</TotalTime>
  <Words>447</Words>
  <Application>Microsoft Office PowerPoint</Application>
  <PresentationFormat>Экран (4:3)</PresentationFormat>
  <Paragraphs>132</Paragraphs>
  <Slides>22</Slides>
  <Notes>14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22</vt:i4>
      </vt:variant>
    </vt:vector>
  </HeadingPairs>
  <TitlesOfParts>
    <vt:vector size="24" baseType="lpstr">
      <vt:lpstr>Тема Office</vt:lpstr>
      <vt:lpstr>1_Тема Office</vt:lpstr>
      <vt:lpstr>Виховна модель класу</vt:lpstr>
      <vt:lpstr> Освіта, яка не вчить  жити успішно  у сучасному світі,  не має ніякої цінності.         Роберт Кіосакі</vt:lpstr>
      <vt:lpstr>               Виховна система класу уявляє собою цілісний                                                                         організм, що функціонує при умові співпраці: </vt:lpstr>
      <vt:lpstr>Завдання виховної системи: </vt:lpstr>
      <vt:lpstr>   Напрямки виховної    роботи в класі</vt:lpstr>
      <vt:lpstr> Ціннісне ставлення                                     до суспільства і держави  </vt:lpstr>
      <vt:lpstr>Слайд 7</vt:lpstr>
      <vt:lpstr>     Ціннісне ставлення       до сім’ї, родини, людей</vt:lpstr>
      <vt:lpstr>Слайд 9</vt:lpstr>
      <vt:lpstr>        Ціннісне ставлення       до себе</vt:lpstr>
      <vt:lpstr>Слайд 11</vt:lpstr>
      <vt:lpstr>   </vt:lpstr>
      <vt:lpstr>Е</vt:lpstr>
      <vt:lpstr>     Новорічна акція “Врятуємо ялинки” </vt:lpstr>
      <vt:lpstr>    Ціннісне ставлення       до праці</vt:lpstr>
      <vt:lpstr>   Подарунки матусям  своїми руками</vt:lpstr>
      <vt:lpstr> </vt:lpstr>
      <vt:lpstr>   Ціннісне ставлення       до мистецтва</vt:lpstr>
      <vt:lpstr>Слайд 19</vt:lpstr>
      <vt:lpstr>Слайд 20</vt:lpstr>
      <vt:lpstr>Модель випускника</vt:lpstr>
      <vt:lpstr>Слайд 22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Виховна модель класу</dc:title>
  <dc:creator>Пользователь</dc:creator>
  <cp:lastModifiedBy>Пользователь</cp:lastModifiedBy>
  <cp:revision>96</cp:revision>
  <dcterms:created xsi:type="dcterms:W3CDTF">2016-11-30T06:38:47Z</dcterms:created>
  <dcterms:modified xsi:type="dcterms:W3CDTF">2017-01-04T05:14:27Z</dcterms:modified>
</cp:coreProperties>
</file>