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56" r:id="rId3"/>
    <p:sldId id="262" r:id="rId4"/>
    <p:sldId id="265" r:id="rId5"/>
    <p:sldId id="263" r:id="rId6"/>
    <p:sldId id="266" r:id="rId7"/>
    <p:sldId id="264" r:id="rId8"/>
    <p:sldId id="267" r:id="rId9"/>
    <p:sldId id="268" r:id="rId10"/>
    <p:sldId id="27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59" autoAdjust="0"/>
    <p:restoredTop sz="86356" autoAdjust="0"/>
  </p:normalViewPr>
  <p:slideViewPr>
    <p:cSldViewPr>
      <p:cViewPr>
        <p:scale>
          <a:sx n="76" d="100"/>
          <a:sy n="76" d="100"/>
        </p:scale>
        <p:origin x="-678" y="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22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A5778-C78C-44F8-A5F5-D97F1A71A515}" type="datetimeFigureOut">
              <a:rPr lang="ru-RU" smtClean="0"/>
              <a:pPr/>
              <a:t>14.03.2016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01A07-3D21-4924-A0A0-3CB83F2D7A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A5778-C78C-44F8-A5F5-D97F1A71A515}" type="datetimeFigureOut">
              <a:rPr lang="ru-RU" smtClean="0"/>
              <a:pPr/>
              <a:t>14.03.2016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01A07-3D21-4924-A0A0-3CB83F2D7A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A5778-C78C-44F8-A5F5-D97F1A71A515}" type="datetimeFigureOut">
              <a:rPr lang="ru-RU" smtClean="0"/>
              <a:pPr/>
              <a:t>14.03.2016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01A07-3D21-4924-A0A0-3CB83F2D7A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A5778-C78C-44F8-A5F5-D97F1A71A515}" type="datetimeFigureOut">
              <a:rPr lang="ru-RU" smtClean="0"/>
              <a:pPr/>
              <a:t>14.03.2016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01A07-3D21-4924-A0A0-3CB83F2D7A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A5778-C78C-44F8-A5F5-D97F1A71A515}" type="datetimeFigureOut">
              <a:rPr lang="ru-RU" smtClean="0"/>
              <a:pPr/>
              <a:t>14.03.2016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01A07-3D21-4924-A0A0-3CB83F2D7A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A5778-C78C-44F8-A5F5-D97F1A71A515}" type="datetimeFigureOut">
              <a:rPr lang="ru-RU" smtClean="0"/>
              <a:pPr/>
              <a:t>14.03.2016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01A07-3D21-4924-A0A0-3CB83F2D7A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A5778-C78C-44F8-A5F5-D97F1A71A515}" type="datetimeFigureOut">
              <a:rPr lang="ru-RU" smtClean="0"/>
              <a:pPr/>
              <a:t>14.03.2016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01A07-3D21-4924-A0A0-3CB83F2D7A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A5778-C78C-44F8-A5F5-D97F1A71A515}" type="datetimeFigureOut">
              <a:rPr lang="ru-RU" smtClean="0"/>
              <a:pPr/>
              <a:t>14.03.2016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01A07-3D21-4924-A0A0-3CB83F2D7A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A5778-C78C-44F8-A5F5-D97F1A71A515}" type="datetimeFigureOut">
              <a:rPr lang="ru-RU" smtClean="0"/>
              <a:pPr/>
              <a:t>14.03.2016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01A07-3D21-4924-A0A0-3CB83F2D7A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A5778-C78C-44F8-A5F5-D97F1A71A515}" type="datetimeFigureOut">
              <a:rPr lang="ru-RU" smtClean="0"/>
              <a:pPr/>
              <a:t>14.03.2016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01A07-3D21-4924-A0A0-3CB83F2D7A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A5778-C78C-44F8-A5F5-D97F1A71A515}" type="datetimeFigureOut">
              <a:rPr lang="ru-RU" smtClean="0"/>
              <a:pPr/>
              <a:t>14.03.2016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01A07-3D21-4924-A0A0-3CB83F2D7A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3A5778-C78C-44F8-A5F5-D97F1A71A515}" type="datetimeFigureOut">
              <a:rPr lang="ru-RU" smtClean="0"/>
              <a:pPr/>
              <a:t>14.03.2016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901A07-3D21-4924-A0A0-3CB83F2D7A7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>
                <a:solidFill>
                  <a:srgbClr val="C00000"/>
                </a:solidFill>
                <a:latin typeface="Arial"/>
              </a:rPr>
              <a:t>ПРЕЗЕНТАЦІЯ НА </a:t>
            </a:r>
            <a:r>
              <a:rPr lang="ru-RU" dirty="0" smtClean="0">
                <a:solidFill>
                  <a:srgbClr val="C00000"/>
                </a:solidFill>
                <a:latin typeface="Arial"/>
              </a:rPr>
              <a:t>ТЕМУ:</a:t>
            </a:r>
            <a:br>
              <a:rPr lang="ru-RU" dirty="0" smtClean="0">
                <a:solidFill>
                  <a:srgbClr val="C00000"/>
                </a:solidFill>
                <a:latin typeface="Arial"/>
              </a:rPr>
            </a:br>
            <a:r>
              <a:rPr lang="ru-RU" dirty="0" smtClean="0">
                <a:solidFill>
                  <a:srgbClr val="C00000"/>
                </a:solidFill>
                <a:latin typeface="Arial"/>
              </a:rPr>
              <a:t>“КЛІМАТ АФРИКИ”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>
                <a:solidFill>
                  <a:srgbClr val="333333"/>
                </a:solidFill>
                <a:latin typeface="Arial"/>
              </a:rPr>
              <a:t>ПІДГОТУВАЛА </a:t>
            </a:r>
            <a:r>
              <a:rPr lang="ru-RU" dirty="0" smtClean="0">
                <a:solidFill>
                  <a:srgbClr val="333333"/>
                </a:solidFill>
                <a:latin typeface="Arial"/>
              </a:rPr>
              <a:t>: </a:t>
            </a:r>
            <a:r>
              <a:rPr lang="ru-RU" sz="2400" dirty="0" smtClean="0">
                <a:solidFill>
                  <a:srgbClr val="333333"/>
                </a:solidFill>
                <a:latin typeface="Arial"/>
              </a:rPr>
              <a:t>ВЧИТЕЛЬ</a:t>
            </a:r>
            <a:r>
              <a:rPr lang="ru-RU" dirty="0" smtClean="0">
                <a:solidFill>
                  <a:srgbClr val="333333"/>
                </a:solidFill>
                <a:latin typeface="Arial"/>
              </a:rPr>
              <a:t> </a:t>
            </a:r>
            <a:r>
              <a:rPr lang="ru-RU" dirty="0" smtClean="0">
                <a:solidFill>
                  <a:srgbClr val="333333"/>
                </a:solidFill>
                <a:latin typeface="Arial"/>
              </a:rPr>
              <a:t>М</a:t>
            </a:r>
            <a:r>
              <a:rPr lang="uk-UA" dirty="0" err="1" smtClean="0">
                <a:solidFill>
                  <a:srgbClr val="333333"/>
                </a:solidFill>
                <a:latin typeface="Arial"/>
              </a:rPr>
              <a:t>аріупольської</a:t>
            </a:r>
            <a:r>
              <a:rPr lang="ru-RU" dirty="0" smtClean="0">
                <a:solidFill>
                  <a:srgbClr val="333333"/>
                </a:solidFill>
                <a:latin typeface="Arial"/>
              </a:rPr>
              <a:t> </a:t>
            </a:r>
            <a:r>
              <a:rPr lang="ru-RU" dirty="0" smtClean="0">
                <a:solidFill>
                  <a:srgbClr val="333333"/>
                </a:solidFill>
                <a:latin typeface="Arial"/>
              </a:rPr>
              <a:t>ЗОШ № </a:t>
            </a:r>
            <a:r>
              <a:rPr lang="ru-RU" dirty="0">
                <a:solidFill>
                  <a:srgbClr val="333333"/>
                </a:solidFill>
                <a:latin typeface="Arial"/>
              </a:rPr>
              <a:t>58 </a:t>
            </a:r>
            <a:r>
              <a:rPr lang="ru-RU" dirty="0" smtClean="0">
                <a:solidFill>
                  <a:srgbClr val="333333"/>
                </a:solidFill>
                <a:latin typeface="Arial"/>
              </a:rPr>
              <a:t>- ХАРАДЖА </a:t>
            </a:r>
            <a:r>
              <a:rPr lang="ru-RU" dirty="0">
                <a:solidFill>
                  <a:srgbClr val="333333"/>
                </a:solidFill>
                <a:latin typeface="Arial"/>
              </a:rPr>
              <a:t>ІННА </a:t>
            </a:r>
            <a:r>
              <a:rPr lang="ru-RU" dirty="0" smtClean="0">
                <a:solidFill>
                  <a:srgbClr val="333333"/>
                </a:solidFill>
                <a:latin typeface="Arial"/>
              </a:rPr>
              <a:t>ПАВЛІВНА.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13702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600" dirty="0" smtClean="0">
                <a:solidFill>
                  <a:srgbClr val="FF0000"/>
                </a:solidFill>
              </a:rPr>
              <a:t>ДЯКУЮ ЗА УВАГУ!</a:t>
            </a: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85301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2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14480" y="0"/>
            <a:ext cx="7429520" cy="1143000"/>
          </a:xfrm>
        </p:spPr>
        <p:txBody>
          <a:bodyPr>
            <a:noAutofit/>
          </a:bodyPr>
          <a:lstStyle/>
          <a:p>
            <a:r>
              <a:rPr lang="ru-RU" smtClean="0">
                <a:solidFill>
                  <a:srgbClr val="333333"/>
                </a:solidFill>
                <a:latin typeface="Arial"/>
              </a:rPr>
              <a:t>Клімат Африки</a:t>
            </a:r>
            <a:endParaRPr lang="ru-RU" dirty="0">
              <a:ln>
                <a:solidFill>
                  <a:sysClr val="windowText" lastClr="000000"/>
                </a:solidFill>
              </a:ln>
              <a:gradFill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5400000" scaled="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africa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14282" y="1214422"/>
            <a:ext cx="4933307" cy="5302950"/>
          </a:xfrm>
        </p:spPr>
      </p:pic>
      <p:sp>
        <p:nvSpPr>
          <p:cNvPr id="7" name="Прямоугольник 6"/>
          <p:cNvSpPr/>
          <p:nvPr/>
        </p:nvSpPr>
        <p:spPr>
          <a:xfrm>
            <a:off x="5643570" y="1214422"/>
            <a:ext cx="2571768" cy="5262979"/>
          </a:xfrm>
          <a:prstGeom prst="rect">
            <a:avLst/>
          </a:prstGeom>
          <a:blipFill>
            <a:blip r:embed="rId4" cstate="print"/>
            <a:tile tx="0" ty="0" sx="100000" sy="100000" flip="none" algn="tl"/>
          </a:blipFill>
          <a:ln>
            <a:solidFill>
              <a:schemeClr val="accent1"/>
            </a:solidFill>
          </a:ln>
          <a:scene3d>
            <a:camera prst="perspectiveLef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333333"/>
                </a:solidFill>
                <a:latin typeface="Arial"/>
              </a:rPr>
              <a:t>Африка - </a:t>
            </a:r>
            <a:r>
              <a:rPr lang="ru-RU" sz="2400" dirty="0" err="1">
                <a:solidFill>
                  <a:srgbClr val="333333"/>
                </a:solidFill>
                <a:latin typeface="Arial"/>
              </a:rPr>
              <a:t>найспекотніший</a:t>
            </a:r>
            <a:r>
              <a:rPr lang="ru-RU" sz="2400" dirty="0">
                <a:solidFill>
                  <a:srgbClr val="333333"/>
                </a:solidFill>
                <a:latin typeface="Arial"/>
              </a:rPr>
              <a:t> материк на </a:t>
            </a:r>
            <a:r>
              <a:rPr lang="ru-RU" sz="2400" dirty="0" err="1">
                <a:solidFill>
                  <a:srgbClr val="333333"/>
                </a:solidFill>
                <a:latin typeface="Arial"/>
              </a:rPr>
              <a:t>землі</a:t>
            </a:r>
            <a:r>
              <a:rPr lang="ru-RU" sz="2400" dirty="0">
                <a:solidFill>
                  <a:srgbClr val="333333"/>
                </a:solidFill>
                <a:latin typeface="Arial"/>
              </a:rPr>
              <a:t>. Вона </a:t>
            </a:r>
            <a:r>
              <a:rPr lang="ru-RU" sz="2400" dirty="0" err="1">
                <a:solidFill>
                  <a:srgbClr val="333333"/>
                </a:solidFill>
                <a:latin typeface="Arial"/>
              </a:rPr>
              <a:t>отримує</a:t>
            </a:r>
            <a:r>
              <a:rPr lang="ru-RU" sz="2400" dirty="0">
                <a:solidFill>
                  <a:srgbClr val="333333"/>
                </a:solidFill>
                <a:latin typeface="Arial"/>
              </a:rPr>
              <a:t> </a:t>
            </a:r>
            <a:r>
              <a:rPr lang="ru-RU" sz="2400" dirty="0" err="1">
                <a:solidFill>
                  <a:srgbClr val="333333"/>
                </a:solidFill>
                <a:latin typeface="Arial"/>
              </a:rPr>
              <a:t>більше</a:t>
            </a:r>
            <a:r>
              <a:rPr lang="ru-RU" sz="2400" dirty="0">
                <a:solidFill>
                  <a:srgbClr val="333333"/>
                </a:solidFill>
                <a:latin typeface="Arial"/>
              </a:rPr>
              <a:t> </a:t>
            </a:r>
            <a:r>
              <a:rPr lang="ru-RU" sz="2400" dirty="0" err="1">
                <a:solidFill>
                  <a:srgbClr val="333333"/>
                </a:solidFill>
                <a:latin typeface="Arial"/>
              </a:rPr>
              <a:t>сонячного</a:t>
            </a:r>
            <a:r>
              <a:rPr lang="ru-RU" sz="2400" dirty="0">
                <a:solidFill>
                  <a:srgbClr val="333333"/>
                </a:solidFill>
                <a:latin typeface="Arial"/>
              </a:rPr>
              <a:t> тепла </a:t>
            </a:r>
            <a:r>
              <a:rPr lang="ru-RU" sz="2400" dirty="0" err="1">
                <a:solidFill>
                  <a:srgbClr val="333333"/>
                </a:solidFill>
                <a:latin typeface="Arial"/>
              </a:rPr>
              <a:t>і</a:t>
            </a:r>
            <a:r>
              <a:rPr lang="ru-RU" sz="2400" dirty="0">
                <a:solidFill>
                  <a:srgbClr val="333333"/>
                </a:solidFill>
                <a:latin typeface="Arial"/>
              </a:rPr>
              <a:t> </a:t>
            </a:r>
            <a:r>
              <a:rPr lang="ru-RU" sz="2400" dirty="0" err="1" smtClean="0">
                <a:solidFill>
                  <a:srgbClr val="333333"/>
                </a:solidFill>
                <a:latin typeface="Arial"/>
              </a:rPr>
              <a:t>світла,ніж</a:t>
            </a:r>
            <a:r>
              <a:rPr lang="ru-RU" sz="2400" dirty="0" smtClean="0">
                <a:solidFill>
                  <a:srgbClr val="333333"/>
                </a:solidFill>
                <a:latin typeface="Arial"/>
              </a:rPr>
              <a:t> </a:t>
            </a:r>
            <a:r>
              <a:rPr lang="ru-RU" sz="2400" dirty="0" err="1">
                <a:solidFill>
                  <a:srgbClr val="333333"/>
                </a:solidFill>
                <a:latin typeface="Arial"/>
              </a:rPr>
              <a:t>інші</a:t>
            </a:r>
            <a:r>
              <a:rPr lang="ru-RU" sz="2400" dirty="0">
                <a:solidFill>
                  <a:srgbClr val="333333"/>
                </a:solidFill>
                <a:latin typeface="Arial"/>
              </a:rPr>
              <a:t> материки. Там </a:t>
            </a:r>
            <a:r>
              <a:rPr lang="ru-RU" sz="2400" dirty="0" err="1">
                <a:solidFill>
                  <a:srgbClr val="333333"/>
                </a:solidFill>
                <a:latin typeface="Arial"/>
              </a:rPr>
              <a:t>завжди</a:t>
            </a:r>
            <a:r>
              <a:rPr lang="ru-RU" sz="2400" dirty="0">
                <a:solidFill>
                  <a:srgbClr val="333333"/>
                </a:solidFill>
                <a:latin typeface="Arial"/>
              </a:rPr>
              <a:t> </a:t>
            </a:r>
            <a:r>
              <a:rPr lang="ru-RU" sz="2400" dirty="0" err="1">
                <a:solidFill>
                  <a:srgbClr val="333333"/>
                </a:solidFill>
                <a:latin typeface="Arial"/>
              </a:rPr>
              <a:t>високо</a:t>
            </a:r>
            <a:r>
              <a:rPr lang="ru-RU" sz="2400" dirty="0">
                <a:solidFill>
                  <a:srgbClr val="333333"/>
                </a:solidFill>
                <a:latin typeface="Arial"/>
              </a:rPr>
              <a:t> </a:t>
            </a:r>
            <a:r>
              <a:rPr lang="ru-RU" sz="2400" dirty="0" err="1">
                <a:solidFill>
                  <a:srgbClr val="333333"/>
                </a:solidFill>
                <a:latin typeface="Arial"/>
              </a:rPr>
              <a:t>стоїть</a:t>
            </a:r>
            <a:r>
              <a:rPr lang="ru-RU" sz="2400" dirty="0">
                <a:solidFill>
                  <a:srgbClr val="333333"/>
                </a:solidFill>
                <a:latin typeface="Arial"/>
              </a:rPr>
              <a:t> </a:t>
            </a:r>
            <a:r>
              <a:rPr lang="ru-RU" sz="2400" dirty="0" err="1">
                <a:solidFill>
                  <a:srgbClr val="333333"/>
                </a:solidFill>
                <a:latin typeface="Arial"/>
              </a:rPr>
              <a:t>Сонце</a:t>
            </a:r>
            <a:r>
              <a:rPr lang="ru-RU" sz="2400" dirty="0">
                <a:solidFill>
                  <a:srgbClr val="333333"/>
                </a:solidFill>
                <a:latin typeface="Arial"/>
              </a:rPr>
              <a:t> над горизонтом, а два рази на </a:t>
            </a:r>
            <a:r>
              <a:rPr lang="ru-RU" sz="2400" dirty="0" err="1">
                <a:solidFill>
                  <a:srgbClr val="333333"/>
                </a:solidFill>
                <a:latin typeface="Arial"/>
              </a:rPr>
              <a:t>рік</a:t>
            </a:r>
            <a:r>
              <a:rPr lang="ru-RU" sz="2400" dirty="0">
                <a:solidFill>
                  <a:srgbClr val="333333"/>
                </a:solidFill>
                <a:latin typeface="Arial"/>
              </a:rPr>
              <a:t> </a:t>
            </a:r>
            <a:r>
              <a:rPr lang="ru-RU" sz="2400" dirty="0" smtClean="0">
                <a:solidFill>
                  <a:srgbClr val="333333"/>
                </a:solidFill>
                <a:latin typeface="Arial"/>
              </a:rPr>
              <a:t> </a:t>
            </a:r>
            <a:r>
              <a:rPr lang="ru-RU" sz="2400" dirty="0" err="1">
                <a:solidFill>
                  <a:srgbClr val="333333"/>
                </a:solidFill>
                <a:latin typeface="Arial"/>
              </a:rPr>
              <a:t>воно</a:t>
            </a:r>
            <a:r>
              <a:rPr lang="ru-RU" sz="2400" dirty="0">
                <a:solidFill>
                  <a:srgbClr val="333333"/>
                </a:solidFill>
                <a:latin typeface="Arial"/>
              </a:rPr>
              <a:t> </a:t>
            </a:r>
            <a:r>
              <a:rPr lang="ru-RU" sz="2400" dirty="0" err="1">
                <a:solidFill>
                  <a:srgbClr val="333333"/>
                </a:solidFill>
                <a:latin typeface="Arial"/>
              </a:rPr>
              <a:t>буває</a:t>
            </a:r>
            <a:r>
              <a:rPr lang="ru-RU" sz="2400" dirty="0">
                <a:solidFill>
                  <a:srgbClr val="333333"/>
                </a:solidFill>
                <a:latin typeface="Arial"/>
              </a:rPr>
              <a:t> в </a:t>
            </a:r>
            <a:r>
              <a:rPr lang="ru-RU" sz="2400" dirty="0" err="1">
                <a:solidFill>
                  <a:srgbClr val="333333"/>
                </a:solidFill>
                <a:latin typeface="Arial"/>
              </a:rPr>
              <a:t>зеніті</a:t>
            </a:r>
            <a:r>
              <a:rPr lang="ru-RU" sz="2400" dirty="0">
                <a:solidFill>
                  <a:srgbClr val="333333"/>
                </a:solidFill>
                <a:latin typeface="Arial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550px-Africa_(orthographic_projection).svg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85720" y="0"/>
            <a:ext cx="1071546" cy="10715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81905836_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9144000" cy="181588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Африка -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найспекотніший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континент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планети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Причина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цього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- в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географічному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розташуванні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континенту: вся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територія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Африки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знаходиться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в жарких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кліматичних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поясах. </a:t>
            </a:r>
          </a:p>
        </p:txBody>
      </p:sp>
      <p:pic>
        <p:nvPicPr>
          <p:cNvPr id="4" name="Рисунок 3" descr="image_1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43042" y="2357430"/>
            <a:ext cx="5643602" cy="414340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81905836_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48" y="31965"/>
            <a:ext cx="9144000" cy="6858000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457200" y="0"/>
            <a:ext cx="8229600" cy="1417638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900" b="1" i="0" u="none" strike="noStrike" kern="1200" cap="none" spc="0" normalizeH="0" baseline="0" noProof="0" dirty="0" smtClean="0">
              <a:ln>
                <a:solidFill>
                  <a:sysClr val="windowText" lastClr="000000"/>
                </a:solidFill>
              </a:ln>
              <a:blipFill>
                <a:blip r:embed="rId3"/>
                <a:tile tx="0" ty="0" sx="100000" sy="100000" flip="none" algn="tl"/>
              </a:blip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9553" y="708819"/>
            <a:ext cx="75608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4000" dirty="0" err="1">
                <a:solidFill>
                  <a:srgbClr val="FF0000"/>
                </a:solidFill>
                <a:latin typeface="Arial"/>
              </a:rPr>
              <a:t>Кліматичні</a:t>
            </a:r>
            <a:r>
              <a:rPr lang="ru-RU" sz="4000" dirty="0">
                <a:solidFill>
                  <a:srgbClr val="FF0000"/>
                </a:solidFill>
                <a:latin typeface="Arial"/>
              </a:rPr>
              <a:t> </a:t>
            </a:r>
            <a:r>
              <a:rPr lang="ru-RU" sz="4000" dirty="0" err="1">
                <a:solidFill>
                  <a:srgbClr val="FF0000"/>
                </a:solidFill>
                <a:latin typeface="Arial"/>
              </a:rPr>
              <a:t>пояси</a:t>
            </a:r>
            <a:r>
              <a:rPr lang="ru-RU" sz="4000" dirty="0">
                <a:solidFill>
                  <a:srgbClr val="FF0000"/>
                </a:solidFill>
                <a:latin typeface="Arial"/>
              </a:rPr>
              <a:t> Африки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259632" y="1659285"/>
            <a:ext cx="559836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rgbClr val="C00000"/>
                </a:solidFill>
                <a:latin typeface="Arial"/>
              </a:rPr>
              <a:t>А) </a:t>
            </a:r>
            <a:r>
              <a:rPr lang="ru-RU" sz="3600" dirty="0" err="1">
                <a:solidFill>
                  <a:srgbClr val="C00000"/>
                </a:solidFill>
                <a:latin typeface="Arial"/>
              </a:rPr>
              <a:t>Екваторіальний</a:t>
            </a:r>
            <a:r>
              <a:rPr lang="ru-RU" sz="3600" dirty="0">
                <a:solidFill>
                  <a:srgbClr val="C00000"/>
                </a:solidFill>
              </a:rPr>
              <a:t/>
            </a:r>
            <a:br>
              <a:rPr lang="ru-RU" sz="3600" dirty="0">
                <a:solidFill>
                  <a:srgbClr val="C00000"/>
                </a:solidFill>
              </a:rPr>
            </a:br>
            <a:r>
              <a:rPr lang="ru-RU" sz="3600" dirty="0">
                <a:solidFill>
                  <a:srgbClr val="C00000"/>
                </a:solidFill>
                <a:latin typeface="Arial"/>
              </a:rPr>
              <a:t>Б) </a:t>
            </a:r>
            <a:r>
              <a:rPr lang="ru-RU" sz="3600" dirty="0" err="1">
                <a:solidFill>
                  <a:srgbClr val="C00000"/>
                </a:solidFill>
                <a:latin typeface="Arial"/>
              </a:rPr>
              <a:t>Субекваторіальний</a:t>
            </a:r>
            <a:r>
              <a:rPr lang="ru-RU" sz="3600" dirty="0">
                <a:solidFill>
                  <a:srgbClr val="C00000"/>
                </a:solidFill>
                <a:latin typeface="Arial"/>
              </a:rPr>
              <a:t> </a:t>
            </a:r>
            <a:r>
              <a:rPr lang="ru-RU" sz="3600" dirty="0">
                <a:solidFill>
                  <a:srgbClr val="C00000"/>
                </a:solidFill>
              </a:rPr>
              <a:t/>
            </a:r>
            <a:br>
              <a:rPr lang="ru-RU" sz="3600" dirty="0">
                <a:solidFill>
                  <a:srgbClr val="C00000"/>
                </a:solidFill>
              </a:rPr>
            </a:br>
            <a:r>
              <a:rPr lang="ru-RU" sz="3600" dirty="0">
                <a:solidFill>
                  <a:srgbClr val="C00000"/>
                </a:solidFill>
              </a:rPr>
              <a:t/>
            </a:r>
            <a:br>
              <a:rPr lang="ru-RU" sz="3600" dirty="0">
                <a:solidFill>
                  <a:srgbClr val="C00000"/>
                </a:solidFill>
              </a:rPr>
            </a:br>
            <a:r>
              <a:rPr lang="ru-RU" sz="3600" dirty="0">
                <a:solidFill>
                  <a:srgbClr val="C00000"/>
                </a:solidFill>
                <a:latin typeface="Arial"/>
              </a:rPr>
              <a:t>В) </a:t>
            </a:r>
            <a:r>
              <a:rPr lang="ru-RU" sz="3600" dirty="0" err="1">
                <a:solidFill>
                  <a:srgbClr val="C00000"/>
                </a:solidFill>
                <a:latin typeface="Arial"/>
              </a:rPr>
              <a:t>Тропічний</a:t>
            </a:r>
            <a:r>
              <a:rPr lang="ru-RU" sz="3600" dirty="0">
                <a:solidFill>
                  <a:srgbClr val="C00000"/>
                </a:solidFill>
                <a:latin typeface="Arial"/>
              </a:rPr>
              <a:t> </a:t>
            </a:r>
            <a:r>
              <a:rPr lang="ru-RU" sz="3600" dirty="0">
                <a:solidFill>
                  <a:srgbClr val="C00000"/>
                </a:solidFill>
              </a:rPr>
              <a:t/>
            </a:r>
            <a:br>
              <a:rPr lang="ru-RU" sz="3600" dirty="0">
                <a:solidFill>
                  <a:srgbClr val="C00000"/>
                </a:solidFill>
              </a:rPr>
            </a:br>
            <a:r>
              <a:rPr lang="ru-RU" sz="3600" dirty="0">
                <a:solidFill>
                  <a:srgbClr val="C00000"/>
                </a:solidFill>
              </a:rPr>
              <a:t/>
            </a:r>
            <a:br>
              <a:rPr lang="ru-RU" sz="3600" dirty="0">
                <a:solidFill>
                  <a:srgbClr val="C00000"/>
                </a:solidFill>
              </a:rPr>
            </a:br>
            <a:r>
              <a:rPr lang="ru-RU" sz="3600" dirty="0">
                <a:solidFill>
                  <a:srgbClr val="C00000"/>
                </a:solidFill>
                <a:latin typeface="Arial"/>
              </a:rPr>
              <a:t>Г) </a:t>
            </a:r>
            <a:r>
              <a:rPr lang="ru-RU" sz="3600" dirty="0" err="1">
                <a:solidFill>
                  <a:srgbClr val="C00000"/>
                </a:solidFill>
                <a:latin typeface="Arial"/>
              </a:rPr>
              <a:t>Субтропічний</a:t>
            </a:r>
            <a:endParaRPr lang="ru-RU" sz="3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81905836_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9144000" cy="1631216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algn="ctr"/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Екваторіальний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пояс</a:t>
            </a:r>
          </a:p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Центральна Африка і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прибережні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райони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Гвінейської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затоки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відносяться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екваторіального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поясу, там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протягом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усього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року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випадають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рясні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опади і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немає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зміни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часів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року. Тут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постійний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клімат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Вдень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поверхня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сильно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нагрівається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після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полудня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йдуть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зливові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дощі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Надвечір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знову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настає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ясна погода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rot="5400000">
            <a:off x="3857620" y="2857496"/>
            <a:ext cx="2500330" cy="78581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 descr="C:\Users\allline\Pictures\ШАПКИ\tropical-rainforest-costa-ric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628800"/>
            <a:ext cx="8496944" cy="4968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81905836_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9144000" cy="2308324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Субекваторіальний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пояс доходить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приблизно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до 15-20°широти на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північ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і на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південь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екватора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Два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сезони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- суха зима і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вологе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літо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Північніше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південніше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субекваторіальних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поясів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розташовані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північний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південний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тропічні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пояси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Для них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характерні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високі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температури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при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малій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кількості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опадів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веде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утворення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пустель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4" name="Рисунок 3" descr="Rainforest_Fatu_Hiv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2500306"/>
            <a:ext cx="3929090" cy="3286148"/>
          </a:xfrm>
          <a:prstGeom prst="rect">
            <a:avLst/>
          </a:prstGeom>
        </p:spPr>
      </p:pic>
      <p:pic>
        <p:nvPicPr>
          <p:cNvPr id="5" name="Рисунок 4" descr="pr0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86314" y="3429000"/>
            <a:ext cx="4071966" cy="3143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81905836_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9036496" cy="1200329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півночі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розташована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найбільша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Землі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пустеля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Сахара, на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півдні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—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пустеля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Калахарі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Північна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південна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околиці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материка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входять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відповідні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субтропічні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пояси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4" name="Рисунок 3" descr="483c26f9-fd72-4721-b8ae-12a845c5699a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6314" y="1428736"/>
            <a:ext cx="4121239" cy="4572032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5" name="Рисунок 4" descr="342779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2000240"/>
            <a:ext cx="4714844" cy="3143272"/>
          </a:xfrm>
          <a:prstGeom prst="rect">
            <a:avLst/>
          </a:prstGeom>
          <a:ln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81905836_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9144000" cy="156966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algn="ctr"/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Тропічний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кліматичний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пояс. </a:t>
            </a:r>
          </a:p>
          <a:p>
            <a:pPr algn="ctr"/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Середні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температури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взимку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нижче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10 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C,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влітку-30-35 °С. В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посушливих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місцях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розташовані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пустелі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напівпустелі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в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більш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зволожених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місцях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—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савани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листопадні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ліси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6" name="Рисунок 5" descr="250px-Tarangire-Natpark8006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2285992"/>
            <a:ext cx="3175000" cy="2387600"/>
          </a:xfrm>
          <a:prstGeom prst="rect">
            <a:avLst/>
          </a:prstGeom>
        </p:spPr>
      </p:pic>
      <p:pic>
        <p:nvPicPr>
          <p:cNvPr id="7" name="Рисунок 6" descr="400px-Awmapworl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29124" y="2428868"/>
            <a:ext cx="3810000" cy="1676400"/>
          </a:xfrm>
          <a:prstGeom prst="rect">
            <a:avLst/>
          </a:prstGeom>
        </p:spPr>
      </p:pic>
      <p:pic>
        <p:nvPicPr>
          <p:cNvPr id="9" name="Рисунок 8" descr="img0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2910" y="4000504"/>
            <a:ext cx="3524275" cy="2643206"/>
          </a:xfrm>
          <a:prstGeom prst="rect">
            <a:avLst/>
          </a:prstGeom>
        </p:spPr>
      </p:pic>
      <p:pic>
        <p:nvPicPr>
          <p:cNvPr id="10" name="Рисунок 9" descr="seyseller_07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57158" y="1785926"/>
            <a:ext cx="8429684" cy="48172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07504" y="0"/>
            <a:ext cx="8784976" cy="1200329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algn="ctr"/>
            <a:r>
              <a:rPr lang="ru-RU" dirty="0" err="1">
                <a:solidFill>
                  <a:srgbClr val="333333"/>
                </a:solidFill>
                <a:latin typeface="Arial"/>
              </a:rPr>
              <a:t>Субтропічний</a:t>
            </a:r>
            <a:r>
              <a:rPr lang="ru-RU" dirty="0">
                <a:solidFill>
                  <a:srgbClr val="333333"/>
                </a:solidFill>
                <a:latin typeface="Arial"/>
              </a:rPr>
              <a:t> пояс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Крайній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 </a:t>
            </a:r>
            <a:r>
              <a:rPr lang="ru-RU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південь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 та </a:t>
            </a:r>
            <a:r>
              <a:rPr lang="ru-RU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північ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 </a:t>
            </a:r>
            <a:r>
              <a:rPr lang="ru-RU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африканського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 континенту </a:t>
            </a:r>
            <a:r>
              <a:rPr lang="ru-RU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розташован</a:t>
            </a:r>
            <a:r>
              <a:rPr lang="ru-RU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icrosoft Sans Serif"/>
              </a:rPr>
              <a:t>і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 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у </a:t>
            </a:r>
            <a:r>
              <a:rPr lang="ru-RU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субтропічному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 </a:t>
            </a:r>
            <a:r>
              <a:rPr lang="ru-RU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кліматичному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 </a:t>
            </a:r>
            <a:r>
              <a:rPr lang="ru-RU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поясі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. У зимовий час на </a:t>
            </a:r>
            <a:r>
              <a:rPr lang="ru-RU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ці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 </a:t>
            </a:r>
            <a:r>
              <a:rPr lang="ru-RU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території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 </a:t>
            </a:r>
            <a:r>
              <a:rPr lang="ru-RU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діє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 </a:t>
            </a:r>
            <a:r>
              <a:rPr lang="ru-RU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західна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 </a:t>
            </a:r>
            <a:r>
              <a:rPr lang="ru-RU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повітряна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 </a:t>
            </a:r>
            <a:r>
              <a:rPr lang="ru-RU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циркуляц</a:t>
            </a:r>
            <a:r>
              <a:rPr lang="ru-RU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icrosoft Sans Serif"/>
              </a:rPr>
              <a:t>і</a:t>
            </a:r>
            <a:r>
              <a:rPr lang="ru-RU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я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, яка характерна для </a:t>
            </a:r>
            <a:r>
              <a:rPr lang="ru-RU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помірних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 широт.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1026" name="Picture 2" descr="C:\Users\allline\Pictures\ШАПКИ\1280px-Marriott_Falls_Vegetatio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5" y="1268760"/>
            <a:ext cx="8856984" cy="5589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79848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</TotalTime>
  <Words>250</Words>
  <Application>Microsoft Office PowerPoint</Application>
  <PresentationFormat>Экран (4:3)</PresentationFormat>
  <Paragraphs>15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ПРЕЗЕНТАЦІЯ НА ТЕМУ: “КЛІМАТ АФРИКИ”</vt:lpstr>
      <vt:lpstr>Клімат Африки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ДЯКУЮ ЗА УВАГУ!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Климат Африки</dc:title>
  <dc:creator>BLACKEDITION</dc:creator>
  <cp:lastModifiedBy>User</cp:lastModifiedBy>
  <cp:revision>35</cp:revision>
  <dcterms:created xsi:type="dcterms:W3CDTF">2010-11-18T15:55:46Z</dcterms:created>
  <dcterms:modified xsi:type="dcterms:W3CDTF">2016-03-14T10:00:32Z</dcterms:modified>
</cp:coreProperties>
</file>