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9" r:id="rId3"/>
    <p:sldId id="261" r:id="rId4"/>
    <p:sldId id="265" r:id="rId5"/>
    <p:sldId id="263" r:id="rId6"/>
    <p:sldId id="273" r:id="rId7"/>
    <p:sldId id="264" r:id="rId8"/>
    <p:sldId id="271" r:id="rId9"/>
    <p:sldId id="267" r:id="rId10"/>
    <p:sldId id="270" r:id="rId11"/>
    <p:sldId id="269" r:id="rId12"/>
    <p:sldId id="266" r:id="rId13"/>
    <p:sldId id="276" r:id="rId14"/>
    <p:sldId id="268" r:id="rId15"/>
    <p:sldId id="281" r:id="rId16"/>
    <p:sldId id="279" r:id="rId17"/>
    <p:sldId id="275" r:id="rId18"/>
    <p:sldId id="280" r:id="rId19"/>
    <p:sldId id="272" r:id="rId20"/>
    <p:sldId id="274" r:id="rId21"/>
    <p:sldId id="282" r:id="rId22"/>
    <p:sldId id="25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1105"/>
    <a:srgbClr val="442224"/>
    <a:srgbClr val="884447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9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814035-FD7D-4183-AC17-2021647440B1}" type="datetimeFigureOut">
              <a:rPr lang="ru-RU" smtClean="0"/>
              <a:t>05.07.2017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1927BF-29F7-42F1-8CE6-80ED18479A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311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1927BF-29F7-42F1-8CE6-80ED18479A6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48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AF0BB-6F64-4F55-9F59-2A2307D39138}" type="datetimeFigureOut">
              <a:rPr lang="ru-RU" smtClean="0"/>
              <a:t>05.07.2017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B04A-97B3-46F8-8454-19D4A635BAA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AF0BB-6F64-4F55-9F59-2A2307D39138}" type="datetimeFigureOut">
              <a:rPr lang="ru-RU" smtClean="0"/>
              <a:t>05.07.2017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B04A-97B3-46F8-8454-19D4A635BA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AF0BB-6F64-4F55-9F59-2A2307D39138}" type="datetimeFigureOut">
              <a:rPr lang="ru-RU" smtClean="0"/>
              <a:t>05.07.2017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B04A-97B3-46F8-8454-19D4A635BA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AF0BB-6F64-4F55-9F59-2A2307D39138}" type="datetimeFigureOut">
              <a:rPr lang="ru-RU" smtClean="0"/>
              <a:t>05.07.2017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B04A-97B3-46F8-8454-19D4A635BAA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AF0BB-6F64-4F55-9F59-2A2307D39138}" type="datetimeFigureOut">
              <a:rPr lang="ru-RU" smtClean="0"/>
              <a:t>05.07.2017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B04A-97B3-46F8-8454-19D4A635BA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AF0BB-6F64-4F55-9F59-2A2307D39138}" type="datetimeFigureOut">
              <a:rPr lang="ru-RU" smtClean="0"/>
              <a:t>05.07.2017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B04A-97B3-46F8-8454-19D4A635BAA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AF0BB-6F64-4F55-9F59-2A2307D39138}" type="datetimeFigureOut">
              <a:rPr lang="ru-RU" smtClean="0"/>
              <a:t>05.07.2017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B04A-97B3-46F8-8454-19D4A635BAA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AF0BB-6F64-4F55-9F59-2A2307D39138}" type="datetimeFigureOut">
              <a:rPr lang="ru-RU" smtClean="0"/>
              <a:t>05.07.2017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B04A-97B3-46F8-8454-19D4A635BA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AF0BB-6F64-4F55-9F59-2A2307D39138}" type="datetimeFigureOut">
              <a:rPr lang="ru-RU" smtClean="0"/>
              <a:t>05.07.2017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B04A-97B3-46F8-8454-19D4A635BA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AF0BB-6F64-4F55-9F59-2A2307D39138}" type="datetimeFigureOut">
              <a:rPr lang="ru-RU" smtClean="0"/>
              <a:t>05.07.2017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B04A-97B3-46F8-8454-19D4A635BA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AF0BB-6F64-4F55-9F59-2A2307D39138}" type="datetimeFigureOut">
              <a:rPr lang="ru-RU" smtClean="0"/>
              <a:t>05.07.2017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B04A-97B3-46F8-8454-19D4A635BAA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63AF0BB-6F64-4F55-9F59-2A2307D39138}" type="datetimeFigureOut">
              <a:rPr lang="ru-RU" smtClean="0"/>
              <a:t>05.07.2017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F7AB04A-97B3-46F8-8454-19D4A635BAA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3845218"/>
            <a:ext cx="4096499" cy="2540123"/>
          </a:xfrm>
        </p:spPr>
        <p:txBody>
          <a:bodyPr>
            <a:normAutofit/>
          </a:bodyPr>
          <a:lstStyle/>
          <a:p>
            <a:endParaRPr lang="uk-UA" dirty="0" smtClean="0"/>
          </a:p>
          <a:p>
            <a:r>
              <a:rPr lang="uk-UA" dirty="0" smtClean="0"/>
              <a:t>Підготувала:</a:t>
            </a:r>
          </a:p>
          <a:p>
            <a:r>
              <a:rPr lang="uk-UA" dirty="0"/>
              <a:t>в</a:t>
            </a:r>
            <a:r>
              <a:rPr lang="uk-UA" dirty="0" smtClean="0"/>
              <a:t>читель початкових класів</a:t>
            </a:r>
          </a:p>
          <a:p>
            <a:r>
              <a:rPr lang="uk-UA" dirty="0" smtClean="0"/>
              <a:t>Трифонова Ольга Григорівна</a:t>
            </a:r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772400" cy="2736304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ЗОШ №1 м. Ковель</a:t>
            </a:r>
            <a:b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800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Розвиваючий</a:t>
            </a:r>
            <a:r>
              <a:rPr lang="uk-UA" sz="4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аспект</a:t>
            </a:r>
            <a:r>
              <a:rPr lang="ru-RU" sz="4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сучасного</a:t>
            </a:r>
            <a:r>
              <a:rPr lang="ru-RU" sz="4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уроку</a:t>
            </a:r>
            <a:br>
              <a:rPr lang="ru-RU" sz="4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української</a:t>
            </a:r>
            <a:r>
              <a:rPr lang="ru-RU" sz="4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мови</a:t>
            </a:r>
            <a:endParaRPr lang="ru-RU" sz="4800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Grp="1"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" r="678"/>
          <a:stretch>
            <a:fillRect/>
          </a:stretch>
        </p:blipFill>
        <p:spPr>
          <a:xfrm>
            <a:off x="395536" y="3445684"/>
            <a:ext cx="3888343" cy="2955487"/>
          </a:xfrm>
          <a:prstGeom prst="roundRect">
            <a:avLst>
              <a:gd name="adj" fmla="val 4230"/>
            </a:avLst>
          </a:prstGeom>
          <a:solidFill>
            <a:srgbClr val="B4DCFA">
              <a:lumMod val="90000"/>
            </a:srgb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</p:pic>
    </p:spTree>
    <p:extLst>
      <p:ext uri="{BB962C8B-B14F-4D97-AF65-F5344CB8AC3E}">
        <p14:creationId xmlns:p14="http://schemas.microsoft.com/office/powerpoint/2010/main" val="3549589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6512511" cy="792088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Робота в </a:t>
            </a:r>
            <a:r>
              <a:rPr lang="ru-RU" i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групах</a:t>
            </a:r>
            <a:r>
              <a:rPr lang="ru-RU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Papa\Desktop\Новая папка\P229007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80728"/>
            <a:ext cx="7560840" cy="5670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195525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apa\Desktop\Новая папка\P229007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24744"/>
            <a:ext cx="7200800" cy="540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Робота в парах</a:t>
            </a:r>
            <a:endParaRPr lang="ru-RU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591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3" y="4653136"/>
            <a:ext cx="2066779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Види завдань:</a:t>
            </a:r>
            <a:endParaRPr lang="ru-RU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268760"/>
            <a:ext cx="8856984" cy="5361776"/>
          </a:xfrm>
        </p:spPr>
        <p:txBody>
          <a:bodyPr/>
          <a:lstStyle/>
          <a:p>
            <a:pPr>
              <a:buBlip>
                <a:blip r:embed="rId3"/>
              </a:buBlip>
            </a:pPr>
            <a:r>
              <a:rPr lang="uk-UA" sz="3200" b="1" i="1" dirty="0" smtClean="0">
                <a:solidFill>
                  <a:srgbClr val="884447"/>
                </a:solidFill>
              </a:rPr>
              <a:t>  </a:t>
            </a:r>
            <a:r>
              <a:rPr lang="uk-UA" sz="32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вилучення «зайвого»;</a:t>
            </a:r>
          </a:p>
          <a:p>
            <a:pPr>
              <a:buBlip>
                <a:blip r:embed="rId3"/>
              </a:buBlip>
            </a:pPr>
            <a:r>
              <a:rPr lang="uk-UA" sz="32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 встановлення </a:t>
            </a:r>
            <a:r>
              <a:rPr lang="uk-UA" sz="3200" b="1" i="1" dirty="0" err="1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причинно</a:t>
            </a:r>
            <a:r>
              <a:rPr lang="uk-UA" sz="32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– наслідкових зв'язків; </a:t>
            </a:r>
          </a:p>
          <a:p>
            <a:pPr>
              <a:buBlip>
                <a:blip r:embed="rId3"/>
              </a:buBlip>
            </a:pPr>
            <a:r>
              <a:rPr lang="uk-UA" sz="32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 обґрунтування власної точки зору;</a:t>
            </a:r>
          </a:p>
          <a:p>
            <a:pPr>
              <a:buBlip>
                <a:blip r:embed="rId3"/>
              </a:buBlip>
            </a:pPr>
            <a:r>
              <a:rPr lang="uk-UA" sz="32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 прогнозування ( з наступним його         підтвердженням чи запереченням);</a:t>
            </a:r>
          </a:p>
          <a:p>
            <a:pPr>
              <a:buBlip>
                <a:blip r:embed="rId3"/>
              </a:buBlip>
            </a:pPr>
            <a:r>
              <a:rPr lang="uk-UA" sz="32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 оформлення власних проектів.</a:t>
            </a:r>
            <a:endParaRPr lang="ru-RU" sz="3200" dirty="0">
              <a:solidFill>
                <a:srgbClr val="57110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04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Досл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дницька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робота</a:t>
            </a:r>
            <a:endParaRPr lang="ru-RU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980728"/>
            <a:ext cx="9036496" cy="5490944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sz="3200" b="1" i="1" dirty="0" smtClean="0">
                <a:solidFill>
                  <a:srgbClr val="884447"/>
                </a:solidFill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uk-UA" sz="3200" b="1" i="1" dirty="0" smtClean="0">
                <a:solidFill>
                  <a:srgbClr val="884447"/>
                </a:solidFill>
                <a:latin typeface="Times New Roman" pitchFamily="18" charset="0"/>
                <a:cs typeface="Times New Roman" pitchFamily="18" charset="0"/>
              </a:rPr>
              <a:t>значити, до якої частини мови належить слово «наліво»</a:t>
            </a:r>
          </a:p>
          <a:p>
            <a:pPr marL="45720" indent="0" algn="ctr">
              <a:buNone/>
            </a:pPr>
            <a:r>
              <a:rPr lang="uk-UA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 дослідження</a:t>
            </a:r>
          </a:p>
          <a:p>
            <a:pPr marL="45720" indent="0" algn="just">
              <a:buNone/>
            </a:pPr>
            <a:r>
              <a:rPr lang="uk-UA" sz="2800" b="1" i="1" dirty="0" smtClean="0">
                <a:solidFill>
                  <a:srgbClr val="884447"/>
                </a:solidFill>
                <a:latin typeface="Times New Roman" pitchFamily="18" charset="0"/>
                <a:cs typeface="Times New Roman" pitchFamily="18" charset="0"/>
              </a:rPr>
              <a:t>Рід – …</a:t>
            </a:r>
          </a:p>
          <a:p>
            <a:pPr marL="45720" indent="0" algn="just">
              <a:buNone/>
            </a:pPr>
            <a:r>
              <a:rPr lang="uk-UA" sz="2800" b="1" i="1" dirty="0" smtClean="0">
                <a:solidFill>
                  <a:srgbClr val="884447"/>
                </a:solidFill>
                <a:latin typeface="Times New Roman" pitchFamily="18" charset="0"/>
                <a:cs typeface="Times New Roman" pitchFamily="18" charset="0"/>
              </a:rPr>
              <a:t>Число –  …</a:t>
            </a:r>
          </a:p>
          <a:p>
            <a:pPr marL="45720" indent="0" algn="just">
              <a:buNone/>
            </a:pPr>
            <a:r>
              <a:rPr lang="uk-UA" sz="2800" b="1" i="1" dirty="0" smtClean="0">
                <a:solidFill>
                  <a:srgbClr val="884447"/>
                </a:solidFill>
                <a:latin typeface="Times New Roman" pitchFamily="18" charset="0"/>
                <a:cs typeface="Times New Roman" pitchFamily="18" charset="0"/>
              </a:rPr>
              <a:t>Відмінок – …</a:t>
            </a:r>
          </a:p>
          <a:p>
            <a:pPr marL="45720" indent="0" algn="just">
              <a:buNone/>
            </a:pPr>
            <a:r>
              <a:rPr lang="uk-UA" sz="2800" b="1" i="1" dirty="0" smtClean="0">
                <a:solidFill>
                  <a:srgbClr val="884447"/>
                </a:solidFill>
                <a:latin typeface="Times New Roman" pitchFamily="18" charset="0"/>
                <a:cs typeface="Times New Roman" pitchFamily="18" charset="0"/>
              </a:rPr>
              <a:t>Час – …</a:t>
            </a:r>
          </a:p>
          <a:p>
            <a:pPr marL="45720" indent="0" algn="just">
              <a:buNone/>
            </a:pPr>
            <a:r>
              <a:rPr lang="uk-UA" sz="2800" b="1" i="1" dirty="0" smtClean="0">
                <a:solidFill>
                  <a:srgbClr val="884447"/>
                </a:solidFill>
                <a:latin typeface="Times New Roman" pitchFamily="18" charset="0"/>
                <a:cs typeface="Times New Roman" pitchFamily="18" charset="0"/>
              </a:rPr>
              <a:t>Особа –  …</a:t>
            </a:r>
          </a:p>
          <a:p>
            <a:pPr marL="45720" indent="0" algn="just">
              <a:buNone/>
            </a:pPr>
            <a:r>
              <a:rPr lang="uk-UA" sz="2800" b="1" i="1" dirty="0" smtClean="0">
                <a:solidFill>
                  <a:srgbClr val="884447"/>
                </a:solidFill>
                <a:latin typeface="Times New Roman" pitchFamily="18" charset="0"/>
                <a:cs typeface="Times New Roman" pitchFamily="18" charset="0"/>
              </a:rPr>
              <a:t>Дієвідміна –  …</a:t>
            </a:r>
          </a:p>
          <a:p>
            <a:pPr marL="45720" indent="0" algn="just">
              <a:buNone/>
            </a:pPr>
            <a:r>
              <a:rPr lang="uk-UA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Який висновок можемо зробити?</a:t>
            </a:r>
            <a:endParaRPr lang="ru-RU" sz="36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564904"/>
            <a:ext cx="3462263" cy="321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231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088"/>
            <a:ext cx="9144000" cy="4642048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Навчальний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прийом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пасток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0" y="1052736"/>
            <a:ext cx="8892480" cy="5544616"/>
          </a:xfrm>
        </p:spPr>
        <p:txBody>
          <a:bodyPr>
            <a:noAutofit/>
          </a:bodyPr>
          <a:lstStyle/>
          <a:p>
            <a:pPr>
              <a:buClrTx/>
              <a:buFontTx/>
              <a:buChar char="-"/>
            </a:pPr>
            <a:r>
              <a:rPr lang="uk-UA" sz="40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Побудуйте і запишіть речення, які б містили: </a:t>
            </a:r>
          </a:p>
          <a:p>
            <a:pPr marL="45720" indent="0">
              <a:buNone/>
            </a:pPr>
            <a:r>
              <a:rPr lang="uk-UA" sz="4000" b="1" i="1" dirty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40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) тільки самостійні частини мови;</a:t>
            </a:r>
          </a:p>
          <a:p>
            <a:pPr marL="45720" indent="0">
              <a:buNone/>
            </a:pPr>
            <a:r>
              <a:rPr lang="uk-UA" sz="4000" b="1" i="1" dirty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uk-UA" sz="40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) самостійні й  службові частини мови;</a:t>
            </a:r>
          </a:p>
          <a:p>
            <a:pPr marL="45720" indent="0">
              <a:buNone/>
            </a:pPr>
            <a:r>
              <a:rPr lang="uk-UA" sz="4000" b="1" i="1" dirty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40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) тільки службові частини мови.</a:t>
            </a:r>
            <a:endParaRPr lang="ru-RU" sz="4000" b="1" i="1" dirty="0">
              <a:solidFill>
                <a:srgbClr val="57110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438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7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7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7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25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75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75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75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6512511" cy="1143000"/>
          </a:xfrm>
        </p:spPr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uk-UA" sz="5400" i="1" dirty="0">
                <a:solidFill>
                  <a:schemeClr val="bg2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О</a:t>
            </a:r>
            <a:r>
              <a:rPr lang="uk-UA" sz="5400" i="1" dirty="0" smtClean="0">
                <a:solidFill>
                  <a:schemeClr val="bg2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бразне слово</a:t>
            </a:r>
            <a:r>
              <a:rPr lang="ru-RU" sz="40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4000" dirty="0"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340768"/>
            <a:ext cx="9036496" cy="54006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4800" b="1" i="1" dirty="0">
                <a:solidFill>
                  <a:srgbClr val="88444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i="1" dirty="0" smtClean="0">
                <a:solidFill>
                  <a:srgbClr val="442224"/>
                </a:solidFill>
                <a:latin typeface="Times New Roman" pitchFamily="18" charset="0"/>
                <a:cs typeface="Times New Roman" pitchFamily="18" charset="0"/>
              </a:rPr>
              <a:t>розвиває </a:t>
            </a:r>
            <a:r>
              <a:rPr lang="uk-UA" sz="4800" b="1" i="1" dirty="0">
                <a:solidFill>
                  <a:srgbClr val="442224"/>
                </a:solidFill>
                <a:latin typeface="Times New Roman" pitchFamily="18" charset="0"/>
                <a:cs typeface="Times New Roman" pitchFamily="18" charset="0"/>
              </a:rPr>
              <a:t>пам'ять і фантазію школярів. Воно  є «ключиком» до дитячої душі і   знаходить шлях до нестандартного засвоєння знань через творчу уяву та образне асоціативне мислення.</a:t>
            </a:r>
            <a:endParaRPr lang="ru-RU" sz="4800" b="1" i="1" dirty="0">
              <a:solidFill>
                <a:srgbClr val="442224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800" b="1" i="1" dirty="0">
              <a:solidFill>
                <a:srgbClr val="884447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33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Створення</a:t>
            </a:r>
            <a:r>
              <a:rPr lang="ru-RU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метафори</a:t>
            </a:r>
            <a:r>
              <a:rPr lang="ru-RU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132685863"/>
              </p:ext>
            </p:extLst>
          </p:nvPr>
        </p:nvGraphicFramePr>
        <p:xfrm>
          <a:off x="251520" y="908720"/>
          <a:ext cx="8496944" cy="2272158"/>
        </p:xfrm>
        <a:graphic>
          <a:graphicData uri="http://schemas.openxmlformats.org/drawingml/2006/table">
            <a:tbl>
              <a:tblPr firstRow="1" firstCol="1" bandRow="1"/>
              <a:tblGrid>
                <a:gridCol w="4248472"/>
                <a:gridCol w="4248472"/>
              </a:tblGrid>
              <a:tr h="49132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57110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Що? Кульбабка </a:t>
                      </a:r>
                      <a:endParaRPr lang="ru-RU" sz="2000" dirty="0">
                        <a:solidFill>
                          <a:srgbClr val="571105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0" marR="66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42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57110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Яка? </a:t>
                      </a:r>
                      <a:endParaRPr lang="ru-RU" sz="2000" dirty="0">
                        <a:solidFill>
                          <a:srgbClr val="571105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0" marR="66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57110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що схожа?</a:t>
                      </a:r>
                      <a:endParaRPr lang="ru-RU" sz="2000" dirty="0">
                        <a:solidFill>
                          <a:srgbClr val="571105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0" marR="66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25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57110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Пухнаста </a:t>
                      </a:r>
                      <a:endParaRPr lang="ru-RU" sz="2000">
                        <a:solidFill>
                          <a:srgbClr val="571105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0" marR="66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57110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Курчатко </a:t>
                      </a:r>
                      <a:endParaRPr lang="ru-RU" sz="2000" dirty="0">
                        <a:solidFill>
                          <a:srgbClr val="571105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0" marR="66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1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100">
                          <a:solidFill>
                            <a:srgbClr val="57110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…</a:t>
                      </a:r>
                      <a:endParaRPr lang="ru-RU" sz="1100">
                        <a:solidFill>
                          <a:srgbClr val="571105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0" marR="66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100" dirty="0">
                          <a:solidFill>
                            <a:srgbClr val="57110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…</a:t>
                      </a:r>
                      <a:endParaRPr lang="ru-RU" sz="1100" dirty="0">
                        <a:solidFill>
                          <a:srgbClr val="571105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0" marR="66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1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100">
                          <a:solidFill>
                            <a:srgbClr val="57110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…</a:t>
                      </a:r>
                      <a:endParaRPr lang="ru-RU" sz="1100">
                        <a:solidFill>
                          <a:srgbClr val="571105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0" marR="66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100" dirty="0">
                          <a:solidFill>
                            <a:srgbClr val="57110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…</a:t>
                      </a:r>
                      <a:endParaRPr lang="ru-RU" sz="1100" dirty="0">
                        <a:solidFill>
                          <a:srgbClr val="571105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30" marR="66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66628"/>
              </p:ext>
            </p:extLst>
          </p:nvPr>
        </p:nvGraphicFramePr>
        <p:xfrm>
          <a:off x="251520" y="3212977"/>
          <a:ext cx="8496944" cy="345638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496944"/>
              </a:tblGrid>
              <a:tr h="4937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100" b="1" dirty="0">
                          <a:solidFill>
                            <a:srgbClr val="571105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Образне словосполучення </a:t>
                      </a:r>
                      <a:endParaRPr lang="ru-RU" sz="1100" dirty="0">
                        <a:solidFill>
                          <a:srgbClr val="571105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114" marR="66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76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100" b="1" dirty="0">
                          <a:solidFill>
                            <a:srgbClr val="571105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Пухнасте курчатко</a:t>
                      </a:r>
                      <a:r>
                        <a:rPr lang="uk-UA" sz="2100" dirty="0">
                          <a:solidFill>
                            <a:srgbClr val="571105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…</a:t>
                      </a:r>
                      <a:endParaRPr lang="ru-RU" sz="1100" dirty="0">
                        <a:solidFill>
                          <a:srgbClr val="571105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114" marR="66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7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100" b="1" dirty="0">
                          <a:solidFill>
                            <a:srgbClr val="571105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Образне речення </a:t>
                      </a:r>
                      <a:endParaRPr lang="ru-RU" sz="1100" dirty="0">
                        <a:solidFill>
                          <a:srgbClr val="571105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114" marR="66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753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100" b="1" dirty="0">
                          <a:solidFill>
                            <a:srgbClr val="571105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Кульбабка – немов пухнасте курчатко, яке заховалось у траві </a:t>
                      </a:r>
                      <a:endParaRPr lang="ru-RU" sz="1100" dirty="0">
                        <a:solidFill>
                          <a:srgbClr val="571105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114" marR="66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76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…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114" marR="66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76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…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114" marR="66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143000" y="7731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49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apa\Desktop\1 подс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9" y="3429000"/>
            <a:ext cx="2320363" cy="342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82"/>
            <a:ext cx="9144000" cy="1465902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Складання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uk-UA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іршів</a:t>
            </a:r>
            <a:r>
              <a:rPr lang="uk-UA" sz="10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0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9389" y="692697"/>
            <a:ext cx="9017107" cy="616530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uk-UA" sz="3200" b="1" i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Підсніжник</a:t>
            </a:r>
            <a:endParaRPr lang="uk-UA" sz="3200" b="1" i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4450" indent="2641600">
              <a:buNone/>
            </a:pPr>
            <a:r>
              <a:rPr lang="uk-UA" sz="3200" b="1" i="1" dirty="0" err="1" smtClean="0">
                <a:solidFill>
                  <a:srgbClr val="884447"/>
                </a:solidFill>
                <a:latin typeface="Times New Roman" pitchFamily="18" charset="0"/>
                <a:cs typeface="Times New Roman" pitchFamily="18" charset="0"/>
              </a:rPr>
              <a:t>......................біліє</a:t>
            </a:r>
            <a:r>
              <a:rPr lang="uk-UA" sz="3200" b="1" i="1" dirty="0" smtClean="0">
                <a:solidFill>
                  <a:srgbClr val="884447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44450" indent="2641600">
              <a:buNone/>
            </a:pPr>
            <a:r>
              <a:rPr lang="uk-UA" sz="3200" b="1" i="1" dirty="0" smtClean="0">
                <a:solidFill>
                  <a:srgbClr val="884447"/>
                </a:solidFill>
                <a:latin typeface="Times New Roman" pitchFamily="18" charset="0"/>
                <a:cs typeface="Times New Roman" pitchFamily="18" charset="0"/>
              </a:rPr>
              <a:t>….….….……радіє.</a:t>
            </a:r>
          </a:p>
          <a:p>
            <a:pPr marL="44450" indent="2641600">
              <a:buNone/>
            </a:pPr>
            <a:r>
              <a:rPr lang="uk-UA" sz="3200" b="1" i="1" dirty="0" smtClean="0">
                <a:solidFill>
                  <a:srgbClr val="884447"/>
                </a:solidFill>
                <a:latin typeface="Times New Roman" pitchFamily="18" charset="0"/>
                <a:cs typeface="Times New Roman" pitchFamily="18" charset="0"/>
              </a:rPr>
              <a:t>….….….…</a:t>
            </a:r>
            <a:r>
              <a:rPr lang="uk-UA" sz="3200" b="1" i="1" dirty="0" err="1" smtClean="0">
                <a:solidFill>
                  <a:srgbClr val="884447"/>
                </a:solidFill>
                <a:latin typeface="Times New Roman" pitchFamily="18" charset="0"/>
                <a:cs typeface="Times New Roman" pitchFamily="18" charset="0"/>
              </a:rPr>
              <a:t>...піднімається</a:t>
            </a:r>
            <a:r>
              <a:rPr lang="uk-UA" sz="3200" b="1" i="1" dirty="0" smtClean="0">
                <a:solidFill>
                  <a:srgbClr val="884447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44450" indent="2641600">
              <a:buNone/>
            </a:pPr>
            <a:r>
              <a:rPr lang="uk-UA" sz="3200" b="1" i="1" dirty="0" smtClean="0">
                <a:solidFill>
                  <a:srgbClr val="884447"/>
                </a:solidFill>
                <a:latin typeface="Times New Roman" pitchFamily="18" charset="0"/>
                <a:cs typeface="Times New Roman" pitchFamily="18" charset="0"/>
              </a:rPr>
              <a:t>….………… вітається.</a:t>
            </a:r>
          </a:p>
          <a:p>
            <a:pPr marL="44450" indent="2641600">
              <a:buNone/>
            </a:pPr>
            <a:r>
              <a:rPr lang="uk-UA" sz="3200" b="1" i="1" dirty="0" smtClean="0">
                <a:solidFill>
                  <a:srgbClr val="884447"/>
                </a:solidFill>
                <a:latin typeface="Times New Roman" pitchFamily="18" charset="0"/>
                <a:cs typeface="Times New Roman" pitchFamily="18" charset="0"/>
              </a:rPr>
              <a:t>……………. тендітна,</a:t>
            </a:r>
          </a:p>
          <a:p>
            <a:pPr marL="44450" indent="2641600">
              <a:buNone/>
            </a:pPr>
            <a:r>
              <a:rPr lang="uk-UA" sz="3200" b="1" i="1" dirty="0" smtClean="0">
                <a:solidFill>
                  <a:srgbClr val="884447"/>
                </a:solidFill>
                <a:latin typeface="Times New Roman" pitchFamily="18" charset="0"/>
                <a:cs typeface="Times New Roman" pitchFamily="18" charset="0"/>
              </a:rPr>
              <a:t>……………. привітна.</a:t>
            </a:r>
          </a:p>
          <a:p>
            <a:pPr marL="44450" indent="2641600">
              <a:buNone/>
            </a:pPr>
            <a:r>
              <a:rPr lang="uk-UA" sz="3200" b="1" i="1" dirty="0" smtClean="0">
                <a:solidFill>
                  <a:srgbClr val="884447"/>
                </a:solidFill>
                <a:latin typeface="Times New Roman" pitchFamily="18" charset="0"/>
                <a:cs typeface="Times New Roman" pitchFamily="18" charset="0"/>
              </a:rPr>
              <a:t>……………  милує, </a:t>
            </a:r>
          </a:p>
          <a:p>
            <a:pPr marL="44450" indent="2641600">
              <a:buNone/>
            </a:pPr>
            <a:r>
              <a:rPr lang="uk-UA" sz="3200" b="1" i="1" dirty="0" smtClean="0">
                <a:solidFill>
                  <a:srgbClr val="884447"/>
                </a:solidFill>
                <a:latin typeface="Times New Roman" pitchFamily="18" charset="0"/>
                <a:cs typeface="Times New Roman" pitchFamily="18" charset="0"/>
              </a:rPr>
              <a:t>….…….……дарує.</a:t>
            </a:r>
          </a:p>
          <a:p>
            <a:pPr marL="45720" indent="0" algn="ctr">
              <a:buNone/>
            </a:pPr>
            <a:endParaRPr lang="ru-RU" sz="3200" b="1" i="1" dirty="0">
              <a:solidFill>
                <a:srgbClr val="57110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52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2" name="Picture 18" descr="C:\Users\Papa\Desktop\0_8e973_78d7739a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73016"/>
            <a:ext cx="4092996" cy="3023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Сучасний</a:t>
            </a:r>
            <a:r>
              <a:rPr lang="ru-RU" sz="60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урок </a:t>
            </a:r>
            <a:r>
              <a:rPr lang="uk-UA" sz="60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української мови – </a:t>
            </a:r>
            <a:endParaRPr lang="ru-RU" sz="6000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484784"/>
            <a:ext cx="8701508" cy="5373216"/>
          </a:xfrm>
        </p:spPr>
        <p:txBody>
          <a:bodyPr>
            <a:normAutofit/>
          </a:bodyPr>
          <a:lstStyle/>
          <a:p>
            <a:pPr marL="45720" indent="0">
              <a:spcAft>
                <a:spcPts val="0"/>
              </a:spcAft>
              <a:buNone/>
            </a:pPr>
            <a:endParaRPr lang="uk-UA" sz="4800" b="1" i="1" dirty="0" smtClean="0">
              <a:solidFill>
                <a:srgbClr val="571105"/>
              </a:solidFill>
              <a:latin typeface="Times New Roman"/>
              <a:ea typeface="Calibri"/>
              <a:cs typeface="Times New Roman"/>
            </a:endParaRPr>
          </a:p>
          <a:p>
            <a:pPr marL="45720" indent="0">
              <a:spcAft>
                <a:spcPts val="0"/>
              </a:spcAft>
              <a:buNone/>
            </a:pPr>
            <a:r>
              <a:rPr lang="uk-UA" sz="4000" b="1" i="1" dirty="0" smtClean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це </a:t>
            </a:r>
            <a:r>
              <a:rPr lang="uk-UA" sz="4000" b="1" i="1" dirty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ефективний урок, на якому активізується   розумова діяльність учня,  створюються  </a:t>
            </a:r>
            <a:endParaRPr lang="uk-UA" sz="4000" b="1" i="1" dirty="0" smtClean="0">
              <a:solidFill>
                <a:srgbClr val="571105"/>
              </a:solidFill>
              <a:latin typeface="Times New Roman"/>
              <a:ea typeface="Calibri"/>
              <a:cs typeface="Times New Roman"/>
            </a:endParaRPr>
          </a:p>
          <a:p>
            <a:pPr marL="45720" indent="0">
              <a:spcAft>
                <a:spcPts val="0"/>
              </a:spcAft>
              <a:buNone/>
            </a:pPr>
            <a:r>
              <a:rPr lang="uk-UA" sz="4000" b="1" i="1" dirty="0" smtClean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реальні умови  </a:t>
            </a:r>
          </a:p>
          <a:p>
            <a:pPr marL="45720" indent="0">
              <a:spcAft>
                <a:spcPts val="0"/>
              </a:spcAft>
              <a:buNone/>
            </a:pPr>
            <a:r>
              <a:rPr lang="uk-UA" sz="4000" b="1" i="1" dirty="0" smtClean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для </a:t>
            </a:r>
            <a:r>
              <a:rPr lang="uk-UA" sz="4000" b="1" i="1" dirty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розвитку </a:t>
            </a:r>
            <a:endParaRPr lang="uk-UA" sz="4000" b="1" i="1" dirty="0" smtClean="0">
              <a:solidFill>
                <a:srgbClr val="571105"/>
              </a:solidFill>
              <a:latin typeface="Times New Roman"/>
              <a:ea typeface="Calibri"/>
              <a:cs typeface="Times New Roman"/>
            </a:endParaRPr>
          </a:p>
          <a:p>
            <a:pPr marL="45720" indent="0">
              <a:spcAft>
                <a:spcPts val="0"/>
              </a:spcAft>
              <a:buNone/>
            </a:pPr>
            <a:r>
              <a:rPr lang="uk-UA" sz="4000" b="1" i="1" dirty="0" smtClean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особистості  </a:t>
            </a:r>
            <a:r>
              <a:rPr lang="uk-UA" sz="4000" b="1" i="1" dirty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дитини. </a:t>
            </a:r>
            <a:endParaRPr lang="ru-RU" sz="4000" i="1" dirty="0">
              <a:solidFill>
                <a:srgbClr val="571105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305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892480" cy="1440160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ж </a:t>
            </a:r>
            <a:r>
              <a:rPr lang="ru-RU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дає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учням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розвиваюче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628800"/>
            <a:ext cx="9144000" cy="5229200"/>
          </a:xfrm>
        </p:spPr>
        <p:txBody>
          <a:bodyPr>
            <a:normAutofit lnSpcReduction="10000"/>
          </a:bodyPr>
          <a:lstStyle/>
          <a:p>
            <a:pPr>
              <a:buBlip>
                <a:blip r:embed="rId2"/>
              </a:buBlip>
            </a:pPr>
            <a:r>
              <a:rPr lang="uk-UA" sz="2800" b="1" i="1" dirty="0" smtClean="0">
                <a:solidFill>
                  <a:srgbClr val="88444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В учнів формується бажання й уміння вчитися.</a:t>
            </a:r>
          </a:p>
          <a:p>
            <a:pPr>
              <a:buBlip>
                <a:blip r:embed="rId2"/>
              </a:buBlip>
            </a:pPr>
            <a:r>
              <a:rPr lang="uk-UA" sz="2800" b="1" i="1" dirty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Зростає інтерес до пізнання істини.</a:t>
            </a:r>
          </a:p>
          <a:p>
            <a:pPr>
              <a:buBlip>
                <a:blip r:embed="rId2"/>
              </a:buBlip>
            </a:pPr>
            <a:r>
              <a:rPr lang="uk-UA" sz="28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Учні мають багату творчу уяву та розвинене аналітичне мислення.</a:t>
            </a:r>
          </a:p>
          <a:p>
            <a:pPr>
              <a:buBlip>
                <a:blip r:embed="rId2"/>
              </a:buBlip>
            </a:pPr>
            <a:r>
              <a:rPr lang="uk-UA" sz="2800" b="1" i="1" dirty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Складається адекватна самооцінка. </a:t>
            </a:r>
            <a:endParaRPr lang="uk-UA" sz="2800" b="1" i="1" dirty="0">
              <a:solidFill>
                <a:srgbClr val="571105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Blip>
                <a:blip r:embed="rId2"/>
              </a:buBlip>
            </a:pPr>
            <a:r>
              <a:rPr lang="uk-UA" sz="28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З'являється почуття поваги до іншої людини, її позиції, думки.</a:t>
            </a:r>
          </a:p>
          <a:p>
            <a:pPr>
              <a:buBlip>
                <a:blip r:embed="rId2"/>
              </a:buBlip>
            </a:pPr>
            <a:r>
              <a:rPr lang="uk-UA" sz="2800" b="1" i="1" dirty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Формується почуття власної відповідальності за спільну справу.</a:t>
            </a:r>
          </a:p>
          <a:p>
            <a:pPr>
              <a:buBlip>
                <a:blip r:embed="rId2"/>
              </a:buBlip>
            </a:pPr>
            <a:r>
              <a:rPr lang="uk-UA" sz="28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Діти вміють  користуватися різними джерелами інформації.</a:t>
            </a:r>
          </a:p>
          <a:p>
            <a:pPr>
              <a:buBlip>
                <a:blip r:embed="rId2"/>
              </a:buBlip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552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Мои документы\Мамины документы\Portfolio_Trifonova_Olga\dopomigni_materialy\malynki\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597601"/>
            <a:ext cx="2459397" cy="2083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008" y="116632"/>
            <a:ext cx="8474662" cy="864096"/>
          </a:xfrm>
        </p:spPr>
        <p:txBody>
          <a:bodyPr/>
          <a:lstStyle/>
          <a:p>
            <a:pPr marL="0" indent="0" algn="ctr">
              <a:buNone/>
            </a:pPr>
            <a:r>
              <a:rPr lang="uk-UA" sz="6000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Розвиваюче  навчання - </a:t>
            </a:r>
            <a:endParaRPr lang="ru-RU" sz="6000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6765" y="980728"/>
            <a:ext cx="892899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4000" b="1" i="1" dirty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це  спрямованість  принципів, методів  і  прийомів  навчання  на досягнення  найбільшої ефективності  розвитку пізнавальних  можливостей школярів: сприймання,  мислення, пам'яті,  уяви.</a:t>
            </a:r>
          </a:p>
          <a:p>
            <a:endParaRPr lang="uk-UA" sz="4000" b="1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4000" b="1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4000" b="1" i="1" dirty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</a:p>
          <a:p>
            <a:r>
              <a:rPr lang="uk-UA" sz="40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425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мои фото\казка 4 клас\P20900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853" y="2276872"/>
            <a:ext cx="5972719" cy="447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63688"/>
          </a:xfrm>
        </p:spPr>
        <p:txBody>
          <a:bodyPr/>
          <a:lstStyle/>
          <a:p>
            <a:pPr marL="0" indent="0" algn="just">
              <a:buNone/>
            </a:pPr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Тож нехай кожна сходинка, якою піднімаються ваші учні, буде сходинкою успіху і несе за собою радість від навчання.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80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1400368"/>
          </a:xfrm>
        </p:spPr>
        <p:txBody>
          <a:bodyPr/>
          <a:lstStyle/>
          <a:p>
            <a:pPr marL="0" indent="0" algn="ctr">
              <a:buNone/>
            </a:pPr>
            <a:r>
              <a:rPr lang="uk-UA" sz="4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Список </a:t>
            </a:r>
            <a:br>
              <a:rPr lang="uk-UA" sz="4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використаної літератури</a:t>
            </a:r>
            <a:endParaRPr lang="ru-RU" sz="4800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0" y="1484784"/>
            <a:ext cx="9144000" cy="5256584"/>
          </a:xfrm>
        </p:spPr>
        <p:txBody>
          <a:bodyPr>
            <a:normAutofit/>
          </a:bodyPr>
          <a:lstStyle/>
          <a:p>
            <a:pPr algn="just">
              <a:spcAft>
                <a:spcPts val="0"/>
              </a:spcAft>
            </a:pPr>
            <a:r>
              <a:rPr lang="uk-UA" sz="2400" dirty="0" err="1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Варзацька</a:t>
            </a:r>
            <a:r>
              <a:rPr lang="uk-UA" sz="2400" dirty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 А. О. Рідна мова й </a:t>
            </a:r>
            <a:r>
              <a:rPr lang="uk-UA" sz="2400" dirty="0" err="1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мовлення.Розвивальне</a:t>
            </a:r>
            <a:r>
              <a:rPr lang="uk-UA" sz="2400" dirty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 навчання. «Абетка»,- Кам’янець – Подільський, 2001.</a:t>
            </a:r>
            <a:endParaRPr lang="ru-RU" sz="2400" dirty="0">
              <a:solidFill>
                <a:srgbClr val="571105"/>
              </a:solidFill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uk-UA" sz="2400" dirty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Воскресенська Н. О., </a:t>
            </a:r>
            <a:r>
              <a:rPr lang="uk-UA" sz="2400" dirty="0" err="1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Свашенко</a:t>
            </a:r>
            <a:r>
              <a:rPr lang="uk-UA" sz="2400" dirty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 А. О., Тимченко Л. І. Рідне слово,- Харків: «Логос», 2004.</a:t>
            </a:r>
            <a:endParaRPr lang="ru-RU" sz="2400" dirty="0">
              <a:solidFill>
                <a:srgbClr val="571105"/>
              </a:solidFill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uk-UA" sz="2400" smtClean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Завальський</a:t>
            </a:r>
            <a:r>
              <a:rPr lang="uk-UA" sz="2400" dirty="0" smtClean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dirty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Ю.В.Як підготувати сучасний урок.//Завуч, 2000,№4.</a:t>
            </a:r>
            <a:endParaRPr lang="ru-RU" sz="2400" dirty="0">
              <a:solidFill>
                <a:srgbClr val="571105"/>
              </a:solidFill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uk-UA" sz="2400" dirty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Практика розвивального навчання. Збірник статей. За редакцією </a:t>
            </a:r>
            <a:r>
              <a:rPr lang="uk-UA" sz="2400" dirty="0" err="1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Дусавицького</a:t>
            </a:r>
            <a:r>
              <a:rPr lang="uk-UA" sz="2400" dirty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 О. К. – Харків, </a:t>
            </a:r>
            <a:r>
              <a:rPr lang="uk-UA" sz="2400" dirty="0" smtClean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2014</a:t>
            </a:r>
            <a:r>
              <a:rPr lang="uk-UA" sz="2400" dirty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2400" dirty="0">
              <a:solidFill>
                <a:srgbClr val="571105"/>
              </a:solidFill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uk-UA" sz="2400" dirty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Сучасна українська літературна мова . за редакцією Плющ М. Я. – К,: Вища школа, 1994. </a:t>
            </a:r>
            <a:endParaRPr lang="ru-RU" sz="2400" dirty="0">
              <a:solidFill>
                <a:srgbClr val="571105"/>
              </a:solidFill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uk-UA" sz="2400" dirty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Тимченко Л. І. Методичні рекомендації до уроків української мови, - Харків, </a:t>
            </a:r>
            <a:r>
              <a:rPr lang="uk-UA" sz="2400" dirty="0" smtClean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2013.</a:t>
            </a:r>
            <a:endParaRPr lang="ru-RU" sz="2400" dirty="0" smtClean="0">
              <a:solidFill>
                <a:srgbClr val="571105"/>
              </a:solidFill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uk-UA" sz="2400" dirty="0" err="1" smtClean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Шарко</a:t>
            </a:r>
            <a:r>
              <a:rPr lang="uk-UA" sz="2400" dirty="0" smtClean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dirty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В.Д. Сучасний урок. Технологічний аспект.-К.,</a:t>
            </a:r>
            <a:r>
              <a:rPr lang="uk-UA" sz="2400" dirty="0" smtClean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2016</a:t>
            </a:r>
            <a:r>
              <a:rPr lang="uk-UA" sz="2400" dirty="0">
                <a:solidFill>
                  <a:srgbClr val="571105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2400" dirty="0">
              <a:solidFill>
                <a:srgbClr val="571105"/>
              </a:solidFill>
              <a:latin typeface="Calibri"/>
              <a:ea typeface="Calibri"/>
              <a:cs typeface="Times New Roman"/>
            </a:endParaRPr>
          </a:p>
          <a:p>
            <a:endParaRPr lang="ru-RU" sz="2400" dirty="0">
              <a:solidFill>
                <a:srgbClr val="57110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11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 flipV="1">
            <a:off x="3779912" y="4581128"/>
            <a:ext cx="1512168" cy="54868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115616" y="1982875"/>
            <a:ext cx="7175351" cy="1793167"/>
          </a:xfrm>
        </p:spPr>
        <p:txBody>
          <a:bodyPr/>
          <a:lstStyle/>
          <a:p>
            <a:r>
              <a:rPr lang="ru-RU" sz="50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Дякую</a:t>
            </a:r>
            <a:r>
              <a:rPr lang="ru-RU" sz="50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за </a:t>
            </a:r>
            <a:r>
              <a:rPr lang="ru-RU" sz="50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увагу</a:t>
            </a:r>
            <a:r>
              <a:rPr lang="ru-RU" sz="50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!!!</a:t>
            </a:r>
            <a:endParaRPr lang="ru-RU" sz="50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Объект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58" y="2996952"/>
            <a:ext cx="3940175" cy="285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3175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626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876" y="4221088"/>
            <a:ext cx="3980937" cy="21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836712"/>
            <a:ext cx="5966666" cy="680288"/>
          </a:xfrm>
        </p:spPr>
        <p:txBody>
          <a:bodyPr/>
          <a:lstStyle/>
          <a:p>
            <a:pPr marL="0" indent="0" algn="ctr">
              <a:buNone/>
            </a:pP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Мета розвиваючого навчання:</a:t>
            </a:r>
            <a:endParaRPr lang="ru-RU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700808"/>
            <a:ext cx="8856984" cy="4896544"/>
          </a:xfrm>
        </p:spPr>
        <p:txBody>
          <a:bodyPr>
            <a:noAutofit/>
          </a:bodyPr>
          <a:lstStyle/>
          <a:p>
            <a:pPr marL="342900" indent="-342900" algn="l">
              <a:buBlip>
                <a:blip r:embed="rId3"/>
              </a:buBlip>
            </a:pPr>
            <a:r>
              <a:rPr lang="uk-UA" sz="3600" b="1" i="1" dirty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uk-UA" sz="36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ормування в учня здібностей </a:t>
            </a:r>
          </a:p>
          <a:p>
            <a:pPr algn="l"/>
            <a:r>
              <a:rPr lang="uk-UA" sz="36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   з  самовдосконалення;</a:t>
            </a:r>
          </a:p>
          <a:p>
            <a:pPr marL="342900" indent="-342900" algn="just">
              <a:buBlip>
                <a:blip r:embed="rId3"/>
              </a:buBlip>
            </a:pPr>
            <a:r>
              <a:rPr lang="uk-UA" sz="3600" b="1" i="1" dirty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uk-UA" sz="36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ормування  активного, самостійного творчого мислення, а значить – самостійного навчання.</a:t>
            </a:r>
            <a:endParaRPr lang="ru-RU" sz="3600" b="1" i="1" dirty="0">
              <a:solidFill>
                <a:srgbClr val="57110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4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136904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Грань уроку в системі розвиваючого навчання :</a:t>
            </a:r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628800"/>
            <a:ext cx="9144000" cy="5085184"/>
          </a:xfrm>
        </p:spPr>
        <p:txBody>
          <a:bodyPr>
            <a:normAutofit/>
          </a:bodyPr>
          <a:lstStyle/>
          <a:p>
            <a:pPr>
              <a:buBlip>
                <a:blip r:embed="rId3"/>
              </a:buBlip>
            </a:pPr>
            <a:r>
              <a:rPr lang="uk-UA" sz="3200" b="1" i="1" dirty="0" smtClean="0">
                <a:solidFill>
                  <a:srgbClr val="884447"/>
                </a:solidFill>
              </a:rPr>
              <a:t>  </a:t>
            </a:r>
            <a:r>
              <a:rPr lang="uk-UA" sz="32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свобода вибору;</a:t>
            </a:r>
          </a:p>
          <a:p>
            <a:pPr>
              <a:buBlip>
                <a:blip r:embed="rId3"/>
              </a:buBlip>
            </a:pPr>
            <a:r>
              <a:rPr lang="uk-UA" sz="32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 імпровізація;</a:t>
            </a:r>
          </a:p>
          <a:p>
            <a:pPr>
              <a:buBlip>
                <a:blip r:embed="rId3"/>
              </a:buBlip>
            </a:pPr>
            <a:r>
              <a:rPr lang="uk-UA" sz="32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 природний діалог дітей;</a:t>
            </a:r>
          </a:p>
          <a:p>
            <a:pPr>
              <a:buBlip>
                <a:blip r:embed="rId3"/>
              </a:buBlip>
            </a:pPr>
            <a:r>
              <a:rPr lang="uk-UA" sz="32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 опора на власний практичний досвід;</a:t>
            </a:r>
          </a:p>
          <a:p>
            <a:pPr>
              <a:buBlip>
                <a:blip r:embed="rId3"/>
              </a:buBlip>
            </a:pPr>
            <a:r>
              <a:rPr lang="uk-UA" sz="32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 готовність спокійно визнати свої    помилки;</a:t>
            </a:r>
          </a:p>
          <a:p>
            <a:pPr>
              <a:buBlip>
                <a:blip r:embed="rId3"/>
              </a:buBlip>
            </a:pPr>
            <a:r>
              <a:rPr lang="uk-UA" sz="32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 задоволення від результатів спільної  праці. </a:t>
            </a:r>
            <a:endParaRPr lang="ru-RU" sz="3200" b="1" i="1" dirty="0">
              <a:solidFill>
                <a:srgbClr val="57110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09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1256352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Технології</a:t>
            </a:r>
            <a:r>
              <a:rPr lang="ru-RU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i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розвивального</a:t>
            </a:r>
            <a:r>
              <a:rPr lang="ru-RU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навчання</a:t>
            </a:r>
            <a:endParaRPr lang="ru-RU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340768"/>
            <a:ext cx="9144000" cy="5517232"/>
          </a:xfrm>
        </p:spPr>
        <p:txBody>
          <a:bodyPr>
            <a:normAutofit/>
          </a:bodyPr>
          <a:lstStyle/>
          <a:p>
            <a:pPr marL="342900" indent="-342900" algn="just">
              <a:buBlip>
                <a:blip r:embed="rId2"/>
              </a:buBlip>
            </a:pPr>
            <a:r>
              <a:rPr lang="uk-UA" sz="36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Технологія Л. </a:t>
            </a:r>
            <a:r>
              <a:rPr lang="uk-UA" sz="3600" b="1" i="1" dirty="0" err="1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Занкова</a:t>
            </a:r>
            <a:r>
              <a:rPr lang="uk-UA" sz="36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спрямована на загальний розвиток особистості.</a:t>
            </a:r>
          </a:p>
          <a:p>
            <a:pPr marL="342900" indent="-342900" algn="l">
              <a:buBlip>
                <a:blip r:embed="rId2"/>
              </a:buBlip>
            </a:pPr>
            <a:r>
              <a:rPr lang="uk-UA" sz="36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Технологія  Д.Ельконіна  та В.Давидова  зорієнтована  на розвиток  способів  розумових дій</a:t>
            </a:r>
            <a:r>
              <a:rPr lang="ru-RU" sz="36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l">
              <a:buBlip>
                <a:blip r:embed="rId2"/>
              </a:buBlip>
            </a:pPr>
            <a:r>
              <a:rPr lang="uk-UA" sz="36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Технологія Ш. О. </a:t>
            </a:r>
            <a:r>
              <a:rPr lang="uk-UA" sz="3600" b="1" i="1" dirty="0" err="1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Амонашвілі</a:t>
            </a:r>
            <a:r>
              <a:rPr lang="uk-UA" sz="36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600" b="1" i="1" dirty="0" err="1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грунтується</a:t>
            </a:r>
            <a:r>
              <a:rPr lang="uk-UA" sz="36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uk-UA" sz="3600" b="1" i="1" dirty="0" err="1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гуманістічно</a:t>
            </a:r>
            <a:r>
              <a:rPr lang="uk-UA" sz="36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- особистісному підході.</a:t>
            </a:r>
          </a:p>
          <a:p>
            <a:pPr algn="just"/>
            <a:r>
              <a:rPr lang="uk-UA" sz="3600" b="1" i="1" dirty="0" smtClean="0">
                <a:solidFill>
                  <a:srgbClr val="884447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42723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Якості навчального процесу, побудованого на основі  розвиваючого  навчання:</a:t>
            </a:r>
            <a:endParaRPr lang="ru-RU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2132856"/>
            <a:ext cx="9144000" cy="4608512"/>
          </a:xfrm>
        </p:spPr>
        <p:txBody>
          <a:bodyPr>
            <a:normAutofit lnSpcReduction="10000"/>
          </a:bodyPr>
          <a:lstStyle/>
          <a:p>
            <a:pPr>
              <a:buBlip>
                <a:blip r:embed="rId2"/>
              </a:buBlip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доброзичлива творча взаємодія вчителя та учня;</a:t>
            </a:r>
          </a:p>
          <a:p>
            <a:pPr>
              <a:buBlip>
                <a:blip r:embed="rId2"/>
              </a:buBlip>
            </a:pPr>
            <a:r>
              <a:rPr lang="uk-UA" sz="3200" b="1" i="1" dirty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діалог двох рівних партнерів;</a:t>
            </a:r>
          </a:p>
          <a:p>
            <a:pPr>
              <a:buBlip>
                <a:blip r:embed="rId2"/>
              </a:buBlip>
            </a:pPr>
            <a:r>
              <a:rPr lang="uk-UA" sz="3200" b="1" i="1" dirty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відсутність страху;</a:t>
            </a:r>
          </a:p>
          <a:p>
            <a:pPr>
              <a:buBlip>
                <a:blip r:embed="rId2"/>
              </a:buBlip>
            </a:pPr>
            <a:r>
              <a:rPr lang="uk-UA" sz="3200" b="1" i="1" dirty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2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радість спілкування;</a:t>
            </a:r>
          </a:p>
          <a:p>
            <a:pPr>
              <a:buBlip>
                <a:blip r:embed="rId2"/>
              </a:buBlip>
            </a:pPr>
            <a:r>
              <a:rPr lang="uk-UA" sz="3200" b="1" i="1" dirty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право на власну думку;</a:t>
            </a:r>
          </a:p>
          <a:p>
            <a:pPr>
              <a:buBlip>
                <a:blip r:embed="rId2"/>
              </a:buBlip>
            </a:pPr>
            <a:r>
              <a:rPr lang="uk-UA" sz="3200" b="1" i="1" dirty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допомога, підтримка;</a:t>
            </a:r>
          </a:p>
          <a:p>
            <a:pPr>
              <a:buBlip>
                <a:blip r:embed="rId2"/>
              </a:buBlip>
            </a:pPr>
            <a:r>
              <a:rPr lang="uk-UA" sz="3200" b="1" i="1" dirty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право на помилку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9" name="Picture 7" descr="C:\Users\Papa\AppData\Local\Microsoft\Windows\Temporary Internet Files\Content.IE5\M1IH6BJV\MP900438690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362" y="3933056"/>
            <a:ext cx="4037182" cy="2787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63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52936"/>
            <a:ext cx="1963271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908720"/>
          </a:xfrm>
        </p:spPr>
        <p:txBody>
          <a:bodyPr/>
          <a:lstStyle/>
          <a:p>
            <a:pPr marL="0" indent="0" algn="l">
              <a:buNone/>
            </a:pPr>
            <a:r>
              <a:rPr lang="uk-UA" i="1" dirty="0" smtClean="0">
                <a:solidFill>
                  <a:schemeClr val="bg2">
                    <a:lumMod val="50000"/>
                  </a:schemeClr>
                </a:solidFill>
              </a:rPr>
              <a:t>Демократичний вчитель:</a:t>
            </a:r>
            <a:endParaRPr lang="ru-RU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908720"/>
            <a:ext cx="9144000" cy="5949280"/>
          </a:xfrm>
        </p:spPr>
        <p:txBody>
          <a:bodyPr/>
          <a:lstStyle/>
          <a:p>
            <a:pPr marL="342900" indent="-342900" algn="l">
              <a:buBlip>
                <a:blip r:embed="rId3"/>
              </a:buBlip>
            </a:pPr>
            <a:r>
              <a:rPr lang="uk-UA" sz="36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 уміє встановлювати атмосферу довіри, пошани, взаємної допомоги, любові, уваги, турботи про розвиток кожного учня;</a:t>
            </a:r>
            <a:endParaRPr lang="ru-RU" sz="3600" b="1" i="1" dirty="0">
              <a:solidFill>
                <a:srgbClr val="571105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buBlip>
                <a:blip r:embed="rId3"/>
              </a:buBlip>
            </a:pPr>
            <a:r>
              <a:rPr lang="uk-UA" sz="36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 постійно проявляє віру в </a:t>
            </a:r>
          </a:p>
          <a:p>
            <a:pPr algn="l"/>
            <a:r>
              <a:rPr lang="uk-UA" sz="36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  можливості й перспективи </a:t>
            </a:r>
          </a:p>
          <a:p>
            <a:pPr algn="l"/>
            <a:r>
              <a:rPr lang="uk-UA" sz="36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  розвитку кожного школяра;</a:t>
            </a:r>
          </a:p>
          <a:p>
            <a:pPr marL="342900" indent="-342900" algn="l">
              <a:buBlip>
                <a:blip r:embed="rId3"/>
              </a:buBlip>
            </a:pPr>
            <a:r>
              <a:rPr lang="uk-UA" sz="36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 етично відноситься до учнів, </a:t>
            </a:r>
          </a:p>
          <a:p>
            <a:pPr marL="342900" indent="-342900" algn="l">
              <a:buBlip>
                <a:blip r:embed="rId3"/>
              </a:buBlip>
            </a:pPr>
            <a:r>
              <a:rPr lang="uk-UA" sz="36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 поважає й підтримує їх гідність.</a:t>
            </a:r>
            <a:endParaRPr lang="ru-RU" sz="3600" b="1" i="1" dirty="0">
              <a:solidFill>
                <a:srgbClr val="57110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99983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696" y="3565325"/>
            <a:ext cx="2736304" cy="329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89248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Методи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розвиваючого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124744"/>
            <a:ext cx="9144000" cy="5733256"/>
          </a:xfrm>
        </p:spPr>
        <p:txBody>
          <a:bodyPr/>
          <a:lstStyle/>
          <a:p>
            <a:pPr>
              <a:buBlip>
                <a:blip r:embed="rId3"/>
              </a:buBlip>
            </a:pPr>
            <a:r>
              <a:rPr lang="ru-RU" sz="4400" b="1" i="1" dirty="0" smtClean="0">
                <a:solidFill>
                  <a:srgbClr val="442224"/>
                </a:solidFill>
              </a:rPr>
              <a:t> </a:t>
            </a:r>
            <a:r>
              <a:rPr lang="ru-RU" sz="44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проблемно – </a:t>
            </a:r>
            <a:r>
              <a:rPr lang="ru-RU" sz="4400" b="1" i="1" dirty="0" err="1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пошуко</a:t>
            </a:r>
            <a:r>
              <a:rPr lang="uk-UA" sz="4400" b="1" i="1" dirty="0" err="1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ві</a:t>
            </a:r>
            <a:r>
              <a:rPr lang="uk-UA" sz="44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Blip>
                <a:blip r:embed="rId3"/>
              </a:buBlip>
            </a:pPr>
            <a:r>
              <a:rPr lang="uk-UA" sz="4400" b="1" i="1" dirty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дослідницькі </a:t>
            </a:r>
          </a:p>
          <a:p>
            <a:pPr marL="45720" indent="0">
              <a:buNone/>
            </a:pPr>
            <a:r>
              <a:rPr lang="uk-UA" sz="44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( тобто такі, що сприяють розвитку творчого критичного мислення та </a:t>
            </a:r>
            <a:r>
              <a:rPr lang="uk-UA" sz="4400" b="1" i="1" dirty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уяви) </a:t>
            </a:r>
          </a:p>
          <a:p>
            <a:pPr marL="45720" indent="0">
              <a:buNone/>
            </a:pPr>
            <a:endParaRPr lang="uk-UA" sz="4400" b="1" i="1" dirty="0" smtClean="0">
              <a:solidFill>
                <a:srgbClr val="571105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uk-UA" sz="44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220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988840"/>
            <a:ext cx="9036495" cy="4869159"/>
          </a:xfrm>
        </p:spPr>
        <p:txBody>
          <a:bodyPr>
            <a:normAutofit/>
          </a:bodyPr>
          <a:lstStyle/>
          <a:p>
            <a:pPr marL="342900" indent="-342900">
              <a:buBlip>
                <a:blip r:embed="rId2"/>
              </a:buBlip>
            </a:pPr>
            <a:r>
              <a:rPr lang="uk-UA" sz="2800" b="1" i="1" dirty="0" smtClean="0">
                <a:solidFill>
                  <a:srgbClr val="88444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Вчитель створює проблемну ситуацію.</a:t>
            </a:r>
          </a:p>
          <a:p>
            <a:pPr marL="342900" indent="-342900">
              <a:buBlip>
                <a:blip r:embed="rId2"/>
              </a:buBlip>
            </a:pPr>
            <a:r>
              <a:rPr lang="uk-UA" sz="2800" b="1" i="1" dirty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uk-UA" sz="28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кладає і обговорює план роботи з учнями.</a:t>
            </a:r>
          </a:p>
          <a:p>
            <a:pPr marL="342900" indent="-342900">
              <a:buBlip>
                <a:blip r:embed="rId2"/>
              </a:buBlip>
            </a:pPr>
            <a:r>
              <a:rPr lang="uk-UA" sz="28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Створює атмосферу зацікавленості кожного учня в роботі класу.</a:t>
            </a:r>
          </a:p>
          <a:p>
            <a:pPr marL="342900" indent="-342900">
              <a:buBlip>
                <a:blip r:embed="rId2"/>
              </a:buBlip>
            </a:pPr>
            <a:r>
              <a:rPr lang="uk-UA" sz="2800" b="1" i="1" dirty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Стимулює учнів до висловлювань.</a:t>
            </a:r>
          </a:p>
          <a:p>
            <a:pPr marL="342900" indent="-342900">
              <a:buBlip>
                <a:blip r:embed="rId2"/>
              </a:buBlip>
            </a:pPr>
            <a:r>
              <a:rPr lang="uk-UA" sz="2800" b="1" i="1" dirty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Оцінює не тільки кінцевий результат, а й процес діяльності учня.</a:t>
            </a:r>
          </a:p>
          <a:p>
            <a:pPr marL="342900" indent="-342900">
              <a:buBlip>
                <a:blip r:embed="rId2"/>
              </a:buBlip>
            </a:pPr>
            <a:r>
              <a:rPr lang="uk-UA" sz="2800" b="1" i="1" dirty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solidFill>
                  <a:srgbClr val="571105"/>
                </a:solidFill>
                <a:latin typeface="Times New Roman" pitchFamily="18" charset="0"/>
                <a:cs typeface="Times New Roman" pitchFamily="18" charset="0"/>
              </a:rPr>
              <a:t>Заохочує прагнення учня знаходити свій спосіб вирішення завдання.</a:t>
            </a:r>
            <a:endParaRPr lang="ru-RU" sz="2800" b="1" i="1" dirty="0">
              <a:solidFill>
                <a:srgbClr val="57110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35484"/>
            <a:ext cx="9144000" cy="1793167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Шляхи </a:t>
            </a:r>
            <a:r>
              <a:rPr lang="uk-UA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досягнення мети розвиваючого уроку</a:t>
            </a:r>
            <a:br>
              <a:rPr lang="uk-UA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76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4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4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4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384</TotalTime>
  <Words>796</Words>
  <Application>Microsoft Office PowerPoint</Application>
  <PresentationFormat>Экран (4:3)</PresentationFormat>
  <Paragraphs>131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Georgia</vt:lpstr>
      <vt:lpstr>Times New Roman</vt:lpstr>
      <vt:lpstr>Trebuchet MS</vt:lpstr>
      <vt:lpstr>Воздушный поток</vt:lpstr>
      <vt:lpstr>ЗОШ №1 м. Ковель    Розвиваючий аспект  сучасного уроку української мови</vt:lpstr>
      <vt:lpstr>Розвиваюче  навчання - </vt:lpstr>
      <vt:lpstr>Мета розвиваючого навчання:</vt:lpstr>
      <vt:lpstr>Грань уроку в системі розвиваючого навчання :</vt:lpstr>
      <vt:lpstr>Технології   розвивального навчання</vt:lpstr>
      <vt:lpstr>Якості навчального процесу, побудованого на основі  розвиваючого  навчання:</vt:lpstr>
      <vt:lpstr>Демократичний вчитель:</vt:lpstr>
      <vt:lpstr>Методи розвиваючого навчання:</vt:lpstr>
      <vt:lpstr>Шляхи досягнення мети розвиваючого уроку  </vt:lpstr>
      <vt:lpstr>Робота в групах </vt:lpstr>
      <vt:lpstr>Робота в парах</vt:lpstr>
      <vt:lpstr>Види завдань:</vt:lpstr>
      <vt:lpstr>Дослідницька робота</vt:lpstr>
      <vt:lpstr>Навчальний прийом «пасток» </vt:lpstr>
      <vt:lpstr>Образне слово </vt:lpstr>
      <vt:lpstr>«Створення метафори»</vt:lpstr>
      <vt:lpstr>Складання віршів  </vt:lpstr>
      <vt:lpstr>Сучасний урок української мови – </vt:lpstr>
      <vt:lpstr>Що ж дає учням розвиваюче навчання?</vt:lpstr>
      <vt:lpstr>Тож нехай кожна сходинка, якою піднімаються ваші учні, буде сходинкою успіху і несе за собою радість від навчання.</vt:lpstr>
      <vt:lpstr>Список  використаної літератури</vt:lpstr>
      <vt:lpstr>Дякую за увагу!!!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Papa</dc:creator>
  <cp:lastModifiedBy>Windows User</cp:lastModifiedBy>
  <cp:revision>124</cp:revision>
  <dcterms:created xsi:type="dcterms:W3CDTF">2012-02-18T12:24:37Z</dcterms:created>
  <dcterms:modified xsi:type="dcterms:W3CDTF">2017-07-05T16:44:03Z</dcterms:modified>
</cp:coreProperties>
</file>