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4.4791502624671915E-2"/>
                  <c:y val="1.05565944881889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8479084645669293E-2"/>
                  <c:y val="5.03125000000000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0374835958005249E-3"/>
                  <c:y val="9.965551181102363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noFill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азот</c:v>
                </c:pt>
                <c:pt idx="1">
                  <c:v>кисень</c:v>
                </c:pt>
                <c:pt idx="2">
                  <c:v>вуглекислий газ</c:v>
                </c:pt>
                <c:pt idx="3">
                  <c:v>інші гази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0.21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 i="1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687121202731682"/>
          <c:y val="0.13811779534074758"/>
          <c:w val="0.31469631591714314"/>
          <c:h val="0.677138044687244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0.74108</cdr:x>
      <cdr:y>0.14943</cdr:y>
    </cdr:from>
    <cdr:to>
      <cdr:x>0.90045</cdr:x>
      <cdr:y>0.25287</cdr:y>
    </cdr:to>
    <cdr:sp macro="" textlink="">
      <cdr:nvSpPr>
        <cdr:cNvPr id="3" name="Облако 2"/>
        <cdr:cNvSpPr/>
      </cdr:nvSpPr>
      <cdr:spPr>
        <a:xfrm xmlns:a="http://schemas.openxmlformats.org/drawingml/2006/main">
          <a:off x="6696744" y="936104"/>
          <a:ext cx="1440160" cy="648072"/>
        </a:xfrm>
        <a:prstGeom xmlns:a="http://schemas.openxmlformats.org/drawingml/2006/main" prst="cloud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0.74108</cdr:x>
      <cdr:y>0.37931</cdr:y>
    </cdr:from>
    <cdr:to>
      <cdr:x>0.90045</cdr:x>
      <cdr:y>0.48276</cdr:y>
    </cdr:to>
    <cdr:sp macro="" textlink="">
      <cdr:nvSpPr>
        <cdr:cNvPr id="4" name="Облако 3"/>
        <cdr:cNvSpPr/>
      </cdr:nvSpPr>
      <cdr:spPr>
        <a:xfrm xmlns:a="http://schemas.openxmlformats.org/drawingml/2006/main">
          <a:off x="6696744" y="2376264"/>
          <a:ext cx="1440160" cy="648072"/>
        </a:xfrm>
        <a:prstGeom xmlns:a="http://schemas.openxmlformats.org/drawingml/2006/main" prst="cloud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0.72218</cdr:x>
      <cdr:y>0.58621</cdr:y>
    </cdr:from>
    <cdr:to>
      <cdr:x>0.99704</cdr:x>
      <cdr:y>0.7931</cdr:y>
    </cdr:to>
    <cdr:sp macro="" textlink="">
      <cdr:nvSpPr>
        <cdr:cNvPr id="5" name="Облако 4"/>
        <cdr:cNvSpPr/>
      </cdr:nvSpPr>
      <cdr:spPr>
        <a:xfrm xmlns:a="http://schemas.openxmlformats.org/drawingml/2006/main">
          <a:off x="6525972" y="3672408"/>
          <a:ext cx="2483768" cy="1296144"/>
        </a:xfrm>
        <a:prstGeom xmlns:a="http://schemas.openxmlformats.org/drawingml/2006/main" prst="cloud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" y="0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096" y="2420888"/>
            <a:ext cx="835292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людина використовує властивості повітря?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147" y="476672"/>
            <a:ext cx="47510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Тема уроку:</a:t>
            </a:r>
            <a:endParaRPr lang="ru-RU" sz="60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8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9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116632"/>
            <a:ext cx="4921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Перевір</a:t>
            </a:r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себе»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До </a:t>
            </a:r>
            <a:r>
              <a:rPr lang="ru-RU" sz="3600" b="1" i="1" dirty="0" err="1"/>
              <a:t>яких</a:t>
            </a:r>
            <a:r>
              <a:rPr lang="ru-RU" sz="3600" b="1" i="1" dirty="0"/>
              <a:t> </a:t>
            </a:r>
            <a:r>
              <a:rPr lang="ru-RU" sz="3600" b="1" i="1" dirty="0" err="1"/>
              <a:t>тіл</a:t>
            </a:r>
            <a:r>
              <a:rPr lang="ru-RU" sz="3600" b="1" i="1" dirty="0"/>
              <a:t> </a:t>
            </a:r>
            <a:r>
              <a:rPr lang="ru-RU" sz="3600" b="1" i="1" dirty="0" err="1"/>
              <a:t>належить</a:t>
            </a:r>
            <a:r>
              <a:rPr lang="ru-RU" sz="3600" b="1" i="1" dirty="0"/>
              <a:t> </a:t>
            </a:r>
            <a:r>
              <a:rPr lang="ru-RU" sz="3600" b="1" i="1" dirty="0" err="1"/>
              <a:t>повітря</a:t>
            </a:r>
            <a:r>
              <a:rPr lang="ru-RU" sz="3600" b="1" i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06896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а) твердих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363243" y="422108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/>
              <a:t>б</a:t>
            </a:r>
            <a:r>
              <a:rPr lang="uk-UA" sz="3200" i="1" dirty="0" smtClean="0"/>
              <a:t>) рідких</a:t>
            </a:r>
            <a:endParaRPr lang="ru-RU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04908" y="544522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в) газоподібних</a:t>
            </a:r>
            <a:endParaRPr lang="ru-RU" sz="3200" i="1" dirty="0"/>
          </a:p>
        </p:txBody>
      </p:sp>
      <p:sp>
        <p:nvSpPr>
          <p:cNvPr id="10" name="Умножение 9"/>
          <p:cNvSpPr/>
          <p:nvPr/>
        </p:nvSpPr>
        <p:spPr>
          <a:xfrm>
            <a:off x="2515371" y="3154034"/>
            <a:ext cx="504056" cy="49970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>
            <a:off x="3163443" y="4306162"/>
            <a:ext cx="504056" cy="49970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8949153">
            <a:off x="6855732" y="5457690"/>
            <a:ext cx="564726" cy="329873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9269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Шар </a:t>
            </a:r>
            <a:r>
              <a:rPr lang="ru-RU" sz="3200" b="1" i="1" dirty="0" err="1"/>
              <a:t>повітря</a:t>
            </a:r>
            <a:r>
              <a:rPr lang="ru-RU" sz="3200" b="1" i="1" dirty="0"/>
              <a:t> </a:t>
            </a:r>
            <a:r>
              <a:rPr lang="ru-RU" sz="3200" b="1" i="1" dirty="0" err="1"/>
              <a:t>навколо</a:t>
            </a:r>
            <a:r>
              <a:rPr lang="ru-RU" sz="3200" b="1" i="1" dirty="0"/>
              <a:t> </a:t>
            </a:r>
            <a:r>
              <a:rPr lang="ru-RU" sz="3200" b="1" i="1" dirty="0" err="1"/>
              <a:t>Землі</a:t>
            </a:r>
            <a:r>
              <a:rPr lang="ru-RU" sz="3200" b="1" i="1" dirty="0"/>
              <a:t> </a:t>
            </a:r>
            <a:r>
              <a:rPr lang="ru-RU" sz="3200" b="1" i="1" dirty="0" err="1"/>
              <a:t>називається</a:t>
            </a:r>
            <a:r>
              <a:rPr lang="ru-RU" sz="3200" b="1" i="1" dirty="0"/>
              <a:t> </a:t>
            </a:r>
            <a:r>
              <a:rPr lang="ru-RU" sz="3200" b="1" i="1" dirty="0" smtClean="0"/>
              <a:t>?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98884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а) біосфера</a:t>
            </a:r>
            <a:endParaRPr lang="ru-RU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64502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б) атмосфера</a:t>
            </a:r>
            <a:endParaRPr lang="ru-RU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98006" y="587727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в) гідросфера</a:t>
            </a:r>
            <a:endParaRPr lang="ru-RU" sz="3200" i="1" dirty="0"/>
          </a:p>
        </p:txBody>
      </p:sp>
      <p:sp>
        <p:nvSpPr>
          <p:cNvPr id="7" name="Умножение 6"/>
          <p:cNvSpPr/>
          <p:nvPr/>
        </p:nvSpPr>
        <p:spPr>
          <a:xfrm>
            <a:off x="2498006" y="2012357"/>
            <a:ext cx="504056" cy="49970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5148064" y="5927710"/>
            <a:ext cx="504056" cy="49970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8949153">
            <a:off x="4181625" y="3637496"/>
            <a:ext cx="564726" cy="329873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9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/>
              <a:t>При нагріванні повітря..?</a:t>
            </a:r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98" y="186540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а) залишається незмінним</a:t>
            </a:r>
            <a:endParaRPr lang="ru-RU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84234" y="364774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б) розширюється</a:t>
            </a:r>
            <a:endParaRPr lang="ru-RU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08518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в) стискається</a:t>
            </a:r>
            <a:endParaRPr lang="ru-RU" sz="3200" i="1" dirty="0"/>
          </a:p>
        </p:txBody>
      </p:sp>
      <p:sp>
        <p:nvSpPr>
          <p:cNvPr id="7" name="Умножение 6"/>
          <p:cNvSpPr/>
          <p:nvPr/>
        </p:nvSpPr>
        <p:spPr>
          <a:xfrm>
            <a:off x="5364088" y="1897030"/>
            <a:ext cx="504056" cy="49970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5899479" y="5170258"/>
            <a:ext cx="504056" cy="49970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8949153">
            <a:off x="5257307" y="3637495"/>
            <a:ext cx="564726" cy="329873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9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При </a:t>
            </a:r>
            <a:r>
              <a:rPr lang="ru-RU" sz="3600" b="1" i="1" dirty="0" err="1"/>
              <a:t>охолодженні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повітря</a:t>
            </a:r>
            <a:r>
              <a:rPr lang="ru-RU" sz="3600" b="1" i="1" dirty="0" smtClean="0"/>
              <a:t>..?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98" y="186540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а) залишається незмінним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384234" y="364774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б) розширюється</a:t>
            </a:r>
            <a:endParaRPr lang="ru-RU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508518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в) стискається</a:t>
            </a:r>
            <a:endParaRPr lang="ru-RU" sz="3200" i="1" dirty="0"/>
          </a:p>
        </p:txBody>
      </p:sp>
      <p:sp>
        <p:nvSpPr>
          <p:cNvPr id="9" name="Умножение 8"/>
          <p:cNvSpPr/>
          <p:nvPr/>
        </p:nvSpPr>
        <p:spPr>
          <a:xfrm>
            <a:off x="5353058" y="1938019"/>
            <a:ext cx="504056" cy="49970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6120172" y="5127720"/>
            <a:ext cx="504056" cy="49970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8949153">
            <a:off x="5257307" y="3637495"/>
            <a:ext cx="564726" cy="329873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9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/>
              <a:t>Повітря</a:t>
            </a:r>
            <a:r>
              <a:rPr lang="ru-RU" sz="4000" b="1" i="1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а) добре проводить тепло</a:t>
            </a:r>
            <a:endParaRPr lang="ru-RU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339365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б)погано проводить тепло</a:t>
            </a:r>
            <a:endParaRPr lang="ru-RU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530120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в)не проводить тепло</a:t>
            </a:r>
            <a:endParaRPr lang="ru-RU" sz="3200" i="1" dirty="0"/>
          </a:p>
        </p:txBody>
      </p:sp>
      <p:sp>
        <p:nvSpPr>
          <p:cNvPr id="7" name="Умножение 6"/>
          <p:cNvSpPr/>
          <p:nvPr/>
        </p:nvSpPr>
        <p:spPr>
          <a:xfrm>
            <a:off x="5544108" y="1820242"/>
            <a:ext cx="504056" cy="49970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7776356" y="5343744"/>
            <a:ext cx="504056" cy="49970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8949153">
            <a:off x="7493991" y="3263622"/>
            <a:ext cx="564726" cy="329873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71" y="-18403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Повітря</a:t>
            </a:r>
            <a:r>
              <a:rPr lang="uk-UA" sz="8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-</a:t>
            </a:r>
            <a:endParaRPr lang="ru-RU" sz="8000" i="1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0593" y="332656"/>
            <a:ext cx="52205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i="1" dirty="0">
                <a:latin typeface="Gabriola" panose="04040605051002020D02" pitchFamily="82" charset="0"/>
              </a:rPr>
              <a:t>с</a:t>
            </a:r>
            <a:r>
              <a:rPr lang="uk-UA" sz="8800" i="1" dirty="0" smtClean="0">
                <a:latin typeface="Gabriola" panose="04040605051002020D02" pitchFamily="82" charset="0"/>
              </a:rPr>
              <a:t>уміш газоподібних речовин</a:t>
            </a:r>
            <a:endParaRPr lang="ru-RU" sz="8800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93006285"/>
              </p:ext>
            </p:extLst>
          </p:nvPr>
        </p:nvGraphicFramePr>
        <p:xfrm>
          <a:off x="107504" y="260648"/>
          <a:ext cx="903649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88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8" y="39101"/>
            <a:ext cx="9364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0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anose="04040605051002020D02" pitchFamily="82" charset="0"/>
              </a:rPr>
              <a:t>Властивості повітря: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67544" y="1200329"/>
            <a:ext cx="2808312" cy="1702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Безбарвне</a:t>
            </a:r>
            <a:endParaRPr lang="ru-RU" sz="2800" b="1" i="1" dirty="0"/>
          </a:p>
        </p:txBody>
      </p:sp>
      <p:sp>
        <p:nvSpPr>
          <p:cNvPr id="6" name="Облако 5"/>
          <p:cNvSpPr/>
          <p:nvPr/>
        </p:nvSpPr>
        <p:spPr>
          <a:xfrm>
            <a:off x="179512" y="3094112"/>
            <a:ext cx="2808312" cy="1702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Прозоре</a:t>
            </a:r>
            <a:endParaRPr lang="ru-RU" sz="2800" b="1" i="1" dirty="0"/>
          </a:p>
        </p:txBody>
      </p:sp>
      <p:sp>
        <p:nvSpPr>
          <p:cNvPr id="7" name="Облако 6"/>
          <p:cNvSpPr/>
          <p:nvPr/>
        </p:nvSpPr>
        <p:spPr>
          <a:xfrm>
            <a:off x="1043608" y="4941168"/>
            <a:ext cx="2808312" cy="1702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Є скрізь</a:t>
            </a:r>
            <a:endParaRPr lang="ru-RU" sz="2800" b="1" i="1" dirty="0"/>
          </a:p>
        </p:txBody>
      </p:sp>
      <p:sp>
        <p:nvSpPr>
          <p:cNvPr id="8" name="Облако 7"/>
          <p:cNvSpPr/>
          <p:nvPr/>
        </p:nvSpPr>
        <p:spPr>
          <a:xfrm>
            <a:off x="3682396" y="1124744"/>
            <a:ext cx="2808312" cy="1702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Пружне</a:t>
            </a:r>
            <a:endParaRPr lang="ru-RU" sz="2800" b="1" i="1" dirty="0"/>
          </a:p>
        </p:txBody>
      </p:sp>
      <p:sp>
        <p:nvSpPr>
          <p:cNvPr id="9" name="Облако 8"/>
          <p:cNvSpPr/>
          <p:nvPr/>
        </p:nvSpPr>
        <p:spPr>
          <a:xfrm>
            <a:off x="5182197" y="4331763"/>
            <a:ext cx="4164390" cy="266429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Розширюється при нагріванні</a:t>
            </a:r>
            <a:endParaRPr lang="ru-RU" sz="2800" b="1" i="1" dirty="0"/>
          </a:p>
        </p:txBody>
      </p:sp>
      <p:sp>
        <p:nvSpPr>
          <p:cNvPr id="10" name="Облако 9"/>
          <p:cNvSpPr/>
          <p:nvPr/>
        </p:nvSpPr>
        <p:spPr>
          <a:xfrm>
            <a:off x="3020254" y="2996548"/>
            <a:ext cx="3495962" cy="18977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Стискується при охолодженні</a:t>
            </a:r>
            <a:endParaRPr lang="ru-RU" sz="2800" b="1" i="1" dirty="0"/>
          </a:p>
        </p:txBody>
      </p:sp>
      <p:sp>
        <p:nvSpPr>
          <p:cNvPr id="11" name="Облако 10"/>
          <p:cNvSpPr/>
          <p:nvPr/>
        </p:nvSpPr>
        <p:spPr>
          <a:xfrm>
            <a:off x="6286933" y="1769159"/>
            <a:ext cx="3024336" cy="184665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Слабо проводить тепло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8527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52" y="-28988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6756" y="0"/>
            <a:ext cx="2808312" cy="1702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Безбарвне</a:t>
            </a:r>
            <a:endParaRPr lang="ru-RU" sz="2800" b="1" i="1" dirty="0"/>
          </a:p>
        </p:txBody>
      </p:sp>
      <p:pic>
        <p:nvPicPr>
          <p:cNvPr id="3074" name="Picture 2" descr="Результат пошуку зображень за запитом &quot;людина в окулярах малюнок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1"/>
          <a:stretch/>
        </p:blipFill>
        <p:spPr bwMode="auto">
          <a:xfrm>
            <a:off x="0" y="3400012"/>
            <a:ext cx="3515167" cy="3676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апля 1"/>
          <p:cNvSpPr/>
          <p:nvPr/>
        </p:nvSpPr>
        <p:spPr>
          <a:xfrm>
            <a:off x="4560708" y="-28988"/>
            <a:ext cx="4587515" cy="3744416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/>
              <a:t>Невидиме,</a:t>
            </a:r>
          </a:p>
          <a:p>
            <a:pPr algn="ctr"/>
            <a:r>
              <a:rPr lang="uk-UA" sz="4000" b="1" i="1" dirty="0" smtClean="0"/>
              <a:t>без кольору,</a:t>
            </a:r>
          </a:p>
          <a:p>
            <a:pPr algn="ctr"/>
            <a:r>
              <a:rPr lang="uk-UA" sz="4000" b="1" i="1" dirty="0" smtClean="0"/>
              <a:t>ми його не бачимо</a:t>
            </a:r>
            <a:endParaRPr lang="ru-RU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4365104"/>
            <a:ext cx="4680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Як це допомагає людям</a:t>
            </a:r>
            <a:r>
              <a:rPr lang="uk-UA" sz="5400" b="1" i="1" dirty="0" smtClean="0">
                <a:solidFill>
                  <a:srgbClr val="002060"/>
                </a:solidFill>
              </a:rPr>
              <a:t>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752396" y="1680042"/>
            <a:ext cx="2808312" cy="1702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Прозоре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12823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395536" y="188640"/>
            <a:ext cx="2808312" cy="1702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Є скрізь</a:t>
            </a:r>
            <a:endParaRPr lang="ru-RU" sz="2800" b="1" i="1" dirty="0"/>
          </a:p>
        </p:txBody>
      </p:sp>
      <p:pic>
        <p:nvPicPr>
          <p:cNvPr id="7170" name="Picture 2" descr="Результат пошуку зображень за запитом &quot;рибки в акваріу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85" y="4005063"/>
            <a:ext cx="3803915" cy="2852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грун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6" y="4241272"/>
            <a:ext cx="3891610" cy="2505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езультат пошуку зображень за запитом &quot;рослин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649"/>
            <a:ext cx="3810000" cy="253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Результат пошуку зображень за запитом &quot;тварини пнг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5" y="2564904"/>
            <a:ext cx="5353100" cy="22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Результат пошуку зображень за запитом &quot;людина пнг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05" y="1556792"/>
            <a:ext cx="3384376" cy="2955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4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25039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179512" y="275595"/>
            <a:ext cx="2808312" cy="1702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Пружне</a:t>
            </a:r>
            <a:endParaRPr lang="ru-RU" sz="2800" b="1" i="1" dirty="0"/>
          </a:p>
        </p:txBody>
      </p:sp>
      <p:pic>
        <p:nvPicPr>
          <p:cNvPr id="4100" name="Picture 4" descr="Результат пошуку зображень за запитом &quot;м яч пн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797702" cy="27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ьтат пошуку зображень за запитом &quot;шина  автомобільна пнг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92" y="2614635"/>
            <a:ext cx="3814846" cy="3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Результат пошуку зображень за запитом &quot;надувний матрац пнг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90" y="275595"/>
            <a:ext cx="5057775" cy="2105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Результат пошуку зображень за запитом &quot;надувний круг пнг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08" y="3426224"/>
            <a:ext cx="2980920" cy="29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231180"/>
            <a:ext cx="754149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Чому м'яч, надувний матрац та круг не тонуть у воді? 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14" name="Picture 18" descr="Результат пошуку зображень за запитом &quot;мочалка пнг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b="16374"/>
          <a:stretch/>
        </p:blipFill>
        <p:spPr bwMode="auto">
          <a:xfrm>
            <a:off x="3099388" y="319610"/>
            <a:ext cx="2312640" cy="1614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51520" y="116632"/>
            <a:ext cx="3024336" cy="184665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Слабо проводить тепло</a:t>
            </a:r>
            <a:endParaRPr lang="ru-RU" sz="2800" b="1" i="1" dirty="0"/>
          </a:p>
        </p:txBody>
      </p:sp>
      <p:pic>
        <p:nvPicPr>
          <p:cNvPr id="8194" name="Picture 2" descr="Результат пошуку зображень за запитом &quot;цегла пн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89" y="-243408"/>
            <a:ext cx="3506559" cy="2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езультат пошуку зображень за запитом &quot;пористий пінопласт пнг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2742"/>
            <a:ext cx="4605252" cy="28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езультат пошуку зображень за запитом &quot;вікна пнг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66" y="2582467"/>
            <a:ext cx="4377789" cy="415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4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повіт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-108520" y="0"/>
            <a:ext cx="4164390" cy="266429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Розширюється при нагріванні і стає легким</a:t>
            </a:r>
            <a:endParaRPr lang="ru-RU" sz="2800" b="1" i="1" dirty="0"/>
          </a:p>
        </p:txBody>
      </p:sp>
      <p:pic>
        <p:nvPicPr>
          <p:cNvPr id="9218" name="Picture 2" descr="Результат пошуку зображень за запитом &quot;повітряна куля пн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4057"/>
            <a:ext cx="37678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зультат пошуку зображень за запитом &quot;повітряна куля пнг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2" y="3090323"/>
            <a:ext cx="2456257" cy="37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4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151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2016-10-05T11:19:31Z</dcterms:created>
  <dcterms:modified xsi:type="dcterms:W3CDTF">2017-07-28T20:52:52Z</dcterms:modified>
</cp:coreProperties>
</file>