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67" r:id="rId4"/>
    <p:sldId id="283" r:id="rId5"/>
    <p:sldId id="284" r:id="rId6"/>
    <p:sldId id="276" r:id="rId7"/>
    <p:sldId id="277" r:id="rId8"/>
    <p:sldId id="278" r:id="rId9"/>
    <p:sldId id="279" r:id="rId10"/>
    <p:sldId id="280" r:id="rId11"/>
    <p:sldId id="275" r:id="rId12"/>
    <p:sldId id="28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76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12.02.2017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1\Pictures\&#1059;&#1056;&#1054;&#1050;%20&#1040;&#1055;&#1059;%2010&#1040;\&#1057;&#1072;&#1084;%20&#1089;&#1086;&#1073;&#1110;%20&#1072;&#1076;&#1074;&#1086;&#1082;&#1072;&#1090;.2%20&#1040;&#1076;&#1084;&#1110;&#1085;&#1110;&#1089;&#1090;&#1088;&#1072;&#1090;&#1080;&#1074;&#1085;&#1110;%20&#1087;&#1088;&#1072;&#1074;&#1086;&#1087;&#1086;&#1088;&#1091;&#1096;&#1077;&#1085;&#1085;&#1103;.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96753"/>
            <a:ext cx="7772400" cy="1512167"/>
          </a:xfrm>
        </p:spPr>
        <p:txBody>
          <a:bodyPr/>
          <a:lstStyle/>
          <a:p>
            <a:r>
              <a:rPr lang="uk-UA" b="1" dirty="0" smtClean="0">
                <a:solidFill>
                  <a:srgbClr val="C00000"/>
                </a:solidFill>
              </a:rPr>
              <a:t>Адміністративне право України</a:t>
            </a:r>
            <a:endParaRPr lang="uk-UA" b="1" dirty="0">
              <a:solidFill>
                <a:srgbClr val="C00000"/>
              </a:solidFill>
            </a:endParaRPr>
          </a:p>
        </p:txBody>
      </p:sp>
      <p:sp>
        <p:nvSpPr>
          <p:cNvPr id="3" name="Подзаголовок 2"/>
          <p:cNvSpPr>
            <a:spLocks noGrp="1"/>
          </p:cNvSpPr>
          <p:nvPr>
            <p:ph type="subTitle" idx="1"/>
          </p:nvPr>
        </p:nvSpPr>
        <p:spPr>
          <a:xfrm>
            <a:off x="3923928" y="3886200"/>
            <a:ext cx="5220072" cy="1752600"/>
          </a:xfrm>
        </p:spPr>
        <p:txBody>
          <a:bodyPr/>
          <a:lstStyle/>
          <a:p>
            <a:pPr algn="r"/>
            <a:r>
              <a:rPr lang="uk-UA" b="1" dirty="0" smtClean="0">
                <a:solidFill>
                  <a:schemeClr val="accent5">
                    <a:lumMod val="50000"/>
                  </a:schemeClr>
                </a:solidFill>
              </a:rPr>
              <a:t>Мова закону</a:t>
            </a:r>
            <a:endParaRPr lang="uk-UA" b="1" dirty="0">
              <a:solidFill>
                <a:schemeClr val="accent5">
                  <a:lumMod val="50000"/>
                </a:schemeClr>
              </a:solidFill>
            </a:endParaRPr>
          </a:p>
        </p:txBody>
      </p:sp>
      <p:pic>
        <p:nvPicPr>
          <p:cNvPr id="1026" name="Picture 2" descr="C:\Users\1\Desktop\72771_14.jpg"/>
          <p:cNvPicPr>
            <a:picLocks noChangeAspect="1" noChangeArrowheads="1"/>
          </p:cNvPicPr>
          <p:nvPr/>
        </p:nvPicPr>
        <p:blipFill>
          <a:blip r:embed="rId2" cstate="print"/>
          <a:srcRect/>
          <a:stretch>
            <a:fillRect/>
          </a:stretch>
        </p:blipFill>
        <p:spPr bwMode="auto">
          <a:xfrm>
            <a:off x="0" y="3095625"/>
            <a:ext cx="2533650" cy="3762375"/>
          </a:xfrm>
          <a:prstGeom prst="rect">
            <a:avLst/>
          </a:prstGeom>
          <a:noFill/>
        </p:spPr>
      </p:pic>
      <p:pic>
        <p:nvPicPr>
          <p:cNvPr id="1027" name="Picture 3" descr="C:\Users\1\Desktop\0252940.jpg"/>
          <p:cNvPicPr>
            <a:picLocks noChangeAspect="1" noChangeArrowheads="1"/>
          </p:cNvPicPr>
          <p:nvPr/>
        </p:nvPicPr>
        <p:blipFill>
          <a:blip r:embed="rId3" cstate="print"/>
          <a:srcRect/>
          <a:stretch>
            <a:fillRect/>
          </a:stretch>
        </p:blipFill>
        <p:spPr bwMode="auto">
          <a:xfrm>
            <a:off x="2555776" y="3048000"/>
            <a:ext cx="2686050" cy="3810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002060"/>
                </a:solidFill>
              </a:rPr>
              <a:t>Слухається </a:t>
            </a:r>
            <a:r>
              <a:rPr lang="uk-UA" b="1" dirty="0" smtClean="0">
                <a:solidFill>
                  <a:srgbClr val="002060"/>
                </a:solidFill>
              </a:rPr>
              <a:t>справа…</a:t>
            </a:r>
            <a:r>
              <a:rPr lang="uk-UA" b="1" dirty="0" smtClean="0">
                <a:solidFill>
                  <a:srgbClr val="FF0000"/>
                </a:solidFill>
              </a:rPr>
              <a:t> </a:t>
            </a:r>
            <a:r>
              <a:rPr lang="uk-UA" b="1" dirty="0" smtClean="0">
                <a:solidFill>
                  <a:srgbClr val="FF0000"/>
                </a:solidFill>
              </a:rPr>
              <a:t>№ 5</a:t>
            </a:r>
            <a:endParaRPr lang="uk-UA" b="1" dirty="0">
              <a:solidFill>
                <a:srgbClr val="FF0000"/>
              </a:solidFill>
            </a:endParaRPr>
          </a:p>
        </p:txBody>
      </p:sp>
      <p:sp>
        <p:nvSpPr>
          <p:cNvPr id="3" name="Содержимое 2"/>
          <p:cNvSpPr>
            <a:spLocks noGrp="1"/>
          </p:cNvSpPr>
          <p:nvPr>
            <p:ph idx="1"/>
          </p:nvPr>
        </p:nvSpPr>
        <p:spPr/>
        <p:txBody>
          <a:bodyPr/>
          <a:lstStyle/>
          <a:p>
            <a:r>
              <a:rPr lang="uk-UA" b="1" dirty="0" smtClean="0"/>
              <a:t>Дайте правову оцінку ситуації:  друзі </a:t>
            </a:r>
            <a:r>
              <a:rPr lang="uk-UA" b="1" dirty="0" err="1" smtClean="0"/>
              <a:t>Семеняк</a:t>
            </a:r>
            <a:r>
              <a:rPr lang="uk-UA" b="1" dirty="0" smtClean="0"/>
              <a:t> 16 років, </a:t>
            </a:r>
            <a:r>
              <a:rPr lang="uk-UA" b="1" dirty="0" err="1" smtClean="0"/>
              <a:t>Фроловченко</a:t>
            </a:r>
            <a:r>
              <a:rPr lang="uk-UA" b="1" dirty="0" smtClean="0"/>
              <a:t> 17 років, перебуваючи на території гімназії у стані наркотичного </a:t>
            </a:r>
            <a:r>
              <a:rPr lang="uk-UA" b="1" dirty="0" err="1" smtClean="0"/>
              <a:t>сп</a:t>
            </a:r>
            <a:r>
              <a:rPr lang="en-GB" b="1" dirty="0" smtClean="0"/>
              <a:t>’</a:t>
            </a:r>
            <a:r>
              <a:rPr lang="uk-UA" b="1" dirty="0" err="1" smtClean="0"/>
              <a:t>яніння</a:t>
            </a:r>
            <a:r>
              <a:rPr lang="uk-UA" b="1" dirty="0" smtClean="0"/>
              <a:t>, нецензурно лаялися й ображали учнів та вчителів закладу. На зауваження педагогів не реагували, на урок йти відмовлялися.</a:t>
            </a:r>
            <a:endParaRPr lang="ru-RU" b="1" dirty="0" smtClean="0"/>
          </a:p>
          <a:p>
            <a:endParaRPr lang="uk-U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32656"/>
            <a:ext cx="8964488" cy="5832648"/>
          </a:xfrm>
        </p:spPr>
        <p:txBody>
          <a:bodyPr>
            <a:normAutofit fontScale="25000" lnSpcReduction="20000"/>
          </a:bodyPr>
          <a:lstStyle/>
          <a:p>
            <a:pPr>
              <a:buNone/>
            </a:pPr>
            <a:r>
              <a:rPr lang="uk-UA" sz="8000" b="1" i="1" dirty="0" smtClean="0">
                <a:solidFill>
                  <a:srgbClr val="FF0000"/>
                </a:solidFill>
              </a:rPr>
              <a:t>У разі вчинення особами віком 16-18 років окремих адміністративних правопорушень вони підлягають адміністративній відповідальності на загальних підставах. Згідно </a:t>
            </a:r>
            <a:r>
              <a:rPr lang="uk-UA" sz="8000" b="1" i="1" dirty="0" err="1" smtClean="0">
                <a:solidFill>
                  <a:srgbClr val="FF0000"/>
                </a:solidFill>
              </a:rPr>
              <a:t>К</a:t>
            </a:r>
            <a:r>
              <a:rPr lang="uk-UA" sz="8000" b="1" i="1" dirty="0" err="1" smtClean="0">
                <a:solidFill>
                  <a:srgbClr val="FF0000"/>
                </a:solidFill>
              </a:rPr>
              <a:t>У</a:t>
            </a:r>
            <a:r>
              <a:rPr lang="uk-UA" sz="8000" b="1" i="1" dirty="0" err="1" smtClean="0">
                <a:solidFill>
                  <a:srgbClr val="FF0000"/>
                </a:solidFill>
              </a:rPr>
              <a:t>пАП</a:t>
            </a:r>
            <a:r>
              <a:rPr lang="uk-UA" sz="8000" b="1" i="1" dirty="0" smtClean="0">
                <a:solidFill>
                  <a:srgbClr val="FF0000"/>
                </a:solidFill>
              </a:rPr>
              <a:t> </a:t>
            </a:r>
            <a:r>
              <a:rPr lang="uk-UA" sz="8000" b="1" i="1" dirty="0" smtClean="0">
                <a:solidFill>
                  <a:srgbClr val="FF0000"/>
                </a:solidFill>
              </a:rPr>
              <a:t>до таких правопорушень належать:</a:t>
            </a:r>
          </a:p>
          <a:p>
            <a:r>
              <a:rPr lang="uk-UA" sz="8000" b="1" i="1" dirty="0" smtClean="0"/>
              <a:t>незаконні виробництво, придбання, зберігання, перевезення, пересилання наркотичних засобів чи психотропних речовин без мети збуту в невеликих розмірах (ст. 44);</a:t>
            </a:r>
          </a:p>
          <a:p>
            <a:r>
              <a:rPr lang="uk-UA" sz="8000" b="1" i="1" dirty="0" smtClean="0"/>
              <a:t>дрібне викрадення чужого майна (ст. 51);</a:t>
            </a:r>
          </a:p>
          <a:p>
            <a:r>
              <a:rPr lang="uk-UA" sz="8000" b="1" i="1" dirty="0" smtClean="0"/>
              <a:t>порушення правил дорожнього руху (ст. 121—127, ч. 1, 2 і 3 ст. 130);</a:t>
            </a:r>
          </a:p>
          <a:p>
            <a:r>
              <a:rPr lang="uk-UA" sz="8000" b="1" i="1" dirty="0" smtClean="0"/>
              <a:t>пошкодження автомобільних доріг, вулиць, дорожніх споруд, залізничних переїздів і технічних засобів регулювання дорожнього руху, створення перешкод для руху та невжиття необхідних заходів щодо їх усунення (ст. 139);</a:t>
            </a:r>
          </a:p>
          <a:p>
            <a:r>
              <a:rPr lang="uk-UA" sz="8000" b="1" i="1" dirty="0" smtClean="0"/>
              <a:t>порушення правил торгівлі алкогольними напоями і тютюновими виробами (ч. 2 ст. 156);</a:t>
            </a:r>
          </a:p>
          <a:p>
            <a:r>
              <a:rPr lang="uk-UA" sz="8000" b="1" i="1" dirty="0" smtClean="0"/>
              <a:t>дрібне хуліганство (ст. 173);</a:t>
            </a:r>
          </a:p>
          <a:p>
            <a:r>
              <a:rPr lang="uk-UA" sz="8000" b="1" i="1" dirty="0" smtClean="0"/>
              <a:t>стрільба з вогнепальної, холодної метальної чи пневматичної зброї в населених пунктах і не відведених для цього місцях або з порушенням встановленого порядку (ст. 174);</a:t>
            </a:r>
          </a:p>
          <a:p>
            <a:r>
              <a:rPr lang="uk-UA" sz="8000" b="1" i="1" dirty="0" smtClean="0"/>
              <a:t>злісна непокора законному розпорядженню або вимозі працівника поліції, члена громадського формування з охорони громадського порядку і державного кордону, військовослужбовця (ст. 185);</a:t>
            </a:r>
          </a:p>
          <a:p>
            <a:r>
              <a:rPr lang="uk-UA" sz="8000" b="1" i="1" dirty="0" smtClean="0"/>
              <a:t>порушення правил дозвільної системи щодо вогнепальної, холодної чи пневматичної зброї та бойових припасів (ст. 190-195).</a:t>
            </a:r>
          </a:p>
          <a:p>
            <a:endParaRPr lang="uk-U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FF0000"/>
                </a:solidFill>
              </a:rPr>
              <a:t>Підсумки </a:t>
            </a:r>
            <a:endParaRPr lang="uk-UA" b="1" dirty="0">
              <a:solidFill>
                <a:srgbClr val="FF0000"/>
              </a:solidFill>
            </a:endParaRPr>
          </a:p>
        </p:txBody>
      </p:sp>
      <p:pic>
        <p:nvPicPr>
          <p:cNvPr id="4" name="Сам собі адвокат.2 Адміністративні правопорушення.mp4">
            <a:hlinkClick r:id="" action="ppaction://media"/>
          </p:cNvPr>
          <p:cNvPicPr>
            <a:picLocks noGrp="1" noRot="1" noChangeAspect="1"/>
          </p:cNvPicPr>
          <p:nvPr>
            <p:ph idx="1"/>
            <a:videoFile r:link="rId1"/>
          </p:nvPr>
        </p:nvPicPr>
        <p:blipFill>
          <a:blip r:embed="rId3" cstate="print"/>
          <a:stretch>
            <a:fillRect/>
          </a:stretch>
        </p:blipFill>
        <p:spPr>
          <a:xfrm>
            <a:off x="3048000" y="2719388"/>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i="1" dirty="0" smtClean="0">
                <a:solidFill>
                  <a:srgbClr val="FF0000"/>
                </a:solidFill>
              </a:rPr>
              <a:t>Після засвоєння змісту цієї теми </a:t>
            </a:r>
            <a:br>
              <a:rPr lang="uk-UA" b="1" i="1" dirty="0" smtClean="0">
                <a:solidFill>
                  <a:srgbClr val="FF0000"/>
                </a:solidFill>
              </a:rPr>
            </a:br>
            <a:r>
              <a:rPr lang="uk-UA" b="1" i="1" dirty="0" smtClean="0">
                <a:solidFill>
                  <a:srgbClr val="FF0000"/>
                </a:solidFill>
              </a:rPr>
              <a:t>Ви зможете</a:t>
            </a:r>
            <a:endParaRPr lang="uk-UA" b="1" i="1" dirty="0">
              <a:solidFill>
                <a:srgbClr val="FF0000"/>
              </a:solidFill>
            </a:endParaRPr>
          </a:p>
        </p:txBody>
      </p:sp>
      <p:sp>
        <p:nvSpPr>
          <p:cNvPr id="3" name="Содержимое 2"/>
          <p:cNvSpPr>
            <a:spLocks noGrp="1"/>
          </p:cNvSpPr>
          <p:nvPr>
            <p:ph idx="1"/>
          </p:nvPr>
        </p:nvSpPr>
        <p:spPr/>
        <p:txBody>
          <a:bodyPr>
            <a:normAutofit fontScale="85000" lnSpcReduction="20000"/>
          </a:bodyPr>
          <a:lstStyle/>
          <a:p>
            <a:pPr>
              <a:buFont typeface="Wingdings" pitchFamily="2" charset="2"/>
              <a:buChar char="§"/>
              <a:defRPr/>
            </a:pPr>
            <a:r>
              <a:rPr lang="uk-UA" b="1" dirty="0" smtClean="0">
                <a:solidFill>
                  <a:srgbClr val="0070C0"/>
                </a:solidFill>
              </a:rPr>
              <a:t>називати відносини,врегульовані адміністративним правом, наводити приклади;</a:t>
            </a:r>
          </a:p>
          <a:p>
            <a:pPr>
              <a:buFont typeface="Wingdings" pitchFamily="2" charset="2"/>
              <a:buChar char="§"/>
              <a:defRPr/>
            </a:pPr>
            <a:r>
              <a:rPr lang="uk-UA" b="1" dirty="0" smtClean="0">
                <a:solidFill>
                  <a:srgbClr val="0070C0"/>
                </a:solidFill>
              </a:rPr>
              <a:t> описувати адміністративні стягнення, що застосовуються до неповнолітніх;</a:t>
            </a:r>
          </a:p>
          <a:p>
            <a:pPr>
              <a:buFont typeface="Wingdings" pitchFamily="2" charset="2"/>
              <a:buChar char="§"/>
              <a:defRPr/>
            </a:pPr>
            <a:r>
              <a:rPr lang="uk-UA" b="1" dirty="0" smtClean="0">
                <a:solidFill>
                  <a:srgbClr val="0070C0"/>
                </a:solidFill>
              </a:rPr>
              <a:t> аналізувати і розв'язувати правові ситуації щодо адміністративних правопорушень неповнолітніх;</a:t>
            </a:r>
          </a:p>
          <a:p>
            <a:pPr>
              <a:buFont typeface="Wingdings" pitchFamily="2" charset="2"/>
              <a:buChar char="§"/>
              <a:defRPr/>
            </a:pPr>
            <a:r>
              <a:rPr lang="uk-UA" b="1" dirty="0" smtClean="0">
                <a:solidFill>
                  <a:srgbClr val="0070C0"/>
                </a:solidFill>
              </a:rPr>
              <a:t> висловлювати власне ставлення до найпоширеніших адміністративних правопорушень, що можуть вчиняти неповнолітні. </a:t>
            </a:r>
            <a:endParaRPr lang="ru-RU" b="1" dirty="0" smtClean="0">
              <a:solidFill>
                <a:srgbClr val="0070C0"/>
              </a:solidFill>
            </a:endParaRPr>
          </a:p>
          <a:p>
            <a:endParaRPr lang="uk-U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9275"/>
            <a:ext cx="8064895" cy="6647974"/>
          </a:xfrm>
          <a:prstGeom prst="rect">
            <a:avLst/>
          </a:prstGeom>
        </p:spPr>
        <p:txBody>
          <a:bodyPr wrap="square">
            <a:spAutoFit/>
          </a:bodyPr>
          <a:lstStyle/>
          <a:p>
            <a:pPr fontAlgn="auto">
              <a:spcBef>
                <a:spcPts val="0"/>
              </a:spcBef>
              <a:spcAft>
                <a:spcPts val="0"/>
              </a:spcAft>
              <a:defRPr/>
            </a:pPr>
            <a:r>
              <a:rPr lang="ru-RU" sz="2400" b="1" dirty="0">
                <a:solidFill>
                  <a:srgbClr val="002060"/>
                </a:solidFill>
                <a:latin typeface="+mn-lt"/>
                <a:cs typeface="+mn-cs"/>
              </a:rPr>
              <a:t>   </a:t>
            </a:r>
            <a:r>
              <a:rPr lang="ru-RU" sz="2400" b="1" dirty="0" smtClean="0">
                <a:solidFill>
                  <a:srgbClr val="002060"/>
                </a:solidFill>
                <a:latin typeface="+mn-lt"/>
                <a:cs typeface="+mn-cs"/>
              </a:rPr>
              <a:t>  </a:t>
            </a:r>
            <a:r>
              <a:rPr lang="ru-RU" sz="3200" b="1" u="sng" dirty="0" err="1">
                <a:solidFill>
                  <a:srgbClr val="C00000"/>
                </a:solidFill>
                <a:latin typeface="+mn-lt"/>
                <a:cs typeface="+mn-cs"/>
              </a:rPr>
              <a:t>Розв’язання</a:t>
            </a:r>
            <a:r>
              <a:rPr lang="ru-RU" sz="3200" b="1" u="sng" dirty="0">
                <a:solidFill>
                  <a:srgbClr val="C00000"/>
                </a:solidFill>
                <a:latin typeface="+mn-lt"/>
                <a:cs typeface="+mn-cs"/>
              </a:rPr>
              <a:t> </a:t>
            </a:r>
            <a:r>
              <a:rPr lang="ru-RU" sz="3200" b="1" u="sng" dirty="0" err="1">
                <a:solidFill>
                  <a:srgbClr val="C00000"/>
                </a:solidFill>
                <a:latin typeface="+mn-lt"/>
                <a:cs typeface="+mn-cs"/>
              </a:rPr>
              <a:t>проблемних</a:t>
            </a:r>
            <a:r>
              <a:rPr lang="ru-RU" sz="3200" b="1" u="sng" dirty="0">
                <a:solidFill>
                  <a:srgbClr val="C00000"/>
                </a:solidFill>
                <a:latin typeface="+mn-lt"/>
                <a:cs typeface="+mn-cs"/>
              </a:rPr>
              <a:t> </a:t>
            </a:r>
            <a:r>
              <a:rPr lang="ru-RU" sz="3200" b="1" u="sng" dirty="0" err="1">
                <a:solidFill>
                  <a:srgbClr val="C00000"/>
                </a:solidFill>
                <a:latin typeface="+mn-lt"/>
                <a:cs typeface="+mn-cs"/>
              </a:rPr>
              <a:t>ситуацій</a:t>
            </a:r>
            <a:r>
              <a:rPr lang="ru-RU" sz="2000" b="1" dirty="0">
                <a:latin typeface="+mn-lt"/>
                <a:cs typeface="+mn-cs"/>
              </a:rPr>
              <a:t/>
            </a:r>
            <a:br>
              <a:rPr lang="ru-RU" sz="2000" b="1" dirty="0">
                <a:latin typeface="+mn-lt"/>
                <a:cs typeface="+mn-cs"/>
              </a:rPr>
            </a:br>
            <a:r>
              <a:rPr lang="ru-RU" sz="1600" dirty="0">
                <a:latin typeface="+mn-lt"/>
                <a:cs typeface="+mn-cs"/>
              </a:rPr>
              <a:t/>
            </a:r>
            <a:br>
              <a:rPr lang="ru-RU" sz="1600" dirty="0">
                <a:latin typeface="+mn-lt"/>
                <a:cs typeface="+mn-cs"/>
              </a:rPr>
            </a:br>
            <a:r>
              <a:rPr lang="ru-RU" sz="2800" b="1" dirty="0" err="1">
                <a:latin typeface="+mn-lt"/>
                <a:cs typeface="+mn-cs"/>
              </a:rPr>
              <a:t>Поміркуйте</a:t>
            </a:r>
            <a:r>
              <a:rPr lang="ru-RU" sz="2800" b="1" dirty="0">
                <a:latin typeface="+mn-lt"/>
                <a:cs typeface="+mn-cs"/>
              </a:rPr>
              <a:t>, до </a:t>
            </a:r>
            <a:r>
              <a:rPr lang="ru-RU" sz="2800" b="1" dirty="0" err="1">
                <a:latin typeface="+mn-lt"/>
                <a:cs typeface="+mn-cs"/>
              </a:rPr>
              <a:t>якої</a:t>
            </a:r>
            <a:r>
              <a:rPr lang="ru-RU" sz="2800" b="1" dirty="0">
                <a:latin typeface="+mn-lt"/>
                <a:cs typeface="+mn-cs"/>
              </a:rPr>
              <a:t> галузі права належать такі ситуації:</a:t>
            </a:r>
            <a:br>
              <a:rPr lang="ru-RU" sz="2800" b="1" dirty="0">
                <a:latin typeface="+mn-lt"/>
                <a:cs typeface="+mn-cs"/>
              </a:rPr>
            </a:br>
            <a:r>
              <a:rPr lang="ru-RU" sz="2400" b="1" dirty="0">
                <a:solidFill>
                  <a:schemeClr val="accent6">
                    <a:lumMod val="50000"/>
                  </a:schemeClr>
                </a:solidFill>
                <a:latin typeface="+mn-lt"/>
                <a:cs typeface="+mn-cs"/>
              </a:rPr>
              <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а) </a:t>
            </a:r>
            <a:r>
              <a:rPr lang="ru-RU" sz="2400" b="1" dirty="0" err="1">
                <a:solidFill>
                  <a:schemeClr val="accent6">
                    <a:lumMod val="50000"/>
                  </a:schemeClr>
                </a:solidFill>
                <a:latin typeface="+mn-lt"/>
                <a:cs typeface="+mn-cs"/>
              </a:rPr>
              <a:t>чоловік</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перейшов</a:t>
            </a:r>
            <a:r>
              <a:rPr lang="ru-RU" sz="2400" b="1" dirty="0">
                <a:solidFill>
                  <a:schemeClr val="accent6">
                    <a:lumMod val="50000"/>
                  </a:schemeClr>
                </a:solidFill>
                <a:latin typeface="+mn-lt"/>
                <a:cs typeface="+mn-cs"/>
              </a:rPr>
              <a:t> дорогу в </a:t>
            </a:r>
            <a:r>
              <a:rPr lang="ru-RU" sz="2400" b="1" dirty="0" err="1">
                <a:solidFill>
                  <a:schemeClr val="accent6">
                    <a:lumMod val="50000"/>
                  </a:schemeClr>
                </a:solidFill>
                <a:latin typeface="+mn-lt"/>
                <a:cs typeface="+mn-cs"/>
              </a:rPr>
              <a:t>недозволеному</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місці</a:t>
            </a:r>
            <a:r>
              <a:rPr lang="ru-RU" sz="2400" b="1" dirty="0">
                <a:solidFill>
                  <a:schemeClr val="accent6">
                    <a:lumMod val="50000"/>
                  </a:schemeClr>
                </a:solidFill>
                <a:latin typeface="+mn-lt"/>
                <a:cs typeface="+mn-cs"/>
              </a:rPr>
              <a:t>;</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б) </a:t>
            </a:r>
            <a:r>
              <a:rPr lang="ru-RU" sz="2400" b="1" dirty="0" err="1">
                <a:solidFill>
                  <a:schemeClr val="accent6">
                    <a:lumMod val="50000"/>
                  </a:schemeClr>
                </a:solidFill>
                <a:latin typeface="+mn-lt"/>
                <a:cs typeface="+mn-cs"/>
              </a:rPr>
              <a:t>водій</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поїхав</a:t>
            </a:r>
            <a:r>
              <a:rPr lang="ru-RU" sz="2400" b="1" dirty="0">
                <a:solidFill>
                  <a:schemeClr val="accent6">
                    <a:lumMod val="50000"/>
                  </a:schemeClr>
                </a:solidFill>
                <a:latin typeface="+mn-lt"/>
                <a:cs typeface="+mn-cs"/>
              </a:rPr>
              <a:t> на </a:t>
            </a:r>
            <a:r>
              <a:rPr lang="ru-RU" sz="2400" b="1" dirty="0" err="1">
                <a:solidFill>
                  <a:schemeClr val="accent6">
                    <a:lumMod val="50000"/>
                  </a:schemeClr>
                </a:solidFill>
                <a:latin typeface="+mn-lt"/>
                <a:cs typeface="+mn-cs"/>
              </a:rPr>
              <a:t>червоне</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світло</a:t>
            </a:r>
            <a:r>
              <a:rPr lang="ru-RU" sz="2400" b="1" dirty="0">
                <a:solidFill>
                  <a:schemeClr val="accent6">
                    <a:lumMod val="50000"/>
                  </a:schemeClr>
                </a:solidFill>
                <a:latin typeface="+mn-lt"/>
                <a:cs typeface="+mn-cs"/>
              </a:rPr>
              <a:t>;</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в) </a:t>
            </a:r>
            <a:r>
              <a:rPr lang="ru-RU" sz="2400" b="1" dirty="0" err="1">
                <a:solidFill>
                  <a:schemeClr val="accent6">
                    <a:lumMod val="50000"/>
                  </a:schemeClr>
                </a:solidFill>
                <a:latin typeface="+mn-lt"/>
                <a:cs typeface="+mn-cs"/>
              </a:rPr>
              <a:t>під</a:t>
            </a:r>
            <a:r>
              <a:rPr lang="ru-RU" sz="2400" b="1" dirty="0">
                <a:solidFill>
                  <a:schemeClr val="accent6">
                    <a:lumMod val="50000"/>
                  </a:schemeClr>
                </a:solidFill>
                <a:latin typeface="+mn-lt"/>
                <a:cs typeface="+mn-cs"/>
              </a:rPr>
              <a:t> час </a:t>
            </a:r>
            <a:r>
              <a:rPr lang="ru-RU" sz="2400" b="1" dirty="0" err="1">
                <a:solidFill>
                  <a:schemeClr val="accent6">
                    <a:lumMod val="50000"/>
                  </a:schemeClr>
                </a:solidFill>
                <a:latin typeface="+mn-lt"/>
                <a:cs typeface="+mn-cs"/>
              </a:rPr>
              <a:t>бійки</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підлітки</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завдали</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одне</a:t>
            </a:r>
            <a:r>
              <a:rPr lang="ru-RU" sz="2400" b="1" dirty="0">
                <a:solidFill>
                  <a:schemeClr val="accent6">
                    <a:lumMod val="50000"/>
                  </a:schemeClr>
                </a:solidFill>
                <a:latin typeface="+mn-lt"/>
                <a:cs typeface="+mn-cs"/>
              </a:rPr>
              <a:t> одному </a:t>
            </a:r>
            <a:r>
              <a:rPr lang="ru-RU" sz="2400" b="1" dirty="0" err="1">
                <a:solidFill>
                  <a:schemeClr val="accent6">
                    <a:lumMod val="50000"/>
                  </a:schemeClr>
                </a:solidFill>
                <a:latin typeface="+mn-lt"/>
                <a:cs typeface="+mn-cs"/>
              </a:rPr>
              <a:t>тілесних</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ушкоджень</a:t>
            </a:r>
            <a:r>
              <a:rPr lang="ru-RU" sz="2400" b="1" dirty="0">
                <a:solidFill>
                  <a:schemeClr val="accent6">
                    <a:lumMod val="50000"/>
                  </a:schemeClr>
                </a:solidFill>
                <a:latin typeface="+mn-lt"/>
                <a:cs typeface="+mn-cs"/>
              </a:rPr>
              <a:t>;</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г) </a:t>
            </a:r>
            <a:r>
              <a:rPr lang="ru-RU" sz="2400" b="1" dirty="0" err="1">
                <a:solidFill>
                  <a:schemeClr val="accent6">
                    <a:lumMod val="50000"/>
                  </a:schemeClr>
                </a:solidFill>
                <a:latin typeface="+mn-lt"/>
                <a:cs typeface="+mn-cs"/>
              </a:rPr>
              <a:t>підлітки</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розпивали</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спиртні</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напої</a:t>
            </a:r>
            <a:r>
              <a:rPr lang="ru-RU" sz="2400" b="1" dirty="0">
                <a:solidFill>
                  <a:schemeClr val="accent6">
                    <a:lumMod val="50000"/>
                  </a:schemeClr>
                </a:solidFill>
                <a:latin typeface="+mn-lt"/>
                <a:cs typeface="+mn-cs"/>
              </a:rPr>
              <a:t> в </a:t>
            </a:r>
            <a:r>
              <a:rPr lang="ru-RU" sz="2400" b="1" dirty="0" err="1">
                <a:solidFill>
                  <a:schemeClr val="accent6">
                    <a:lumMod val="50000"/>
                  </a:schemeClr>
                </a:solidFill>
                <a:latin typeface="+mn-lt"/>
                <a:cs typeface="+mn-cs"/>
              </a:rPr>
              <a:t>недозволеному</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місці</a:t>
            </a:r>
            <a:r>
              <a:rPr lang="ru-RU" sz="2400" b="1" dirty="0">
                <a:solidFill>
                  <a:schemeClr val="accent6">
                    <a:lumMod val="50000"/>
                  </a:schemeClr>
                </a:solidFill>
                <a:latin typeface="+mn-lt"/>
                <a:cs typeface="+mn-cs"/>
              </a:rPr>
              <a:t>;</a:t>
            </a:r>
            <a:br>
              <a:rPr lang="ru-RU" sz="2400" b="1" dirty="0">
                <a:solidFill>
                  <a:schemeClr val="accent6">
                    <a:lumMod val="50000"/>
                  </a:schemeClr>
                </a:solidFill>
                <a:latin typeface="+mn-lt"/>
                <a:cs typeface="+mn-cs"/>
              </a:rPr>
            </a:br>
            <a:r>
              <a:rPr lang="ru-RU" sz="2400" b="1" dirty="0">
                <a:solidFill>
                  <a:schemeClr val="accent6">
                    <a:lumMod val="50000"/>
                  </a:schemeClr>
                </a:solidFill>
                <a:latin typeface="+mn-lt"/>
                <a:cs typeface="+mn-cs"/>
              </a:rPr>
              <a:t/>
            </a:r>
            <a:br>
              <a:rPr lang="ru-RU" sz="2400" b="1" dirty="0">
                <a:solidFill>
                  <a:schemeClr val="accent6">
                    <a:lumMod val="50000"/>
                  </a:schemeClr>
                </a:solidFill>
                <a:latin typeface="+mn-lt"/>
                <a:cs typeface="+mn-cs"/>
              </a:rPr>
            </a:br>
            <a:r>
              <a:rPr lang="ru-RU" sz="2400" b="1" dirty="0" err="1">
                <a:solidFill>
                  <a:schemeClr val="accent6">
                    <a:lumMod val="50000"/>
                  </a:schemeClr>
                </a:solidFill>
                <a:latin typeface="+mn-lt"/>
                <a:cs typeface="+mn-cs"/>
              </a:rPr>
              <a:t>д</a:t>
            </a:r>
            <a:r>
              <a:rPr lang="ru-RU" sz="2400" b="1" dirty="0">
                <a:solidFill>
                  <a:schemeClr val="accent6">
                    <a:lumMod val="50000"/>
                  </a:schemeClr>
                </a:solidFill>
                <a:latin typeface="+mn-lt"/>
                <a:cs typeface="+mn-cs"/>
              </a:rPr>
              <a:t>) група </a:t>
            </a:r>
            <a:r>
              <a:rPr lang="ru-RU" sz="2400" b="1" dirty="0" err="1">
                <a:solidFill>
                  <a:schemeClr val="accent6">
                    <a:lumMod val="50000"/>
                  </a:schemeClr>
                </a:solidFill>
                <a:latin typeface="+mn-lt"/>
                <a:cs typeface="+mn-cs"/>
              </a:rPr>
              <a:t>підлітків</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пограбувала</a:t>
            </a:r>
            <a:r>
              <a:rPr lang="ru-RU" sz="2400" b="1" dirty="0">
                <a:solidFill>
                  <a:schemeClr val="accent6">
                    <a:lumMod val="50000"/>
                  </a:schemeClr>
                </a:solidFill>
                <a:latin typeface="+mn-lt"/>
                <a:cs typeface="+mn-cs"/>
              </a:rPr>
              <a:t> </a:t>
            </a:r>
            <a:r>
              <a:rPr lang="ru-RU" sz="2400" b="1" dirty="0" err="1">
                <a:solidFill>
                  <a:schemeClr val="accent6">
                    <a:lumMod val="50000"/>
                  </a:schemeClr>
                </a:solidFill>
                <a:latin typeface="+mn-lt"/>
                <a:cs typeface="+mn-cs"/>
              </a:rPr>
              <a:t>перехожого</a:t>
            </a:r>
            <a:r>
              <a:rPr lang="ru-RU" sz="2400" b="1" dirty="0">
                <a:solidFill>
                  <a:schemeClr val="accent6">
                    <a:lumMod val="50000"/>
                  </a:schemeClr>
                </a:solidFill>
                <a:latin typeface="+mn-lt"/>
                <a:cs typeface="+mn-cs"/>
              </a:rPr>
              <a:t>.</a:t>
            </a:r>
            <a:br>
              <a:rPr lang="ru-RU" sz="2400" b="1" dirty="0">
                <a:solidFill>
                  <a:schemeClr val="accent6">
                    <a:lumMod val="50000"/>
                  </a:schemeClr>
                </a:solidFill>
                <a:latin typeface="+mn-lt"/>
                <a:cs typeface="+mn-cs"/>
              </a:rPr>
            </a:br>
            <a:r>
              <a:rPr lang="ru-RU" sz="1600" b="1" dirty="0">
                <a:solidFill>
                  <a:schemeClr val="accent6">
                    <a:lumMod val="50000"/>
                  </a:schemeClr>
                </a:solidFill>
                <a:latin typeface="+mn-lt"/>
                <a:cs typeface="+mn-cs"/>
              </a:rPr>
              <a:t/>
            </a:r>
            <a:br>
              <a:rPr lang="ru-RU" sz="1600" b="1" dirty="0">
                <a:solidFill>
                  <a:schemeClr val="accent6">
                    <a:lumMod val="50000"/>
                  </a:schemeClr>
                </a:solidFill>
                <a:latin typeface="+mn-lt"/>
                <a:cs typeface="+mn-cs"/>
              </a:rPr>
            </a:br>
            <a:endParaRPr lang="ru-RU" dirty="0">
              <a:latin typeface="+mn-lt"/>
              <a:cs typeface="+mn-cs"/>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3108325"/>
          </a:xfrm>
          <a:prstGeom prst="rect">
            <a:avLst/>
          </a:prstGeom>
          <a:noFill/>
        </p:spPr>
        <p:txBody>
          <a:bodyPr>
            <a:spAutoFit/>
          </a:bodyPr>
          <a:lstStyle/>
          <a:p>
            <a:pPr fontAlgn="auto">
              <a:spcBef>
                <a:spcPts val="0"/>
              </a:spcBef>
              <a:spcAft>
                <a:spcPts val="0"/>
              </a:spcAft>
              <a:defRPr/>
            </a:pPr>
            <a:r>
              <a:rPr lang="uk-UA" sz="2800" b="1" dirty="0">
                <a:solidFill>
                  <a:schemeClr val="tx2">
                    <a:lumMod val="75000"/>
                  </a:schemeClr>
                </a:solidFill>
                <a:latin typeface="+mn-lt"/>
                <a:cs typeface="+mn-cs"/>
              </a:rPr>
              <a:t>Адміністративне правопорушення  (проступок) – це протиправна, винна ( умисна або необережна) дія чи бездіяльність, яка посягає на громадський порядок, власність, права і свободи громадян, на встановлений порядок управління, і за яку законом передбачено адміністративну відповідальність ( ст. 9 КУпАП).</a:t>
            </a:r>
            <a:endParaRPr lang="ru-RU" sz="2800" b="1" dirty="0">
              <a:solidFill>
                <a:schemeClr val="tx2">
                  <a:lumMod val="75000"/>
                </a:schemeClr>
              </a:solidFill>
              <a:latin typeface="+mn-lt"/>
              <a:cs typeface="+mn-cs"/>
            </a:endParaRPr>
          </a:p>
        </p:txBody>
      </p:sp>
      <p:pic>
        <p:nvPicPr>
          <p:cNvPr id="8195" name="Picture 2"/>
          <p:cNvPicPr>
            <a:picLocks noChangeAspect="1" noChangeArrowheads="1"/>
          </p:cNvPicPr>
          <p:nvPr/>
        </p:nvPicPr>
        <p:blipFill>
          <a:blip r:embed="rId2" cstate="print"/>
          <a:srcRect/>
          <a:stretch>
            <a:fillRect/>
          </a:stretch>
        </p:blipFill>
        <p:spPr bwMode="auto">
          <a:xfrm>
            <a:off x="1714500" y="3143250"/>
            <a:ext cx="5422900" cy="36353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323850" y="260350"/>
            <a:ext cx="8569325" cy="5816977"/>
          </a:xfrm>
          <a:prstGeom prst="rect">
            <a:avLst/>
          </a:prstGeom>
          <a:noFill/>
          <a:ln w="9525">
            <a:noFill/>
            <a:miter lim="800000"/>
            <a:headEnd/>
            <a:tailEnd/>
          </a:ln>
        </p:spPr>
        <p:txBody>
          <a:bodyPr>
            <a:spAutoFit/>
          </a:bodyPr>
          <a:lstStyle/>
          <a:p>
            <a:r>
              <a:rPr lang="ru-RU" dirty="0">
                <a:latin typeface="Calibri" pitchFamily="34" charset="0"/>
              </a:rPr>
              <a:t>                                     </a:t>
            </a:r>
            <a:r>
              <a:rPr lang="ru-RU" b="1" u="sng" dirty="0">
                <a:latin typeface="Calibri" pitchFamily="34" charset="0"/>
              </a:rPr>
              <a:t>Кодекс України про </a:t>
            </a:r>
            <a:r>
              <a:rPr lang="ru-RU" b="1" u="sng" dirty="0" err="1" smtClean="0">
                <a:latin typeface="Calibri" pitchFamily="34" charset="0"/>
              </a:rPr>
              <a:t>Адміністративні</a:t>
            </a:r>
            <a:r>
              <a:rPr lang="ru-RU" b="1" u="sng" dirty="0" smtClean="0">
                <a:latin typeface="Calibri" pitchFamily="34" charset="0"/>
              </a:rPr>
              <a:t> </a:t>
            </a:r>
            <a:r>
              <a:rPr lang="ru-RU" b="1" u="sng" dirty="0" err="1" smtClean="0">
                <a:latin typeface="Calibri" pitchFamily="34" charset="0"/>
              </a:rPr>
              <a:t>Правопорушення</a:t>
            </a:r>
            <a:r>
              <a:rPr lang="ru-RU" b="1" u="sng" dirty="0" smtClean="0">
                <a:latin typeface="Calibri" pitchFamily="34" charset="0"/>
              </a:rPr>
              <a:t> </a:t>
            </a:r>
            <a:r>
              <a:rPr lang="ru-RU" dirty="0">
                <a:latin typeface="Calibri" pitchFamily="34" charset="0"/>
              </a:rPr>
              <a:t/>
            </a:r>
            <a:br>
              <a:rPr lang="ru-RU" dirty="0">
                <a:latin typeface="Calibri" pitchFamily="34" charset="0"/>
              </a:rPr>
            </a:br>
            <a:r>
              <a:rPr lang="ru-RU" dirty="0">
                <a:latin typeface="Calibri" pitchFamily="34" charset="0"/>
              </a:rPr>
              <a:t/>
            </a:r>
            <a:br>
              <a:rPr lang="ru-RU" dirty="0">
                <a:latin typeface="Calibri" pitchFamily="34" charset="0"/>
              </a:rPr>
            </a:br>
            <a:r>
              <a:rPr lang="ru-RU" sz="1400" b="1" dirty="0">
                <a:latin typeface="Calibri" pitchFamily="34" charset="0"/>
              </a:rPr>
              <a:t>Ст. 12. </a:t>
            </a:r>
            <a:r>
              <a:rPr lang="ru-RU" sz="1400" b="1" dirty="0" err="1">
                <a:latin typeface="Calibri" pitchFamily="34" charset="0"/>
              </a:rPr>
              <a:t>Вік</a:t>
            </a:r>
            <a:r>
              <a:rPr lang="ru-RU" sz="1400" b="1" dirty="0">
                <a:latin typeface="Calibri" pitchFamily="34" charset="0"/>
              </a:rPr>
              <a:t>, </a:t>
            </a:r>
            <a:r>
              <a:rPr lang="ru-RU" sz="1400" b="1" dirty="0" err="1">
                <a:latin typeface="Calibri" pitchFamily="34" charset="0"/>
              </a:rPr>
              <a:t>після</a:t>
            </a:r>
            <a:r>
              <a:rPr lang="ru-RU" sz="1400" b="1" dirty="0">
                <a:latin typeface="Calibri" pitchFamily="34" charset="0"/>
              </a:rPr>
              <a:t> </a:t>
            </a:r>
            <a:r>
              <a:rPr lang="ru-RU" sz="1400" b="1" dirty="0" err="1">
                <a:latin typeface="Calibri" pitchFamily="34" charset="0"/>
              </a:rPr>
              <a:t>досягнення</a:t>
            </a:r>
            <a:r>
              <a:rPr lang="ru-RU" sz="1400" b="1" dirty="0">
                <a:latin typeface="Calibri" pitchFamily="34" charset="0"/>
              </a:rPr>
              <a:t> </a:t>
            </a:r>
            <a:r>
              <a:rPr lang="ru-RU" sz="1400" b="1" dirty="0" err="1">
                <a:latin typeface="Calibri" pitchFamily="34" charset="0"/>
              </a:rPr>
              <a:t>якого</a:t>
            </a:r>
            <a:r>
              <a:rPr lang="ru-RU" sz="1400" b="1" dirty="0">
                <a:latin typeface="Calibri" pitchFamily="34" charset="0"/>
              </a:rPr>
              <a:t> </a:t>
            </a:r>
            <a:r>
              <a:rPr lang="ru-RU" sz="1400" b="1" dirty="0" err="1">
                <a:latin typeface="Calibri" pitchFamily="34" charset="0"/>
              </a:rPr>
              <a:t>настає</a:t>
            </a:r>
            <a:r>
              <a:rPr lang="ru-RU" sz="1400" b="1" dirty="0">
                <a:latin typeface="Calibri" pitchFamily="34" charset="0"/>
              </a:rPr>
              <a:t> </a:t>
            </a:r>
            <a:r>
              <a:rPr lang="ru-RU" sz="1400" b="1" dirty="0" err="1">
                <a:latin typeface="Calibri" pitchFamily="34" charset="0"/>
              </a:rPr>
              <a:t>адміністративна</a:t>
            </a:r>
            <a:r>
              <a:rPr lang="ru-RU" sz="1400" b="1" dirty="0">
                <a:latin typeface="Calibri" pitchFamily="34" charset="0"/>
              </a:rPr>
              <a:t> </a:t>
            </a:r>
            <a:r>
              <a:rPr lang="ru-RU" sz="1400" b="1" dirty="0" err="1">
                <a:latin typeface="Calibri" pitchFamily="34" charset="0"/>
              </a:rPr>
              <a:t>відповідальність</a:t>
            </a:r>
            <a:r>
              <a:rPr lang="ru-RU" sz="1400" b="1" dirty="0">
                <a:latin typeface="Calibri" pitchFamily="34" charset="0"/>
              </a:rPr>
              <a:t>.</a:t>
            </a:r>
            <a:br>
              <a:rPr lang="ru-RU" sz="1400" b="1" dirty="0">
                <a:latin typeface="Calibri" pitchFamily="34" charset="0"/>
              </a:rPr>
            </a:br>
            <a:r>
              <a:rPr lang="ru-RU" sz="1400" b="1" dirty="0">
                <a:latin typeface="Calibri" pitchFamily="34" charset="0"/>
              </a:rPr>
              <a:t/>
            </a:r>
            <a:br>
              <a:rPr lang="ru-RU" sz="1400" b="1" dirty="0">
                <a:latin typeface="Calibri" pitchFamily="34" charset="0"/>
              </a:rPr>
            </a:br>
            <a:r>
              <a:rPr lang="ru-RU" sz="1400" b="1" dirty="0" err="1">
                <a:latin typeface="Calibri" pitchFamily="34" charset="0"/>
              </a:rPr>
              <a:t>Адміністративній</a:t>
            </a:r>
            <a:r>
              <a:rPr lang="ru-RU" sz="1400" b="1" dirty="0">
                <a:latin typeface="Calibri" pitchFamily="34" charset="0"/>
              </a:rPr>
              <a:t> </a:t>
            </a:r>
            <a:r>
              <a:rPr lang="ru-RU" sz="1400" b="1" dirty="0" err="1">
                <a:latin typeface="Calibri" pitchFamily="34" charset="0"/>
              </a:rPr>
              <a:t>відповідальності</a:t>
            </a:r>
            <a:r>
              <a:rPr lang="ru-RU" sz="1400" b="1" dirty="0">
                <a:latin typeface="Calibri" pitchFamily="34" charset="0"/>
              </a:rPr>
              <a:t> </a:t>
            </a:r>
            <a:r>
              <a:rPr lang="ru-RU" sz="1400" b="1" dirty="0" err="1">
                <a:latin typeface="Calibri" pitchFamily="34" charset="0"/>
              </a:rPr>
              <a:t>підлягають</a:t>
            </a:r>
            <a:r>
              <a:rPr lang="ru-RU" sz="1400" b="1" dirty="0">
                <a:latin typeface="Calibri" pitchFamily="34" charset="0"/>
              </a:rPr>
              <a:t> особи, які </a:t>
            </a:r>
            <a:r>
              <a:rPr lang="ru-RU" sz="1400" b="1" dirty="0" err="1">
                <a:latin typeface="Calibri" pitchFamily="34" charset="0"/>
              </a:rPr>
              <a:t>досягли</a:t>
            </a:r>
            <a:r>
              <a:rPr lang="ru-RU" sz="1400" b="1" dirty="0">
                <a:latin typeface="Calibri" pitchFamily="34" charset="0"/>
              </a:rPr>
              <a:t> на момент </a:t>
            </a:r>
            <a:r>
              <a:rPr lang="ru-RU" sz="1400" b="1" dirty="0" err="1">
                <a:latin typeface="Calibri" pitchFamily="34" charset="0"/>
              </a:rPr>
              <a:t>скоєння</a:t>
            </a:r>
            <a:r>
              <a:rPr lang="ru-RU" sz="1400" b="1" dirty="0">
                <a:latin typeface="Calibri" pitchFamily="34" charset="0"/>
              </a:rPr>
              <a:t> </a:t>
            </a:r>
            <a:r>
              <a:rPr lang="ru-RU" sz="1400" b="1" dirty="0" err="1">
                <a:latin typeface="Calibri" pitchFamily="34" charset="0"/>
              </a:rPr>
              <a:t>адміністративного</a:t>
            </a:r>
            <a:r>
              <a:rPr lang="ru-RU" sz="1400" b="1" dirty="0">
                <a:latin typeface="Calibri" pitchFamily="34" charset="0"/>
              </a:rPr>
              <a:t> </a:t>
            </a:r>
            <a:r>
              <a:rPr lang="ru-RU" sz="1400" b="1" dirty="0" err="1">
                <a:latin typeface="Calibri" pitchFamily="34" charset="0"/>
              </a:rPr>
              <a:t>правопорушення</a:t>
            </a:r>
            <a:r>
              <a:rPr lang="ru-RU" sz="1400" b="1" dirty="0">
                <a:latin typeface="Calibri" pitchFamily="34" charset="0"/>
              </a:rPr>
              <a:t> </a:t>
            </a:r>
            <a:r>
              <a:rPr lang="ru-RU" sz="1400" b="1" dirty="0" err="1">
                <a:latin typeface="Calibri" pitchFamily="34" charset="0"/>
              </a:rPr>
              <a:t>шістнадцятирічного</a:t>
            </a:r>
            <a:r>
              <a:rPr lang="ru-RU" sz="1400" b="1" dirty="0">
                <a:latin typeface="Calibri" pitchFamily="34" charset="0"/>
              </a:rPr>
              <a:t> </a:t>
            </a:r>
            <a:r>
              <a:rPr lang="ru-RU" sz="1400" b="1" dirty="0" err="1">
                <a:latin typeface="Calibri" pitchFamily="34" charset="0"/>
              </a:rPr>
              <a:t>віку</a:t>
            </a:r>
            <a:r>
              <a:rPr lang="ru-RU" sz="1400" b="1" dirty="0">
                <a:latin typeface="Calibri" pitchFamily="34" charset="0"/>
              </a:rPr>
              <a:t>.</a:t>
            </a:r>
            <a:br>
              <a:rPr lang="ru-RU" sz="1400" b="1" dirty="0">
                <a:latin typeface="Calibri" pitchFamily="34" charset="0"/>
              </a:rPr>
            </a:br>
            <a:r>
              <a:rPr lang="ru-RU" sz="1400" b="1" dirty="0">
                <a:latin typeface="Calibri" pitchFamily="34" charset="0"/>
              </a:rPr>
              <a:t>За </a:t>
            </a:r>
            <a:r>
              <a:rPr lang="ru-RU" sz="1400" b="1" dirty="0" err="1">
                <a:latin typeface="Calibri" pitchFamily="34" charset="0"/>
              </a:rPr>
              <a:t>порушення</a:t>
            </a:r>
            <a:r>
              <a:rPr lang="ru-RU" sz="1400" b="1" dirty="0">
                <a:latin typeface="Calibri" pitchFamily="34" charset="0"/>
              </a:rPr>
              <a:t>, </a:t>
            </a:r>
            <a:r>
              <a:rPr lang="ru-RU" sz="1400" b="1" dirty="0" err="1">
                <a:latin typeface="Calibri" pitchFamily="34" charset="0"/>
              </a:rPr>
              <a:t>пов’язані</a:t>
            </a:r>
            <a:r>
              <a:rPr lang="ru-RU" sz="1400" b="1" dirty="0">
                <a:latin typeface="Calibri" pitchFamily="34" charset="0"/>
              </a:rPr>
              <a:t> із </a:t>
            </a:r>
            <a:r>
              <a:rPr lang="ru-RU" sz="1400" b="1" dirty="0" err="1">
                <a:latin typeface="Calibri" pitchFamily="34" charset="0"/>
              </a:rPr>
              <a:t>зберіганням</a:t>
            </a:r>
            <a:r>
              <a:rPr lang="ru-RU" sz="1400" b="1" dirty="0">
                <a:latin typeface="Calibri" pitchFamily="34" charset="0"/>
              </a:rPr>
              <a:t> і </a:t>
            </a:r>
            <a:r>
              <a:rPr lang="ru-RU" sz="1400" b="1" dirty="0" err="1">
                <a:latin typeface="Calibri" pitchFamily="34" charset="0"/>
              </a:rPr>
              <a:t>транспортуванням</a:t>
            </a:r>
            <a:r>
              <a:rPr lang="ru-RU" sz="1400" b="1" dirty="0">
                <a:latin typeface="Calibri" pitchFamily="34" charset="0"/>
              </a:rPr>
              <a:t> </a:t>
            </a:r>
            <a:r>
              <a:rPr lang="ru-RU" sz="1400" b="1" dirty="0" err="1">
                <a:latin typeface="Calibri" pitchFamily="34" charset="0"/>
              </a:rPr>
              <a:t>наркотичних</a:t>
            </a:r>
            <a:r>
              <a:rPr lang="ru-RU" sz="1400" b="1" dirty="0">
                <a:latin typeface="Calibri" pitchFamily="34" charset="0"/>
              </a:rPr>
              <a:t> </a:t>
            </a:r>
            <a:r>
              <a:rPr lang="ru-RU" sz="1400" b="1" dirty="0" err="1">
                <a:latin typeface="Calibri" pitchFamily="34" charset="0"/>
              </a:rPr>
              <a:t>речовин</a:t>
            </a:r>
            <a:r>
              <a:rPr lang="ru-RU" sz="1400" b="1" dirty="0">
                <a:latin typeface="Calibri" pitchFamily="34" charset="0"/>
              </a:rPr>
              <a:t>, </a:t>
            </a:r>
            <a:r>
              <a:rPr lang="ru-RU" sz="1400" b="1" dirty="0" err="1">
                <a:latin typeface="Calibri" pitchFamily="34" charset="0"/>
              </a:rPr>
              <a:t>дрібну</a:t>
            </a:r>
            <a:r>
              <a:rPr lang="ru-RU" sz="1400" b="1" dirty="0">
                <a:latin typeface="Calibri" pitchFamily="34" charset="0"/>
              </a:rPr>
              <a:t> </a:t>
            </a:r>
            <a:r>
              <a:rPr lang="ru-RU" sz="1400" b="1" dirty="0" err="1">
                <a:latin typeface="Calibri" pitchFamily="34" charset="0"/>
              </a:rPr>
              <a:t>крадіжку</a:t>
            </a:r>
            <a:r>
              <a:rPr lang="ru-RU" sz="1400" b="1" dirty="0">
                <a:latin typeface="Calibri" pitchFamily="34" charset="0"/>
              </a:rPr>
              <a:t>, </a:t>
            </a:r>
            <a:r>
              <a:rPr lang="ru-RU" sz="1400" b="1" dirty="0" err="1">
                <a:latin typeface="Calibri" pitchFamily="34" charset="0"/>
              </a:rPr>
              <a:t>правопорушення</a:t>
            </a:r>
            <a:r>
              <a:rPr lang="ru-RU" sz="1400" b="1" dirty="0">
                <a:latin typeface="Calibri" pitchFamily="34" charset="0"/>
              </a:rPr>
              <a:t>, </a:t>
            </a:r>
            <a:r>
              <a:rPr lang="ru-RU" sz="1400" b="1" dirty="0" err="1">
                <a:latin typeface="Calibri" pitchFamily="34" charset="0"/>
              </a:rPr>
              <a:t>пов’язані</a:t>
            </a:r>
            <a:r>
              <a:rPr lang="ru-RU" sz="1400" b="1" dirty="0">
                <a:latin typeface="Calibri" pitchFamily="34" charset="0"/>
              </a:rPr>
              <a:t> з </a:t>
            </a:r>
            <a:r>
              <a:rPr lang="ru-RU" sz="1400" b="1" dirty="0" err="1">
                <a:latin typeface="Calibri" pitchFamily="34" charset="0"/>
              </a:rPr>
              <a:t>використанням</a:t>
            </a:r>
            <a:r>
              <a:rPr lang="ru-RU" sz="1400" b="1" dirty="0">
                <a:latin typeface="Calibri" pitchFamily="34" charset="0"/>
              </a:rPr>
              <a:t> </a:t>
            </a:r>
            <a:r>
              <a:rPr lang="ru-RU" sz="1400" b="1" dirty="0" err="1">
                <a:latin typeface="Calibri" pitchFamily="34" charset="0"/>
              </a:rPr>
              <a:t>транспортних</a:t>
            </a:r>
            <a:r>
              <a:rPr lang="ru-RU" sz="1400" b="1" dirty="0">
                <a:latin typeface="Calibri" pitchFamily="34" charset="0"/>
              </a:rPr>
              <a:t> </a:t>
            </a:r>
            <a:r>
              <a:rPr lang="ru-RU" sz="1400" b="1" dirty="0" err="1">
                <a:latin typeface="Calibri" pitchFamily="34" charset="0"/>
              </a:rPr>
              <a:t>засобів</a:t>
            </a:r>
            <a:r>
              <a:rPr lang="ru-RU" sz="1400" b="1" dirty="0">
                <a:latin typeface="Calibri" pitchFamily="34" charset="0"/>
              </a:rPr>
              <a:t> та </a:t>
            </a:r>
            <a:r>
              <a:rPr lang="ru-RU" sz="1400" b="1" dirty="0" err="1">
                <a:latin typeface="Calibri" pitchFamily="34" charset="0"/>
              </a:rPr>
              <a:t>зброї</a:t>
            </a:r>
            <a:r>
              <a:rPr lang="ru-RU" sz="1400" b="1" dirty="0">
                <a:latin typeface="Calibri" pitchFamily="34" charset="0"/>
              </a:rPr>
              <a:t>, </a:t>
            </a:r>
            <a:r>
              <a:rPr lang="ru-RU" sz="1400" b="1" dirty="0" err="1">
                <a:latin typeface="Calibri" pitchFamily="34" charset="0"/>
              </a:rPr>
              <a:t>порушення</a:t>
            </a:r>
            <a:r>
              <a:rPr lang="ru-RU" sz="1400" b="1" dirty="0">
                <a:latin typeface="Calibri" pitchFamily="34" charset="0"/>
              </a:rPr>
              <a:t> правил </a:t>
            </a:r>
            <a:r>
              <a:rPr lang="ru-RU" sz="1400" b="1" dirty="0" err="1">
                <a:latin typeface="Calibri" pitchFamily="34" charset="0"/>
              </a:rPr>
              <a:t>дорожнього</a:t>
            </a:r>
            <a:r>
              <a:rPr lang="ru-RU" sz="1400" b="1" dirty="0">
                <a:latin typeface="Calibri" pitchFamily="34" charset="0"/>
              </a:rPr>
              <a:t> </a:t>
            </a:r>
            <a:r>
              <a:rPr lang="ru-RU" sz="1400" b="1" dirty="0" err="1">
                <a:latin typeface="Calibri" pitchFamily="34" charset="0"/>
              </a:rPr>
              <a:t>руху</a:t>
            </a:r>
            <a:r>
              <a:rPr lang="ru-RU" sz="1400" b="1" dirty="0">
                <a:latin typeface="Calibri" pitchFamily="34" charset="0"/>
              </a:rPr>
              <a:t>, </a:t>
            </a:r>
            <a:r>
              <a:rPr lang="ru-RU" sz="1400" b="1" dirty="0" err="1">
                <a:latin typeface="Calibri" pitchFamily="34" charset="0"/>
              </a:rPr>
              <a:t>дрібне</a:t>
            </a:r>
            <a:r>
              <a:rPr lang="ru-RU" sz="1400" b="1" dirty="0">
                <a:latin typeface="Calibri" pitchFamily="34" charset="0"/>
              </a:rPr>
              <a:t> </a:t>
            </a:r>
            <a:r>
              <a:rPr lang="ru-RU" sz="1400" b="1" dirty="0" err="1">
                <a:latin typeface="Calibri" pitchFamily="34" charset="0"/>
              </a:rPr>
              <a:t>хуліганство</a:t>
            </a:r>
            <a:r>
              <a:rPr lang="ru-RU" sz="1400" b="1" dirty="0">
                <a:latin typeface="Calibri" pitchFamily="34" charset="0"/>
              </a:rPr>
              <a:t> та </a:t>
            </a:r>
            <a:r>
              <a:rPr lang="ru-RU" sz="1400" b="1" dirty="0" err="1">
                <a:latin typeface="Calibri" pitchFamily="34" charset="0"/>
              </a:rPr>
              <a:t>непокору</a:t>
            </a:r>
            <a:r>
              <a:rPr lang="ru-RU" sz="1400" b="1" dirty="0">
                <a:latin typeface="Calibri" pitchFamily="34" charset="0"/>
              </a:rPr>
              <a:t> </a:t>
            </a:r>
            <a:r>
              <a:rPr lang="ru-RU" sz="1400" b="1" dirty="0" err="1">
                <a:latin typeface="Calibri" pitchFamily="34" charset="0"/>
              </a:rPr>
              <a:t>працівникам</a:t>
            </a:r>
            <a:r>
              <a:rPr lang="ru-RU" sz="1400" b="1" dirty="0">
                <a:latin typeface="Calibri" pitchFamily="34" charset="0"/>
              </a:rPr>
              <a:t> </a:t>
            </a:r>
            <a:r>
              <a:rPr lang="ru-RU" sz="1400" b="1" dirty="0" err="1">
                <a:latin typeface="Calibri" pitchFamily="34" charset="0"/>
              </a:rPr>
              <a:t>правоохоронних</a:t>
            </a:r>
            <a:r>
              <a:rPr lang="ru-RU" sz="1400" b="1" dirty="0">
                <a:latin typeface="Calibri" pitchFamily="34" charset="0"/>
              </a:rPr>
              <a:t> органів </a:t>
            </a:r>
            <a:r>
              <a:rPr lang="ru-RU" sz="1400" b="1" dirty="0" err="1">
                <a:latin typeface="Calibri" pitchFamily="34" charset="0"/>
              </a:rPr>
              <a:t>неповнолітні</a:t>
            </a:r>
            <a:r>
              <a:rPr lang="ru-RU" sz="1400" b="1" dirty="0">
                <a:latin typeface="Calibri" pitchFamily="34" charset="0"/>
              </a:rPr>
              <a:t> </a:t>
            </a:r>
            <a:r>
              <a:rPr lang="ru-RU" sz="1400" b="1" dirty="0" err="1">
                <a:latin typeface="Calibri" pitchFamily="34" charset="0"/>
              </a:rPr>
              <a:t>відповідають</a:t>
            </a:r>
            <a:r>
              <a:rPr lang="ru-RU" sz="1400" b="1" dirty="0">
                <a:latin typeface="Calibri" pitchFamily="34" charset="0"/>
              </a:rPr>
              <a:t> на </a:t>
            </a:r>
            <a:r>
              <a:rPr lang="ru-RU" sz="1400" b="1" dirty="0" err="1">
                <a:latin typeface="Calibri" pitchFamily="34" charset="0"/>
              </a:rPr>
              <a:t>загальних</a:t>
            </a:r>
            <a:r>
              <a:rPr lang="ru-RU" sz="1400" b="1" dirty="0">
                <a:latin typeface="Calibri" pitchFamily="34" charset="0"/>
              </a:rPr>
              <a:t> засадах. У </a:t>
            </a:r>
            <a:r>
              <a:rPr lang="ru-RU" sz="1400" b="1" dirty="0" err="1">
                <a:latin typeface="Calibri" pitchFamily="34" charset="0"/>
              </a:rPr>
              <a:t>цілому</a:t>
            </a:r>
            <a:r>
              <a:rPr lang="ru-RU" sz="1400" b="1" dirty="0">
                <a:latin typeface="Calibri" pitchFamily="34" charset="0"/>
              </a:rPr>
              <a:t> </a:t>
            </a:r>
            <a:r>
              <a:rPr lang="ru-RU" sz="1400" b="1" dirty="0" err="1">
                <a:latin typeface="Calibri" pitchFamily="34" charset="0"/>
              </a:rPr>
              <a:t>адміністративна</a:t>
            </a:r>
            <a:r>
              <a:rPr lang="ru-RU" sz="1400" b="1" dirty="0">
                <a:latin typeface="Calibri" pitchFamily="34" charset="0"/>
              </a:rPr>
              <a:t> </a:t>
            </a:r>
            <a:r>
              <a:rPr lang="ru-RU" sz="1400" b="1" dirty="0" err="1">
                <a:latin typeface="Calibri" pitchFamily="34" charset="0"/>
              </a:rPr>
              <a:t>відповідальність</a:t>
            </a:r>
            <a:r>
              <a:rPr lang="ru-RU" sz="1400" b="1" dirty="0">
                <a:latin typeface="Calibri" pitchFamily="34" charset="0"/>
              </a:rPr>
              <a:t> </a:t>
            </a:r>
            <a:r>
              <a:rPr lang="ru-RU" sz="1400" b="1" dirty="0" err="1">
                <a:latin typeface="Calibri" pitchFamily="34" charset="0"/>
              </a:rPr>
              <a:t>неповнолітніх</a:t>
            </a:r>
            <a:r>
              <a:rPr lang="ru-RU" sz="1400" b="1" dirty="0">
                <a:latin typeface="Calibri" pitchFamily="34" charset="0"/>
              </a:rPr>
              <a:t> має свої </a:t>
            </a:r>
            <a:r>
              <a:rPr lang="ru-RU" sz="1400" b="1" dirty="0" err="1">
                <a:latin typeface="Calibri" pitchFamily="34" charset="0"/>
              </a:rPr>
              <a:t>особливості</a:t>
            </a:r>
            <a:r>
              <a:rPr lang="ru-RU" sz="1400" b="1" dirty="0">
                <a:latin typeface="Calibri" pitchFamily="34" charset="0"/>
              </a:rPr>
              <a:t>.</a:t>
            </a:r>
          </a:p>
          <a:p>
            <a:r>
              <a:rPr lang="ru-RU" sz="1400" b="1" dirty="0">
                <a:latin typeface="Calibri" pitchFamily="34" charset="0"/>
              </a:rPr>
              <a:t>Ст. 23</a:t>
            </a:r>
            <a:br>
              <a:rPr lang="ru-RU" sz="1400" b="1" dirty="0">
                <a:latin typeface="Calibri" pitchFamily="34" charset="0"/>
              </a:rPr>
            </a:br>
            <a:r>
              <a:rPr lang="ru-RU" sz="1400" b="1" dirty="0" err="1">
                <a:latin typeface="Calibri" pitchFamily="34" charset="0"/>
              </a:rPr>
              <a:t>Адміністративне</a:t>
            </a:r>
            <a:r>
              <a:rPr lang="ru-RU" sz="1400" b="1" dirty="0">
                <a:latin typeface="Calibri" pitchFamily="34" charset="0"/>
              </a:rPr>
              <a:t> </a:t>
            </a:r>
            <a:r>
              <a:rPr lang="ru-RU" sz="1400" b="1" dirty="0" err="1">
                <a:latin typeface="Calibri" pitchFamily="34" charset="0"/>
              </a:rPr>
              <a:t>стягнення</a:t>
            </a:r>
            <a:r>
              <a:rPr lang="ru-RU" sz="1400" b="1" dirty="0">
                <a:latin typeface="Calibri" pitchFamily="34" charset="0"/>
              </a:rPr>
              <a:t> є </a:t>
            </a:r>
            <a:r>
              <a:rPr lang="ru-RU" sz="1400" b="1" dirty="0" err="1">
                <a:latin typeface="Calibri" pitchFamily="34" charset="0"/>
              </a:rPr>
              <a:t>мірою</a:t>
            </a:r>
            <a:r>
              <a:rPr lang="ru-RU" sz="1400" b="1" dirty="0">
                <a:latin typeface="Calibri" pitchFamily="34" charset="0"/>
              </a:rPr>
              <a:t> </a:t>
            </a:r>
            <a:r>
              <a:rPr lang="ru-RU" sz="1400" b="1" dirty="0" err="1">
                <a:latin typeface="Calibri" pitchFamily="34" charset="0"/>
              </a:rPr>
              <a:t>відповідальності</a:t>
            </a:r>
            <a:r>
              <a:rPr lang="ru-RU" sz="1400" b="1" dirty="0">
                <a:latin typeface="Calibri" pitchFamily="34" charset="0"/>
              </a:rPr>
              <a:t> і </a:t>
            </a:r>
            <a:r>
              <a:rPr lang="ru-RU" sz="1400" b="1" dirty="0" err="1">
                <a:latin typeface="Calibri" pitchFamily="34" charset="0"/>
              </a:rPr>
              <a:t>застосовується</a:t>
            </a:r>
            <a:r>
              <a:rPr lang="ru-RU" sz="1400" b="1" dirty="0">
                <a:latin typeface="Calibri" pitchFamily="34" charset="0"/>
              </a:rPr>
              <a:t> з метою виховання особи, яка вчинила </a:t>
            </a:r>
            <a:r>
              <a:rPr lang="ru-RU" sz="1400" b="1" dirty="0" err="1">
                <a:latin typeface="Calibri" pitchFamily="34" charset="0"/>
              </a:rPr>
              <a:t>адміністративне</a:t>
            </a:r>
            <a:r>
              <a:rPr lang="ru-RU" sz="1400" b="1" dirty="0">
                <a:latin typeface="Calibri" pitchFamily="34" charset="0"/>
              </a:rPr>
              <a:t> </a:t>
            </a:r>
            <a:r>
              <a:rPr lang="ru-RU" sz="1400" b="1" dirty="0" err="1">
                <a:latin typeface="Calibri" pitchFamily="34" charset="0"/>
              </a:rPr>
              <a:t>правопорушення</a:t>
            </a:r>
            <a:r>
              <a:rPr lang="ru-RU" sz="1400" b="1" dirty="0">
                <a:latin typeface="Calibri" pitchFamily="34" charset="0"/>
              </a:rPr>
              <a:t> &lt;…&gt;</a:t>
            </a:r>
            <a:br>
              <a:rPr lang="ru-RU" sz="1400" b="1" dirty="0">
                <a:latin typeface="Calibri" pitchFamily="34" charset="0"/>
              </a:rPr>
            </a:br>
            <a:r>
              <a:rPr lang="ru-RU" sz="1400" b="1" dirty="0">
                <a:latin typeface="Calibri" pitchFamily="34" charset="0"/>
              </a:rPr>
              <a:t>Ст. 24-1. Заходи </a:t>
            </a:r>
            <a:r>
              <a:rPr lang="ru-RU" sz="1400" b="1" dirty="0" err="1">
                <a:latin typeface="Calibri" pitchFamily="34" charset="0"/>
              </a:rPr>
              <a:t>впливу</a:t>
            </a:r>
            <a:r>
              <a:rPr lang="ru-RU" sz="1400" b="1" dirty="0">
                <a:latin typeface="Calibri" pitchFamily="34" charset="0"/>
              </a:rPr>
              <a:t>, що </a:t>
            </a:r>
            <a:r>
              <a:rPr lang="ru-RU" sz="1400" b="1" dirty="0" err="1">
                <a:latin typeface="Calibri" pitchFamily="34" charset="0"/>
              </a:rPr>
              <a:t>застосовуються</a:t>
            </a:r>
            <a:r>
              <a:rPr lang="ru-RU" sz="1400" b="1" dirty="0">
                <a:latin typeface="Calibri" pitchFamily="34" charset="0"/>
              </a:rPr>
              <a:t> до </a:t>
            </a:r>
            <a:r>
              <a:rPr lang="ru-RU" sz="1400" b="1" dirty="0" err="1">
                <a:latin typeface="Calibri" pitchFamily="34" charset="0"/>
              </a:rPr>
              <a:t>неповнолітніх</a:t>
            </a:r>
            <a:r>
              <a:rPr lang="ru-RU" sz="1400" b="1" dirty="0">
                <a:latin typeface="Calibri" pitchFamily="34" charset="0"/>
              </a:rPr>
              <a:t>.</a:t>
            </a:r>
            <a:br>
              <a:rPr lang="ru-RU" sz="1400" b="1" dirty="0">
                <a:latin typeface="Calibri" pitchFamily="34" charset="0"/>
              </a:rPr>
            </a:br>
            <a:r>
              <a:rPr lang="ru-RU" sz="1400" b="1" dirty="0">
                <a:latin typeface="Calibri" pitchFamily="34" charset="0"/>
              </a:rPr>
              <a:t>За </a:t>
            </a:r>
            <a:r>
              <a:rPr lang="ru-RU" sz="1400" b="1" dirty="0" err="1">
                <a:latin typeface="Calibri" pitchFamily="34" charset="0"/>
              </a:rPr>
              <a:t>вчинення</a:t>
            </a:r>
            <a:r>
              <a:rPr lang="ru-RU" sz="1400" b="1" dirty="0">
                <a:latin typeface="Calibri" pitchFamily="34" charset="0"/>
              </a:rPr>
              <a:t> </a:t>
            </a:r>
            <a:r>
              <a:rPr lang="ru-RU" sz="1400" b="1" dirty="0" err="1">
                <a:latin typeface="Calibri" pitchFamily="34" charset="0"/>
              </a:rPr>
              <a:t>адміністративних</a:t>
            </a:r>
            <a:r>
              <a:rPr lang="ru-RU" sz="1400" b="1" dirty="0">
                <a:latin typeface="Calibri" pitchFamily="34" charset="0"/>
              </a:rPr>
              <a:t> </a:t>
            </a:r>
            <a:r>
              <a:rPr lang="ru-RU" sz="1400" b="1" dirty="0" err="1">
                <a:latin typeface="Calibri" pitchFamily="34" charset="0"/>
              </a:rPr>
              <a:t>правопорушень</a:t>
            </a:r>
            <a:r>
              <a:rPr lang="ru-RU" sz="1400" b="1" dirty="0">
                <a:latin typeface="Calibri" pitchFamily="34" charset="0"/>
              </a:rPr>
              <a:t> до </a:t>
            </a:r>
            <a:r>
              <a:rPr lang="ru-RU" sz="1400" b="1" dirty="0" err="1">
                <a:latin typeface="Calibri" pitchFamily="34" charset="0"/>
              </a:rPr>
              <a:t>неповнолітніх</a:t>
            </a:r>
            <a:r>
              <a:rPr lang="ru-RU" sz="1400" b="1" dirty="0">
                <a:latin typeface="Calibri" pitchFamily="34" charset="0"/>
              </a:rPr>
              <a:t> у </a:t>
            </a:r>
            <a:r>
              <a:rPr lang="ru-RU" sz="1400" b="1" dirty="0" err="1">
                <a:latin typeface="Calibri" pitchFamily="34" charset="0"/>
              </a:rPr>
              <a:t>віці</a:t>
            </a:r>
            <a:r>
              <a:rPr lang="ru-RU" sz="1400" b="1" dirty="0">
                <a:latin typeface="Calibri" pitchFamily="34" charset="0"/>
              </a:rPr>
              <a:t> від </a:t>
            </a:r>
            <a:r>
              <a:rPr lang="ru-RU" sz="1400" b="1" dirty="0" err="1">
                <a:latin typeface="Calibri" pitchFamily="34" charset="0"/>
              </a:rPr>
              <a:t>шістнадцяти</a:t>
            </a:r>
            <a:r>
              <a:rPr lang="ru-RU" sz="1400" b="1" dirty="0">
                <a:latin typeface="Calibri" pitchFamily="34" charset="0"/>
              </a:rPr>
              <a:t> до </a:t>
            </a:r>
            <a:r>
              <a:rPr lang="ru-RU" sz="1400" b="1" dirty="0" err="1">
                <a:latin typeface="Calibri" pitchFamily="34" charset="0"/>
              </a:rPr>
              <a:t>вісімнадцяти</a:t>
            </a:r>
            <a:r>
              <a:rPr lang="ru-RU" sz="1400" b="1" dirty="0">
                <a:latin typeface="Calibri" pitchFamily="34" charset="0"/>
              </a:rPr>
              <a:t> </a:t>
            </a:r>
            <a:r>
              <a:rPr lang="ru-RU" sz="1400" b="1" dirty="0" err="1">
                <a:latin typeface="Calibri" pitchFamily="34" charset="0"/>
              </a:rPr>
              <a:t>років</a:t>
            </a:r>
            <a:r>
              <a:rPr lang="ru-RU" sz="1400" b="1" dirty="0">
                <a:latin typeface="Calibri" pitchFamily="34" charset="0"/>
              </a:rPr>
              <a:t> </a:t>
            </a:r>
            <a:r>
              <a:rPr lang="ru-RU" sz="1400" b="1" dirty="0" err="1">
                <a:latin typeface="Calibri" pitchFamily="34" charset="0"/>
              </a:rPr>
              <a:t>можуть</a:t>
            </a:r>
            <a:r>
              <a:rPr lang="ru-RU" sz="1400" b="1" dirty="0">
                <a:latin typeface="Calibri" pitchFamily="34" charset="0"/>
              </a:rPr>
              <a:t> бути </a:t>
            </a:r>
            <a:r>
              <a:rPr lang="ru-RU" sz="1400" b="1" dirty="0" err="1">
                <a:latin typeface="Calibri" pitchFamily="34" charset="0"/>
              </a:rPr>
              <a:t>застосовані</a:t>
            </a:r>
            <a:r>
              <a:rPr lang="ru-RU" sz="1400" b="1" dirty="0">
                <a:latin typeface="Calibri" pitchFamily="34" charset="0"/>
              </a:rPr>
              <a:t> такі заходи </a:t>
            </a:r>
            <a:r>
              <a:rPr lang="ru-RU" sz="1400" b="1" dirty="0" err="1">
                <a:latin typeface="Calibri" pitchFamily="34" charset="0"/>
              </a:rPr>
              <a:t>впливу</a:t>
            </a:r>
            <a:r>
              <a:rPr lang="ru-RU" sz="1400" b="1" dirty="0">
                <a:latin typeface="Calibri" pitchFamily="34" charset="0"/>
              </a:rPr>
              <a:t>:</a:t>
            </a:r>
            <a:br>
              <a:rPr lang="ru-RU" sz="1400" b="1" dirty="0">
                <a:latin typeface="Calibri" pitchFamily="34" charset="0"/>
              </a:rPr>
            </a:br>
            <a:r>
              <a:rPr lang="ru-RU" sz="1400" b="1" dirty="0">
                <a:latin typeface="Calibri" pitchFamily="34" charset="0"/>
              </a:rPr>
              <a:t/>
            </a:r>
            <a:br>
              <a:rPr lang="ru-RU" sz="1400" b="1" dirty="0">
                <a:latin typeface="Calibri" pitchFamily="34" charset="0"/>
              </a:rPr>
            </a:br>
            <a:r>
              <a:rPr lang="ru-RU" sz="1400" b="1" dirty="0">
                <a:latin typeface="Calibri" pitchFamily="34" charset="0"/>
              </a:rPr>
              <a:t>                               …</a:t>
            </a:r>
            <a:r>
              <a:rPr lang="ru-RU" sz="1400" b="1" dirty="0" err="1">
                <a:latin typeface="Calibri" pitchFamily="34" charset="0"/>
              </a:rPr>
              <a:t>зобов’язання</a:t>
            </a:r>
            <a:r>
              <a:rPr lang="ru-RU" sz="1400" b="1" dirty="0">
                <a:latin typeface="Calibri" pitchFamily="34" charset="0"/>
              </a:rPr>
              <a:t> в </a:t>
            </a:r>
            <a:r>
              <a:rPr lang="ru-RU" sz="1400" b="1" dirty="0" err="1">
                <a:latin typeface="Calibri" pitchFamily="34" charset="0"/>
              </a:rPr>
              <a:t>публічній</a:t>
            </a:r>
            <a:r>
              <a:rPr lang="ru-RU" sz="1400" b="1" dirty="0">
                <a:latin typeface="Calibri" pitchFamily="34" charset="0"/>
              </a:rPr>
              <a:t>, або в </a:t>
            </a:r>
            <a:r>
              <a:rPr lang="ru-RU" sz="1400" b="1" dirty="0" err="1">
                <a:latin typeface="Calibri" pitchFamily="34" charset="0"/>
              </a:rPr>
              <a:t>іншій</a:t>
            </a:r>
            <a:r>
              <a:rPr lang="ru-RU" sz="1400" b="1" dirty="0">
                <a:latin typeface="Calibri" pitchFamily="34" charset="0"/>
              </a:rPr>
              <a:t> </a:t>
            </a:r>
            <a:r>
              <a:rPr lang="ru-RU" sz="1400" b="1" dirty="0" err="1">
                <a:latin typeface="Calibri" pitchFamily="34" charset="0"/>
              </a:rPr>
              <a:t>формі</a:t>
            </a:r>
            <a:r>
              <a:rPr lang="ru-RU" sz="1400" b="1" dirty="0">
                <a:latin typeface="Calibri" pitchFamily="34" charset="0"/>
              </a:rPr>
              <a:t> </a:t>
            </a:r>
            <a:r>
              <a:rPr lang="ru-RU" sz="1400" b="1" dirty="0" err="1">
                <a:latin typeface="Calibri" pitchFamily="34" charset="0"/>
              </a:rPr>
              <a:t>попросити</a:t>
            </a:r>
            <a:r>
              <a:rPr lang="ru-RU" sz="1400" b="1" dirty="0">
                <a:latin typeface="Calibri" pitchFamily="34" charset="0"/>
              </a:rPr>
              <a:t> </a:t>
            </a:r>
            <a:r>
              <a:rPr lang="ru-RU" sz="1400" b="1" dirty="0" err="1">
                <a:latin typeface="Calibri" pitchFamily="34" charset="0"/>
              </a:rPr>
              <a:t>вибачення</a:t>
            </a:r>
            <a:r>
              <a:rPr lang="ru-RU" sz="1400" b="1" dirty="0">
                <a:latin typeface="Calibri" pitchFamily="34" charset="0"/>
              </a:rPr>
              <a:t> у </a:t>
            </a:r>
            <a:r>
              <a:rPr lang="ru-RU" sz="1400" b="1" dirty="0" err="1">
                <a:latin typeface="Calibri" pitchFamily="34" charset="0"/>
              </a:rPr>
              <a:t>потерпілого</a:t>
            </a:r>
            <a:r>
              <a:rPr lang="ru-RU" sz="1400" b="1" dirty="0">
                <a:latin typeface="Calibri" pitchFamily="34" charset="0"/>
              </a:rPr>
              <a:t>;</a:t>
            </a:r>
            <a:br>
              <a:rPr lang="ru-RU" sz="1400" b="1" dirty="0">
                <a:latin typeface="Calibri" pitchFamily="34" charset="0"/>
              </a:rPr>
            </a:br>
            <a:r>
              <a:rPr lang="ru-RU" sz="1400" b="1" dirty="0">
                <a:latin typeface="Calibri" pitchFamily="34" charset="0"/>
              </a:rPr>
              <a:t/>
            </a:r>
            <a:br>
              <a:rPr lang="ru-RU" sz="1400" b="1" dirty="0">
                <a:latin typeface="Calibri" pitchFamily="34" charset="0"/>
              </a:rPr>
            </a:br>
            <a:r>
              <a:rPr lang="ru-RU" sz="1400" b="1" dirty="0">
                <a:latin typeface="Calibri" pitchFamily="34" charset="0"/>
              </a:rPr>
              <a:t>                              …</a:t>
            </a:r>
            <a:r>
              <a:rPr lang="ru-RU" sz="1400" b="1" dirty="0" err="1">
                <a:latin typeface="Calibri" pitchFamily="34" charset="0"/>
              </a:rPr>
              <a:t>застереження</a:t>
            </a:r>
            <a:r>
              <a:rPr lang="ru-RU" sz="1400" b="1" dirty="0">
                <a:latin typeface="Calibri" pitchFamily="34" charset="0"/>
              </a:rPr>
              <a:t>;</a:t>
            </a:r>
            <a:br>
              <a:rPr lang="ru-RU" sz="1400" b="1" dirty="0">
                <a:latin typeface="Calibri" pitchFamily="34" charset="0"/>
              </a:rPr>
            </a:br>
            <a:r>
              <a:rPr lang="ru-RU" sz="1400" b="1" dirty="0">
                <a:latin typeface="Calibri" pitchFamily="34" charset="0"/>
              </a:rPr>
              <a:t/>
            </a:r>
            <a:br>
              <a:rPr lang="ru-RU" sz="1400" b="1" dirty="0">
                <a:latin typeface="Calibri" pitchFamily="34" charset="0"/>
              </a:rPr>
            </a:br>
            <a:r>
              <a:rPr lang="ru-RU" sz="1400" b="1" dirty="0">
                <a:latin typeface="Calibri" pitchFamily="34" charset="0"/>
              </a:rPr>
              <a:t>                              …</a:t>
            </a:r>
            <a:r>
              <a:rPr lang="ru-RU" sz="1400" b="1" dirty="0" err="1">
                <a:latin typeface="Calibri" pitchFamily="34" charset="0"/>
              </a:rPr>
              <a:t>догана</a:t>
            </a:r>
            <a:r>
              <a:rPr lang="ru-RU" sz="1400" b="1" dirty="0">
                <a:latin typeface="Calibri" pitchFamily="34" charset="0"/>
              </a:rPr>
              <a:t> або </a:t>
            </a:r>
            <a:r>
              <a:rPr lang="ru-RU" sz="1400" b="1" dirty="0" err="1">
                <a:latin typeface="Calibri" pitchFamily="34" charset="0"/>
              </a:rPr>
              <a:t>сувора</a:t>
            </a:r>
            <a:r>
              <a:rPr lang="ru-RU" sz="1400" b="1" dirty="0">
                <a:latin typeface="Calibri" pitchFamily="34" charset="0"/>
              </a:rPr>
              <a:t> </a:t>
            </a:r>
            <a:r>
              <a:rPr lang="ru-RU" sz="1400" b="1" dirty="0" err="1">
                <a:latin typeface="Calibri" pitchFamily="34" charset="0"/>
              </a:rPr>
              <a:t>догана</a:t>
            </a:r>
            <a:r>
              <a:rPr lang="ru-RU" sz="1400" b="1" dirty="0">
                <a:latin typeface="Calibri" pitchFamily="34" charset="0"/>
              </a:rPr>
              <a:t>;</a:t>
            </a:r>
          </a:p>
          <a:p>
            <a:r>
              <a:rPr lang="ru-RU" sz="1400" b="1" dirty="0">
                <a:latin typeface="Calibri" pitchFamily="34" charset="0"/>
              </a:rPr>
              <a:t/>
            </a:r>
            <a:br>
              <a:rPr lang="ru-RU" sz="1400" b="1" dirty="0">
                <a:latin typeface="Calibri" pitchFamily="34" charset="0"/>
              </a:rPr>
            </a:br>
            <a:r>
              <a:rPr lang="ru-RU" sz="1400" b="1" dirty="0">
                <a:latin typeface="Calibri" pitchFamily="34" charset="0"/>
              </a:rPr>
              <a:t>                             …передача </a:t>
            </a:r>
            <a:r>
              <a:rPr lang="ru-RU" sz="1400" b="1" dirty="0" err="1">
                <a:latin typeface="Calibri" pitchFamily="34" charset="0"/>
              </a:rPr>
              <a:t>неповнолітнього</a:t>
            </a:r>
            <a:r>
              <a:rPr lang="ru-RU" sz="1400" b="1" dirty="0">
                <a:latin typeface="Calibri" pitchFamily="34" charset="0"/>
              </a:rPr>
              <a:t> </a:t>
            </a:r>
            <a:r>
              <a:rPr lang="ru-RU" sz="1400" b="1" dirty="0" err="1">
                <a:latin typeface="Calibri" pitchFamily="34" charset="0"/>
              </a:rPr>
              <a:t>під</a:t>
            </a:r>
            <a:r>
              <a:rPr lang="ru-RU" sz="1400" b="1" dirty="0">
                <a:latin typeface="Calibri" pitchFamily="34" charset="0"/>
              </a:rPr>
              <a:t> </a:t>
            </a:r>
            <a:r>
              <a:rPr lang="ru-RU" sz="1400" b="1" dirty="0" err="1">
                <a:latin typeface="Calibri" pitchFamily="34" charset="0"/>
              </a:rPr>
              <a:t>нагляд</a:t>
            </a:r>
            <a:r>
              <a:rPr lang="ru-RU" sz="1400" b="1" dirty="0">
                <a:latin typeface="Calibri" pitchFamily="34" charset="0"/>
              </a:rPr>
              <a:t> батьків, або особам, які їх </a:t>
            </a:r>
            <a:r>
              <a:rPr lang="ru-RU" sz="1400" b="1" dirty="0" err="1">
                <a:latin typeface="Calibri" pitchFamily="34" charset="0"/>
              </a:rPr>
              <a:t>замінюють</a:t>
            </a:r>
            <a:r>
              <a:rPr lang="ru-RU" sz="1400" b="1" dirty="0">
                <a:latin typeface="Calibri" pitchFamily="34" charset="0"/>
              </a:rPr>
              <a:t>, чи </a:t>
            </a:r>
            <a:r>
              <a:rPr lang="ru-RU" sz="1400" b="1" dirty="0" err="1">
                <a:latin typeface="Calibri" pitchFamily="34" charset="0"/>
              </a:rPr>
              <a:t>під</a:t>
            </a:r>
            <a:r>
              <a:rPr lang="ru-RU" sz="1400" b="1" dirty="0">
                <a:latin typeface="Calibri" pitchFamily="34" charset="0"/>
              </a:rPr>
              <a:t> </a:t>
            </a:r>
            <a:r>
              <a:rPr lang="ru-RU" sz="1400" b="1" dirty="0" err="1">
                <a:latin typeface="Calibri" pitchFamily="34" charset="0"/>
              </a:rPr>
              <a:t>нагляд</a:t>
            </a:r>
            <a:endParaRPr lang="ru-RU" sz="1400" b="1" dirty="0">
              <a:latin typeface="Calibri" pitchFamily="34" charset="0"/>
            </a:endParaRPr>
          </a:p>
          <a:p>
            <a:r>
              <a:rPr lang="ru-RU" sz="1400" b="1" dirty="0">
                <a:latin typeface="Calibri" pitchFamily="34" charset="0"/>
              </a:rPr>
              <a:t>                               </a:t>
            </a:r>
            <a:r>
              <a:rPr lang="ru-RU" sz="1400" b="1" dirty="0" err="1">
                <a:latin typeface="Calibri" pitchFamily="34" charset="0"/>
              </a:rPr>
              <a:t>педагогічного</a:t>
            </a:r>
            <a:r>
              <a:rPr lang="ru-RU" sz="1400" b="1" dirty="0">
                <a:latin typeface="Calibri" pitchFamily="34" charset="0"/>
              </a:rPr>
              <a:t>, або трудового </a:t>
            </a:r>
            <a:r>
              <a:rPr lang="ru-RU" sz="1400" b="1" dirty="0" err="1">
                <a:latin typeface="Calibri" pitchFamily="34" charset="0"/>
              </a:rPr>
              <a:t>колективу</a:t>
            </a:r>
            <a:r>
              <a:rPr lang="ru-RU" sz="1400" b="1" dirty="0">
                <a:latin typeface="Calibri" pitchFamily="34" charset="0"/>
              </a:rPr>
              <a:t> за їх </a:t>
            </a:r>
            <a:r>
              <a:rPr lang="ru-RU" sz="1400" b="1" dirty="0" err="1">
                <a:latin typeface="Calibri" pitchFamily="34" charset="0"/>
              </a:rPr>
              <a:t>згодою</a:t>
            </a:r>
            <a:r>
              <a:rPr lang="ru-RU" sz="1400" b="1" dirty="0">
                <a:latin typeface="Calibri" pitchFamily="34" charset="0"/>
              </a:rPr>
              <a:t>, а також </a:t>
            </a:r>
            <a:r>
              <a:rPr lang="ru-RU" sz="1400" b="1" dirty="0" err="1">
                <a:latin typeface="Calibri" pitchFamily="34" charset="0"/>
              </a:rPr>
              <a:t>окремим</a:t>
            </a:r>
            <a:r>
              <a:rPr lang="ru-RU" sz="1400" b="1" dirty="0">
                <a:latin typeface="Calibri" pitchFamily="34" charset="0"/>
              </a:rPr>
              <a:t> </a:t>
            </a:r>
            <a:r>
              <a:rPr lang="ru-RU" sz="1400" b="1" dirty="0" err="1">
                <a:latin typeface="Calibri" pitchFamily="34" charset="0"/>
              </a:rPr>
              <a:t>громадянам</a:t>
            </a:r>
            <a:r>
              <a:rPr lang="ru-RU" sz="1400" b="1" dirty="0">
                <a:latin typeface="Calibri" pitchFamily="34" charset="0"/>
              </a:rPr>
              <a:t> на їх </a:t>
            </a:r>
          </a:p>
          <a:p>
            <a:r>
              <a:rPr lang="ru-RU" sz="1400" b="1" dirty="0">
                <a:latin typeface="Calibri" pitchFamily="34" charset="0"/>
              </a:rPr>
              <a:t>                               </a:t>
            </a:r>
            <a:r>
              <a:rPr lang="ru-RU" sz="1400" b="1" dirty="0" err="1">
                <a:latin typeface="Calibri" pitchFamily="34" charset="0"/>
              </a:rPr>
              <a:t>прохання</a:t>
            </a:r>
            <a:r>
              <a:rPr lang="ru-RU" sz="1400" b="1" dirty="0">
                <a:latin typeface="Calibri" pitchFamily="34" charset="0"/>
              </a:rPr>
              <a:t>.</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002060"/>
                </a:solidFill>
              </a:rPr>
              <a:t>Слухається </a:t>
            </a:r>
            <a:r>
              <a:rPr lang="uk-UA" b="1" dirty="0" smtClean="0">
                <a:solidFill>
                  <a:srgbClr val="002060"/>
                </a:solidFill>
              </a:rPr>
              <a:t>справа…</a:t>
            </a:r>
            <a:r>
              <a:rPr lang="en-US" b="1" dirty="0" smtClean="0">
                <a:solidFill>
                  <a:srgbClr val="FF0000"/>
                </a:solidFill>
              </a:rPr>
              <a:t> </a:t>
            </a:r>
            <a:r>
              <a:rPr lang="uk-UA" b="1" dirty="0" smtClean="0">
                <a:solidFill>
                  <a:srgbClr val="FF0000"/>
                </a:solidFill>
              </a:rPr>
              <a:t>№ </a:t>
            </a:r>
            <a:r>
              <a:rPr lang="uk-UA" b="1" dirty="0" smtClean="0">
                <a:solidFill>
                  <a:srgbClr val="FF0000"/>
                </a:solidFill>
              </a:rPr>
              <a:t>1</a:t>
            </a:r>
            <a:endParaRPr lang="uk-UA" b="1" dirty="0">
              <a:solidFill>
                <a:srgbClr val="FF0000"/>
              </a:solidFill>
            </a:endParaRPr>
          </a:p>
        </p:txBody>
      </p:sp>
      <p:sp>
        <p:nvSpPr>
          <p:cNvPr id="3" name="Содержимое 2"/>
          <p:cNvSpPr>
            <a:spLocks noGrp="1"/>
          </p:cNvSpPr>
          <p:nvPr>
            <p:ph idx="1"/>
          </p:nvPr>
        </p:nvSpPr>
        <p:spPr/>
        <p:txBody>
          <a:bodyPr>
            <a:normAutofit lnSpcReduction="10000"/>
          </a:bodyPr>
          <a:lstStyle/>
          <a:p>
            <a:r>
              <a:rPr lang="uk-UA" b="1" dirty="0" smtClean="0"/>
              <a:t>За участь у несанкціонованому мітингу 17 річний </a:t>
            </a:r>
            <a:r>
              <a:rPr lang="uk-UA" b="1" dirty="0" err="1" smtClean="0"/>
              <a:t>Варламов</a:t>
            </a:r>
            <a:r>
              <a:rPr lang="uk-UA" b="1" dirty="0" smtClean="0"/>
              <a:t> і 16 річний Звєрєв притягнуті до відповідальності. Щодо Варламова застосовано адміністративний арешт на 15 діб, щодо Звєрєва – адміністративне стягнення – штраф. Визначте підстави та правомірність притягнення підлітків до відповідальності.</a:t>
            </a:r>
            <a:endParaRPr lang="ru-RU" b="1" dirty="0" smtClean="0"/>
          </a:p>
          <a:p>
            <a:endParaRPr lang="uk-U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002060"/>
                </a:solidFill>
              </a:rPr>
              <a:t>Слухається </a:t>
            </a:r>
            <a:r>
              <a:rPr lang="uk-UA" b="1" dirty="0" smtClean="0">
                <a:solidFill>
                  <a:srgbClr val="002060"/>
                </a:solidFill>
              </a:rPr>
              <a:t>справа…</a:t>
            </a:r>
            <a:r>
              <a:rPr lang="uk-UA" b="1" dirty="0" smtClean="0">
                <a:solidFill>
                  <a:srgbClr val="FF0000"/>
                </a:solidFill>
              </a:rPr>
              <a:t> </a:t>
            </a:r>
            <a:r>
              <a:rPr lang="uk-UA" b="1" dirty="0" smtClean="0">
                <a:solidFill>
                  <a:srgbClr val="FF0000"/>
                </a:solidFill>
              </a:rPr>
              <a:t>№ 2</a:t>
            </a:r>
            <a:endParaRPr lang="uk-UA" b="1" dirty="0">
              <a:solidFill>
                <a:srgbClr val="FF0000"/>
              </a:solidFill>
            </a:endParaRPr>
          </a:p>
        </p:txBody>
      </p:sp>
      <p:sp>
        <p:nvSpPr>
          <p:cNvPr id="3" name="Содержимое 2"/>
          <p:cNvSpPr>
            <a:spLocks noGrp="1"/>
          </p:cNvSpPr>
          <p:nvPr>
            <p:ph idx="1"/>
          </p:nvPr>
        </p:nvSpPr>
        <p:spPr/>
        <p:txBody>
          <a:bodyPr>
            <a:normAutofit fontScale="92500" lnSpcReduction="20000"/>
          </a:bodyPr>
          <a:lstStyle/>
          <a:p>
            <a:r>
              <a:rPr lang="uk-UA" b="1" dirty="0" smtClean="0"/>
              <a:t>Десятикласник, якому є 16 років, протягом 6 місяців відмовляється отримувати паспорт громадянина України, при цьому він посилається на відсутність потреби в отриманні документа і наявне бажання отримати громадянство іншої держави. Але не може пояснити, на громадянство якої країни він має право. Чи є правопорушення в цій ситуації? До якого виду відповідальності може бути притягнутий підліток?</a:t>
            </a:r>
            <a:endParaRPr lang="ru-RU" b="1" dirty="0" smtClean="0"/>
          </a:p>
          <a:p>
            <a:endParaRPr lang="uk-U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002060"/>
                </a:solidFill>
              </a:rPr>
              <a:t>Слухається </a:t>
            </a:r>
            <a:r>
              <a:rPr lang="uk-UA" b="1" dirty="0" smtClean="0">
                <a:solidFill>
                  <a:srgbClr val="002060"/>
                </a:solidFill>
              </a:rPr>
              <a:t>справа…</a:t>
            </a:r>
            <a:r>
              <a:rPr lang="uk-UA" b="1" dirty="0" smtClean="0">
                <a:solidFill>
                  <a:srgbClr val="FF0000"/>
                </a:solidFill>
              </a:rPr>
              <a:t> </a:t>
            </a:r>
            <a:r>
              <a:rPr lang="uk-UA" b="1" dirty="0" smtClean="0">
                <a:solidFill>
                  <a:srgbClr val="FF0000"/>
                </a:solidFill>
              </a:rPr>
              <a:t>№ 3</a:t>
            </a:r>
            <a:endParaRPr lang="uk-UA" b="1" dirty="0">
              <a:solidFill>
                <a:srgbClr val="FF0000"/>
              </a:solidFill>
            </a:endParaRPr>
          </a:p>
        </p:txBody>
      </p:sp>
      <p:sp>
        <p:nvSpPr>
          <p:cNvPr id="3" name="Содержимое 2"/>
          <p:cNvSpPr>
            <a:spLocks noGrp="1"/>
          </p:cNvSpPr>
          <p:nvPr>
            <p:ph idx="1"/>
          </p:nvPr>
        </p:nvSpPr>
        <p:spPr/>
        <p:txBody>
          <a:bodyPr>
            <a:normAutofit lnSpcReduction="10000"/>
          </a:bodyPr>
          <a:lstStyle/>
          <a:p>
            <a:r>
              <a:rPr lang="uk-UA" b="1" dirty="0" smtClean="0"/>
              <a:t>Батьки з сином 9- ти років, прямуючи до театру, пізно ввечері перейшли вулицю у невстановленому місці, неподалік від підземного пішохідного переходу. Співробітникам поліції, які їх зупинили, пояснили, що зробили вони це тому, що поблизу не було машин, і взагалі вночі рух невеликий. Чи скоєно правопорушення в цій ситуації?</a:t>
            </a:r>
            <a:endParaRPr lang="ru-RU" b="1" dirty="0" smtClean="0"/>
          </a:p>
          <a:p>
            <a:endParaRPr lang="uk-U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solidFill>
                  <a:srgbClr val="002060"/>
                </a:solidFill>
              </a:rPr>
              <a:t>Слухається </a:t>
            </a:r>
            <a:r>
              <a:rPr lang="uk-UA" b="1" dirty="0" smtClean="0">
                <a:solidFill>
                  <a:srgbClr val="002060"/>
                </a:solidFill>
              </a:rPr>
              <a:t>справа…</a:t>
            </a:r>
            <a:r>
              <a:rPr lang="uk-UA" b="1" dirty="0" smtClean="0">
                <a:solidFill>
                  <a:srgbClr val="FF0000"/>
                </a:solidFill>
              </a:rPr>
              <a:t> </a:t>
            </a:r>
            <a:r>
              <a:rPr lang="uk-UA" b="1" dirty="0" smtClean="0">
                <a:solidFill>
                  <a:srgbClr val="FF0000"/>
                </a:solidFill>
              </a:rPr>
              <a:t>№ 4</a:t>
            </a:r>
            <a:endParaRPr lang="uk-UA" b="1" dirty="0">
              <a:solidFill>
                <a:srgbClr val="FF0000"/>
              </a:solidFill>
            </a:endParaRPr>
          </a:p>
        </p:txBody>
      </p:sp>
      <p:sp>
        <p:nvSpPr>
          <p:cNvPr id="3" name="Содержимое 2"/>
          <p:cNvSpPr>
            <a:spLocks noGrp="1"/>
          </p:cNvSpPr>
          <p:nvPr>
            <p:ph idx="1"/>
          </p:nvPr>
        </p:nvSpPr>
        <p:spPr/>
        <p:txBody>
          <a:bodyPr>
            <a:normAutofit fontScale="92500" lnSpcReduction="10000"/>
          </a:bodyPr>
          <a:lstStyle/>
          <a:p>
            <a:r>
              <a:rPr lang="uk-UA" b="1" dirty="0" smtClean="0"/>
              <a:t>Підлітки, гуляючи вулицею, гучно співали пісні, брутально лаялися, на зауваження перехожих не звертали уваги або реагували лайкою. Після затримання нарядом поліції виявилося, що двом підліткам по 14 років, одному 15 років, іншим по 17 років. Як кваліфікувати дане правопорушення і до якого виду відповідальності будуть притягнуті порушники?</a:t>
            </a:r>
            <a:endParaRPr lang="uk-UA"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Стандартная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615</Words>
  <Application>Microsoft Office PowerPoint</Application>
  <PresentationFormat>Экран (4:3)</PresentationFormat>
  <Paragraphs>35</Paragraphs>
  <Slides>12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Адміністративне право України</vt:lpstr>
      <vt:lpstr>Після засвоєння змісту цієї теми  Ви зможете</vt:lpstr>
      <vt:lpstr>Слайд 3</vt:lpstr>
      <vt:lpstr>Слайд 4</vt:lpstr>
      <vt:lpstr>Слайд 5</vt:lpstr>
      <vt:lpstr>Слухається справа… № 1</vt:lpstr>
      <vt:lpstr>Слухається справа… № 2</vt:lpstr>
      <vt:lpstr>Слухається справа… № 3</vt:lpstr>
      <vt:lpstr>Слухається справа… № 4</vt:lpstr>
      <vt:lpstr>Слухається справа… № 5</vt:lpstr>
      <vt:lpstr>Слайд 11</vt:lpstr>
      <vt:lpstr>Підсумки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Адміністративне право</dc:title>
  <dc:creator>1</dc:creator>
  <cp:lastModifiedBy>1</cp:lastModifiedBy>
  <cp:revision>25</cp:revision>
  <dcterms:created xsi:type="dcterms:W3CDTF">2016-04-02T15:52:08Z</dcterms:created>
  <dcterms:modified xsi:type="dcterms:W3CDTF">2017-02-12T14:24:29Z</dcterms:modified>
</cp:coreProperties>
</file>