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988A09E-FCBF-4CC3-B319-1D26DE59A7D8}" type="datetimeFigureOut">
              <a:rPr lang="ru-RU" smtClean="0"/>
              <a:t>23.07.2017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C92F8CD-3F16-4A83-BFA8-C2065981FD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927032" cy="26517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Тепловий стан тіл. Температура  та її вимірювання.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b="1" i="1" dirty="0" smtClean="0"/>
              <a:t>Підготувала вчитель фізики </a:t>
            </a:r>
            <a:r>
              <a:rPr lang="uk-UA" b="1" i="1" dirty="0" err="1" smtClean="0"/>
              <a:t>Володимирівської</a:t>
            </a:r>
            <a:r>
              <a:rPr lang="uk-UA" b="1" i="1" dirty="0" smtClean="0"/>
              <a:t> ЗШ</a:t>
            </a:r>
            <a:r>
              <a:rPr lang="en-US" b="1" i="1" dirty="0" smtClean="0"/>
              <a:t> I – III </a:t>
            </a:r>
            <a:r>
              <a:rPr lang="uk-UA" b="1" i="1" dirty="0" smtClean="0"/>
              <a:t>ступенів</a:t>
            </a:r>
            <a:endParaRPr lang="uk-UA" b="1" i="1" dirty="0" smtClean="0"/>
          </a:p>
          <a:p>
            <a:pPr algn="ctr"/>
            <a:r>
              <a:rPr lang="uk-UA" b="1" i="1" dirty="0" err="1" smtClean="0"/>
              <a:t>Чеча</a:t>
            </a:r>
            <a:r>
              <a:rPr lang="uk-UA" b="1" i="1" dirty="0" smtClean="0"/>
              <a:t> Марина Олександрівна</a:t>
            </a:r>
            <a:endParaRPr lang="ru-RU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438128" cy="1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Одиниці вимірювання температури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124746" y="1340768"/>
            <a:ext cx="5019254" cy="5400599"/>
          </a:xfrm>
        </p:spPr>
        <p:txBody>
          <a:bodyPr>
            <a:noAutofit/>
          </a:bodyPr>
          <a:lstStyle/>
          <a:p>
            <a:pPr marL="320040" lvl="1" indent="0" algn="ctr">
              <a:buNone/>
            </a:pPr>
            <a:r>
              <a:rPr lang="ru-RU" sz="1400" dirty="0"/>
              <a:t>Температуру за абсолютною шкалою температур </a:t>
            </a:r>
            <a:r>
              <a:rPr lang="ru-RU" sz="1400" dirty="0" err="1"/>
              <a:t>позначають</a:t>
            </a:r>
            <a:r>
              <a:rPr lang="ru-RU" sz="1400" dirty="0"/>
              <a:t> </a:t>
            </a:r>
            <a:r>
              <a:rPr lang="ru-RU" sz="1400" dirty="0" err="1"/>
              <a:t>літерою</a:t>
            </a:r>
            <a:r>
              <a:rPr lang="ru-RU" sz="1400" dirty="0"/>
              <a:t> </a:t>
            </a:r>
            <a:r>
              <a:rPr lang="ru-RU" sz="2200" b="1" dirty="0"/>
              <a:t>Т</a:t>
            </a:r>
            <a:r>
              <a:rPr lang="ru-RU" sz="1400" dirty="0"/>
              <a:t>, а </a:t>
            </a:r>
            <a:r>
              <a:rPr lang="ru-RU" sz="1400" dirty="0" smtClean="0"/>
              <a:t>з  </a:t>
            </a:r>
          </a:p>
          <a:p>
            <a:pPr marL="320040" lvl="1" indent="0" algn="ctr">
              <a:buNone/>
            </a:pPr>
            <a:r>
              <a:rPr lang="ru-RU" b="1" dirty="0" smtClean="0"/>
              <a:t>шкалою </a:t>
            </a:r>
            <a:r>
              <a:rPr lang="ru-RU" b="1" dirty="0" err="1"/>
              <a:t>Цельсія</a:t>
            </a:r>
            <a:r>
              <a:rPr lang="ru-RU" b="1" dirty="0"/>
              <a:t> - </a:t>
            </a:r>
            <a:r>
              <a:rPr lang="ru-RU" sz="3000" b="1" dirty="0"/>
              <a:t>t</a:t>
            </a:r>
          </a:p>
          <a:p>
            <a:pPr marL="320040" lvl="1" indent="0" algn="ctr">
              <a:buNone/>
            </a:pPr>
            <a:r>
              <a:rPr lang="ru-RU" sz="1400" dirty="0"/>
              <a:t>температура </a:t>
            </a:r>
            <a:r>
              <a:rPr lang="ru-RU" sz="1400" dirty="0" err="1"/>
              <a:t>людського</a:t>
            </a:r>
            <a:r>
              <a:rPr lang="ru-RU" sz="1400" dirty="0"/>
              <a:t> </a:t>
            </a:r>
            <a:r>
              <a:rPr lang="ru-RU" sz="1400" dirty="0" err="1"/>
              <a:t>тіла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  Разом з </a:t>
            </a:r>
            <a:r>
              <a:rPr lang="ru-RU" sz="1400" dirty="0" err="1"/>
              <a:t>тим</a:t>
            </a:r>
            <a:r>
              <a:rPr lang="ru-RU" sz="1400" dirty="0"/>
              <a:t> у </a:t>
            </a:r>
            <a:r>
              <a:rPr lang="ru-RU" sz="1400" dirty="0" err="1"/>
              <a:t>фізиці</a:t>
            </a:r>
            <a:r>
              <a:rPr lang="ru-RU" sz="1400" dirty="0"/>
              <a:t> </a:t>
            </a:r>
            <a:r>
              <a:rPr lang="ru-RU" sz="1400" dirty="0" err="1"/>
              <a:t>частіше</a:t>
            </a:r>
            <a:r>
              <a:rPr lang="ru-RU" sz="1400" dirty="0"/>
              <a:t> </a:t>
            </a:r>
            <a:r>
              <a:rPr lang="ru-RU" sz="1400" dirty="0" err="1"/>
              <a:t>застосовують</a:t>
            </a:r>
            <a:r>
              <a:rPr lang="ru-RU" sz="1400" dirty="0"/>
              <a:t> </a:t>
            </a:r>
            <a:r>
              <a:rPr lang="ru-RU" sz="1400" dirty="0" err="1"/>
              <a:t>абсолютну</a:t>
            </a:r>
            <a:r>
              <a:rPr lang="ru-RU" sz="1400" dirty="0"/>
              <a:t> шкалу температур, </a:t>
            </a:r>
            <a:r>
              <a:rPr lang="ru-RU" sz="1400" dirty="0" err="1"/>
              <a:t>запропоновану</a:t>
            </a:r>
            <a:r>
              <a:rPr lang="ru-RU" sz="1400" dirty="0"/>
              <a:t> </a:t>
            </a:r>
            <a:r>
              <a:rPr lang="ru-RU" sz="1400" dirty="0" err="1"/>
              <a:t>англійським</a:t>
            </a:r>
            <a:r>
              <a:rPr lang="ru-RU" sz="1400" dirty="0"/>
              <a:t> </a:t>
            </a:r>
            <a:r>
              <a:rPr lang="ru-RU" sz="1400" dirty="0" err="1"/>
              <a:t>ученим</a:t>
            </a:r>
            <a:r>
              <a:rPr lang="ru-RU" sz="1400" dirty="0"/>
              <a:t> В. Томсоном, лордом </a:t>
            </a:r>
            <a:r>
              <a:rPr lang="ru-RU" sz="1400" dirty="0" err="1"/>
              <a:t>Кельвіном</a:t>
            </a:r>
            <a:r>
              <a:rPr lang="ru-RU" sz="1400" dirty="0"/>
              <a:t>. Нуль </a:t>
            </a:r>
            <a:r>
              <a:rPr lang="ru-RU" sz="1400" dirty="0" err="1"/>
              <a:t>цієї</a:t>
            </a:r>
            <a:r>
              <a:rPr lang="ru-RU" sz="1400" dirty="0"/>
              <a:t> </a:t>
            </a:r>
            <a:r>
              <a:rPr lang="ru-RU" sz="1400" dirty="0" err="1"/>
              <a:t>шкали</a:t>
            </a:r>
            <a:r>
              <a:rPr lang="ru-RU" sz="1400" dirty="0"/>
              <a:t> </a:t>
            </a:r>
            <a:r>
              <a:rPr lang="ru-RU" sz="1400" dirty="0" err="1"/>
              <a:t>відповідає</a:t>
            </a:r>
            <a:r>
              <a:rPr lang="ru-RU" sz="1400" dirty="0"/>
              <a:t> такому тепловому стану </a:t>
            </a:r>
            <a:r>
              <a:rPr lang="ru-RU" sz="1400" dirty="0" err="1"/>
              <a:t>тіла</a:t>
            </a:r>
            <a:r>
              <a:rPr lang="ru-RU" sz="1400" dirty="0"/>
              <a:t>, коли </a:t>
            </a:r>
            <a:r>
              <a:rPr lang="ru-RU" sz="1400" dirty="0" err="1"/>
              <a:t>припиняється</a:t>
            </a:r>
            <a:r>
              <a:rPr lang="ru-RU" sz="1400" dirty="0"/>
              <a:t> </a:t>
            </a:r>
            <a:r>
              <a:rPr lang="ru-RU" sz="1400" dirty="0" err="1"/>
              <a:t>тепловий</a:t>
            </a:r>
            <a:r>
              <a:rPr lang="ru-RU" sz="1400" dirty="0"/>
              <a:t> </a:t>
            </a:r>
            <a:r>
              <a:rPr lang="ru-RU" sz="1400" dirty="0" err="1"/>
              <a:t>рух</a:t>
            </a:r>
            <a:r>
              <a:rPr lang="ru-RU" sz="1400" dirty="0"/>
              <a:t> </a:t>
            </a:r>
            <a:r>
              <a:rPr lang="ru-RU" sz="1400" dirty="0" err="1"/>
              <a:t>атомів</a:t>
            </a:r>
            <a:r>
              <a:rPr lang="ru-RU" sz="1400" dirty="0"/>
              <a:t> і молекул.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за </a:t>
            </a:r>
            <a:r>
              <a:rPr lang="ru-RU" sz="1400" dirty="0" err="1"/>
              <a:t>температури</a:t>
            </a:r>
            <a:r>
              <a:rPr lang="ru-RU" sz="1400" dirty="0"/>
              <a:t> -273,15 °С. </a:t>
            </a:r>
            <a:r>
              <a:rPr lang="ru-RU" sz="1400" dirty="0" err="1"/>
              <a:t>Цю</a:t>
            </a:r>
            <a:r>
              <a:rPr lang="ru-RU" sz="1400" dirty="0"/>
              <a:t> температуру   </a:t>
            </a:r>
            <a:r>
              <a:rPr lang="ru-RU" sz="1400" dirty="0" err="1"/>
              <a:t>називають</a:t>
            </a:r>
            <a:r>
              <a:rPr lang="ru-RU" sz="1400" dirty="0"/>
              <a:t>   </a:t>
            </a:r>
            <a:r>
              <a:rPr lang="ru-RU" sz="1400" dirty="0" err="1"/>
              <a:t>абсолютним</a:t>
            </a:r>
            <a:r>
              <a:rPr lang="ru-RU" sz="1400" dirty="0"/>
              <a:t> нулем </a:t>
            </a:r>
            <a:r>
              <a:rPr lang="ru-RU" sz="1400" dirty="0" err="1"/>
              <a:t>температури</a:t>
            </a:r>
            <a:r>
              <a:rPr lang="ru-RU" sz="1400" dirty="0"/>
              <a:t>.</a:t>
            </a:r>
          </a:p>
          <a:p>
            <a:pPr marL="320040" lvl="1" indent="0" algn="ctr">
              <a:buNone/>
            </a:pPr>
            <a:r>
              <a:rPr lang="ru-RU" sz="1400" dirty="0" err="1"/>
              <a:t>Міжнародною</a:t>
            </a:r>
            <a:r>
              <a:rPr lang="ru-RU" sz="1400" dirty="0"/>
              <a:t> системою </a:t>
            </a:r>
            <a:r>
              <a:rPr lang="ru-RU" sz="1400" dirty="0" err="1"/>
              <a:t>одиниць</a:t>
            </a:r>
            <a:r>
              <a:rPr lang="ru-RU" sz="1400" dirty="0"/>
              <a:t> основною </a:t>
            </a:r>
            <a:r>
              <a:rPr lang="ru-RU" sz="1400" dirty="0" err="1"/>
              <a:t>одиницею</a:t>
            </a:r>
            <a:r>
              <a:rPr lang="ru-RU" sz="1400" dirty="0"/>
              <a:t> </a:t>
            </a:r>
            <a:r>
              <a:rPr lang="ru-RU" sz="1400" dirty="0" err="1"/>
              <a:t>температури</a:t>
            </a:r>
            <a:r>
              <a:rPr lang="ru-RU" sz="1400" dirty="0"/>
              <a:t> </a:t>
            </a:r>
            <a:r>
              <a:rPr lang="ru-RU" sz="1400" dirty="0" err="1"/>
              <a:t>визнано</a:t>
            </a:r>
            <a:r>
              <a:rPr lang="ru-RU" sz="1400" dirty="0"/>
              <a:t> </a:t>
            </a:r>
            <a:r>
              <a:rPr lang="ru-RU" sz="1400" dirty="0" err="1"/>
              <a:t>одиницю</a:t>
            </a:r>
            <a:r>
              <a:rPr lang="ru-RU" sz="1400" dirty="0"/>
              <a:t> </a:t>
            </a:r>
            <a:r>
              <a:rPr lang="ru-RU" sz="1400" dirty="0" err="1"/>
              <a:t>цієї</a:t>
            </a:r>
            <a:r>
              <a:rPr lang="ru-RU" sz="1400" dirty="0"/>
              <a:t> </a:t>
            </a:r>
            <a:r>
              <a:rPr lang="ru-RU" sz="1400" dirty="0" err="1"/>
              <a:t>шкали</a:t>
            </a:r>
            <a:r>
              <a:rPr lang="ru-RU" sz="1400" dirty="0"/>
              <a:t> </a:t>
            </a:r>
            <a:r>
              <a:rPr lang="ru-RU" sz="1400" dirty="0" err="1"/>
              <a:t>кельвін</a:t>
            </a:r>
            <a:r>
              <a:rPr lang="ru-RU" sz="1400" dirty="0"/>
              <a:t> (</a:t>
            </a:r>
            <a:r>
              <a:rPr lang="ru-RU" sz="1400" dirty="0" err="1"/>
              <a:t>позначається</a:t>
            </a:r>
            <a:r>
              <a:rPr lang="ru-RU" sz="1400" dirty="0"/>
              <a:t> К). За </a:t>
            </a:r>
            <a:r>
              <a:rPr lang="ru-RU" sz="1400" dirty="0" err="1"/>
              <a:t>розміром</a:t>
            </a:r>
            <a:endParaRPr lang="ru-RU" sz="1400" dirty="0"/>
          </a:p>
          <a:p>
            <a:pPr marL="320040" lvl="1" indent="0" algn="ctr">
              <a:buNone/>
            </a:pPr>
            <a:r>
              <a:rPr lang="ru-RU" sz="1400" dirty="0" err="1"/>
              <a:t>кельвін</a:t>
            </a:r>
            <a:r>
              <a:rPr lang="ru-RU" sz="1400" dirty="0"/>
              <a:t> </a:t>
            </a:r>
            <a:r>
              <a:rPr lang="ru-RU" sz="1400" dirty="0" err="1"/>
              <a:t>однаковий</a:t>
            </a:r>
            <a:r>
              <a:rPr lang="ru-RU" sz="1400" dirty="0"/>
              <a:t> з градусом </a:t>
            </a:r>
            <a:r>
              <a:rPr lang="ru-RU" sz="1400" dirty="0" err="1" smtClean="0"/>
              <a:t>Цельсія</a:t>
            </a:r>
            <a:endParaRPr lang="ru-RU" sz="1400" dirty="0" smtClean="0"/>
          </a:p>
          <a:p>
            <a:pPr marL="320040" lvl="1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1 </a:t>
            </a:r>
            <a:r>
              <a:rPr lang="ru-RU" b="1" dirty="0">
                <a:solidFill>
                  <a:schemeClr val="bg1"/>
                </a:solidFill>
              </a:rPr>
              <a:t>Κ = 1 °С. </a:t>
            </a:r>
            <a:r>
              <a:rPr lang="ru-RU" sz="1400" dirty="0" err="1"/>
              <a:t>Переведення</a:t>
            </a:r>
            <a:r>
              <a:rPr lang="ru-RU" sz="1400" dirty="0"/>
              <a:t> </a:t>
            </a:r>
            <a:r>
              <a:rPr lang="ru-RU" sz="1400" dirty="0" err="1"/>
              <a:t>температури</a:t>
            </a:r>
            <a:r>
              <a:rPr lang="ru-RU" sz="1400" dirty="0"/>
              <a:t> з </a:t>
            </a:r>
            <a:r>
              <a:rPr lang="ru-RU" sz="1400" dirty="0" err="1"/>
              <a:t>однієї</a:t>
            </a:r>
            <a:r>
              <a:rPr lang="ru-RU" sz="1400" dirty="0"/>
              <a:t> </a:t>
            </a:r>
            <a:r>
              <a:rPr lang="ru-RU" sz="1400" dirty="0" err="1"/>
              <a:t>шкали</a:t>
            </a:r>
            <a:r>
              <a:rPr lang="ru-RU" sz="1400" dirty="0"/>
              <a:t> в </a:t>
            </a:r>
            <a:r>
              <a:rPr lang="ru-RU" sz="1400" dirty="0" err="1"/>
              <a:t>іншу</a:t>
            </a:r>
            <a:r>
              <a:rPr lang="ru-RU" sz="1400" dirty="0"/>
              <a:t> </a:t>
            </a:r>
            <a:r>
              <a:rPr lang="ru-RU" sz="1400" dirty="0" err="1"/>
              <a:t>здійснюють</a:t>
            </a:r>
            <a:r>
              <a:rPr lang="ru-RU" sz="1400" dirty="0"/>
              <a:t> за формулою: </a:t>
            </a:r>
            <a:endParaRPr lang="ru-RU" sz="1400" dirty="0" smtClean="0"/>
          </a:p>
          <a:p>
            <a:pPr marL="320040" lvl="1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Τ </a:t>
            </a:r>
            <a:r>
              <a:rPr lang="ru-RU" sz="2200" b="1" dirty="0">
                <a:solidFill>
                  <a:schemeClr val="bg1"/>
                </a:solidFill>
              </a:rPr>
              <a:t>— t + 273.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729211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080119"/>
          </a:xfrm>
        </p:spPr>
        <p:txBody>
          <a:bodyPr/>
          <a:lstStyle/>
          <a:p>
            <a:pPr algn="ctr"/>
            <a:r>
              <a:rPr lang="uk-UA" b="1" i="1" dirty="0" smtClean="0"/>
              <a:t>Закріплення  матеріалу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/>
          <a:lstStyle/>
          <a:p>
            <a:r>
              <a:rPr lang="ru-RU" dirty="0"/>
              <a:t>1.   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повинна </a:t>
            </a:r>
            <a:r>
              <a:rPr lang="ru-RU" dirty="0" err="1"/>
              <a:t>тримати</a:t>
            </a:r>
            <a:r>
              <a:rPr lang="ru-RU" dirty="0"/>
              <a:t> термометр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?</a:t>
            </a:r>
          </a:p>
          <a:p>
            <a:r>
              <a:rPr lang="ru-RU" dirty="0"/>
              <a:t>2.   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англійський</a:t>
            </a:r>
            <a:r>
              <a:rPr lang="ru-RU" dirty="0"/>
              <a:t> учений І. Ньютон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прото</a:t>
            </a:r>
            <a:r>
              <a:rPr lang="ru-RU" dirty="0"/>
              <a:t> тип термометра,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реперних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температура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Запропонуйте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термометра і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градуювання</a:t>
            </a:r>
            <a:r>
              <a:rPr lang="ru-RU" dirty="0"/>
              <a:t> </a:t>
            </a:r>
            <a:r>
              <a:rPr lang="ru-RU" dirty="0" err="1"/>
              <a:t>температурної</a:t>
            </a:r>
            <a:r>
              <a:rPr lang="ru-RU" dirty="0"/>
              <a:t> </a:t>
            </a:r>
            <a:r>
              <a:rPr lang="ru-RU" dirty="0" err="1"/>
              <a:t>шкали</a:t>
            </a:r>
            <a:r>
              <a:rPr lang="ru-RU" dirty="0"/>
              <a:t>, </a:t>
            </a:r>
            <a:r>
              <a:rPr lang="ru-RU" dirty="0" err="1"/>
              <a:t>побудованих</a:t>
            </a:r>
            <a:r>
              <a:rPr lang="ru-RU" dirty="0"/>
              <a:t> на </a:t>
            </a:r>
            <a:r>
              <a:rPr lang="ru-RU" dirty="0" err="1"/>
              <a:t>значеннях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і </a:t>
            </a:r>
            <a:r>
              <a:rPr lang="ru-RU" dirty="0" err="1"/>
              <a:t>хворої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/>
              <a:t>3.    Коли ми </a:t>
            </a:r>
            <a:r>
              <a:rPr lang="ru-RU" dirty="0" err="1"/>
              <a:t>знімаємо</a:t>
            </a:r>
            <a:r>
              <a:rPr lang="ru-RU" dirty="0"/>
              <a:t> </a:t>
            </a:r>
            <a:r>
              <a:rPr lang="ru-RU" dirty="0" err="1"/>
              <a:t>покази</a:t>
            </a:r>
            <a:r>
              <a:rPr lang="ru-RU" dirty="0"/>
              <a:t> термометра, то </a:t>
            </a:r>
            <a:r>
              <a:rPr lang="ru-RU" dirty="0" err="1"/>
              <a:t>визначаємо</a:t>
            </a:r>
            <a:r>
              <a:rPr lang="ru-RU" dirty="0"/>
              <a:t> температуру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температуру самого термометра?</a:t>
            </a:r>
          </a:p>
          <a:p>
            <a:r>
              <a:rPr lang="ru-RU" dirty="0"/>
              <a:t>4.    Як </a:t>
            </a:r>
            <a:r>
              <a:rPr lang="ru-RU" dirty="0" err="1"/>
              <a:t>відомо</a:t>
            </a:r>
            <a:r>
              <a:rPr lang="ru-RU" dirty="0"/>
              <a:t>, при </a:t>
            </a:r>
            <a:r>
              <a:rPr lang="ru-RU" dirty="0" err="1"/>
              <a:t>вимірюванні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а й </a:t>
            </a:r>
            <a:r>
              <a:rPr lang="ru-RU" dirty="0" err="1"/>
              <a:t>скляної</a:t>
            </a:r>
            <a:r>
              <a:rPr lang="ru-RU" dirty="0"/>
              <a:t> колбочки, в </a:t>
            </a:r>
            <a:r>
              <a:rPr lang="ru-RU" dirty="0" err="1"/>
              <a:t>якій</a:t>
            </a:r>
            <a:r>
              <a:rPr lang="ru-RU" dirty="0"/>
              <a:t> вона </a:t>
            </a:r>
            <a:r>
              <a:rPr lang="ru-RU" dirty="0" err="1"/>
              <a:t>міститься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на </a:t>
            </a:r>
            <a:r>
              <a:rPr lang="ru-RU" dirty="0" err="1"/>
              <a:t>покази</a:t>
            </a:r>
            <a:r>
              <a:rPr lang="ru-RU" dirty="0"/>
              <a:t> термометра і як? </a:t>
            </a:r>
            <a:r>
              <a:rPr lang="ru-RU" dirty="0" err="1"/>
              <a:t>Що</a:t>
            </a:r>
            <a:r>
              <a:rPr lang="ru-RU" dirty="0"/>
              <a:t> треба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мінімізувати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34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9"/>
            <a:ext cx="7315200" cy="936103"/>
          </a:xfrm>
        </p:spPr>
        <p:txBody>
          <a:bodyPr/>
          <a:lstStyle/>
          <a:p>
            <a:pPr algn="ctr"/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3960439"/>
          </a:xfrm>
        </p:spPr>
        <p:txBody>
          <a:bodyPr>
            <a:noAutofit/>
          </a:bodyPr>
          <a:lstStyle/>
          <a:p>
            <a:r>
              <a:rPr lang="ru-RU" sz="4000" dirty="0"/>
              <a:t>§ </a:t>
            </a:r>
            <a:r>
              <a:rPr lang="ru-RU" sz="4000" smtClean="0"/>
              <a:t>1  </a:t>
            </a:r>
            <a:endParaRPr lang="ru-RU" sz="4000" dirty="0" smtClean="0"/>
          </a:p>
          <a:p>
            <a:r>
              <a:rPr lang="uk-UA" sz="4000" dirty="0" smtClean="0"/>
              <a:t>Дати відповіді на питання ст. 10</a:t>
            </a:r>
          </a:p>
          <a:p>
            <a:r>
              <a:rPr lang="uk-UA" sz="4000" dirty="0" smtClean="0"/>
              <a:t>Вправа №1 (3,4)</a:t>
            </a:r>
          </a:p>
          <a:p>
            <a:r>
              <a:rPr lang="uk-UA" sz="4000" dirty="0" smtClean="0"/>
              <a:t>Виконати </a:t>
            </a:r>
            <a:r>
              <a:rPr lang="uk-UA" sz="4000" dirty="0" err="1" smtClean="0"/>
              <a:t>експерементальне</a:t>
            </a:r>
            <a:r>
              <a:rPr lang="uk-UA" sz="4000" dirty="0" smtClean="0"/>
              <a:t> завдання ст. 10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36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9000">
        <p:circle/>
      </p:transition>
    </mc:Choice>
    <mc:Fallback xmlns="">
      <p:transition spd="slow" advClick="0" advTm="2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5934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уроку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температуру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термометрами,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діалектико-матеріалістичний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про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теплові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37501"/>
            <a:ext cx="5760640" cy="15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1224135"/>
          </a:xfrm>
        </p:spPr>
        <p:txBody>
          <a:bodyPr/>
          <a:lstStyle/>
          <a:p>
            <a:pPr algn="ctr"/>
            <a:r>
              <a:rPr lang="uk-UA" b="1" dirty="0" smtClean="0"/>
              <a:t>Ступінь </a:t>
            </a:r>
            <a:r>
              <a:rPr lang="uk-UA" b="1" dirty="0" err="1" smtClean="0"/>
              <a:t>нагрітості</a:t>
            </a:r>
            <a:r>
              <a:rPr lang="uk-UA" b="1" dirty="0" smtClean="0"/>
              <a:t> тіл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58176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7944"/>
            <a:ext cx="3696313" cy="273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7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4" y="2204864"/>
            <a:ext cx="4125032" cy="35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205038"/>
            <a:ext cx="404336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08063" y="692150"/>
            <a:ext cx="8135937" cy="151288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Стан теплової рівноваги </a:t>
            </a:r>
            <a:r>
              <a:rPr lang="uk-UA" sz="2800" dirty="0"/>
              <a:t>– це коли однаково нагріті тіла, контактуючи одне з одним , не змінюють своїх властивостей.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63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556792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Температура –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фізична</a:t>
            </a:r>
            <a:r>
              <a:rPr lang="ru-RU" sz="3600" dirty="0" smtClean="0"/>
              <a:t> величина, яка </a:t>
            </a:r>
            <a:r>
              <a:rPr lang="ru-RU" sz="3600" dirty="0" err="1" smtClean="0"/>
              <a:t>характеризує</a:t>
            </a:r>
            <a:r>
              <a:rPr lang="ru-RU" sz="3600" dirty="0" smtClean="0"/>
              <a:t> стан </a:t>
            </a:r>
            <a:r>
              <a:rPr lang="ru-RU" sz="3600" dirty="0" err="1" smtClean="0"/>
              <a:t>теплової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рівноваги</a:t>
            </a:r>
            <a:r>
              <a:rPr lang="ru-RU" sz="3600" dirty="0" smtClean="0"/>
              <a:t> </a:t>
            </a:r>
            <a:r>
              <a:rPr lang="ru-RU" sz="3600" dirty="0" err="1" smtClean="0"/>
              <a:t>системи</a:t>
            </a:r>
            <a:r>
              <a:rPr lang="ru-RU" sz="3600" dirty="0" smtClean="0"/>
              <a:t> </a:t>
            </a:r>
            <a:r>
              <a:rPr lang="ru-RU" sz="3600" dirty="0" err="1" smtClean="0"/>
              <a:t>тіл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324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17281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Температура – міра кінетичної енергії хаотичного руху частинок. Із яких складається тіло.</a:t>
            </a:r>
            <a:endParaRPr lang="ru-RU" dirty="0"/>
          </a:p>
        </p:txBody>
      </p:sp>
      <p:pic>
        <p:nvPicPr>
          <p:cNvPr id="15" name="converted_file_034b9177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2060848"/>
            <a:ext cx="6840760" cy="4258617"/>
          </a:xfrm>
        </p:spPr>
      </p:pic>
    </p:spTree>
    <p:extLst>
      <p:ext uri="{BB962C8B-B14F-4D97-AF65-F5344CB8AC3E}">
        <p14:creationId xmlns:p14="http://schemas.microsoft.com/office/powerpoint/2010/main" val="374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Термометри – прилади для вимірювання температури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097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0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474024" cy="2510172"/>
          </a:xfrm>
        </p:spPr>
        <p:txBody>
          <a:bodyPr>
            <a:normAutofit/>
          </a:bodyPr>
          <a:lstStyle/>
          <a:p>
            <a:r>
              <a:rPr lang="ru-RU" sz="2000" dirty="0"/>
              <a:t>В 1742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шведський</a:t>
            </a:r>
            <a:r>
              <a:rPr lang="ru-RU" sz="2000" dirty="0"/>
              <a:t> </a:t>
            </a:r>
            <a:r>
              <a:rPr lang="ru-RU" sz="2000" dirty="0" err="1"/>
              <a:t>вчений</a:t>
            </a:r>
            <a:r>
              <a:rPr lang="ru-RU" sz="2000" dirty="0"/>
              <a:t> </a:t>
            </a:r>
            <a:r>
              <a:rPr lang="ru-RU" sz="2000" dirty="0" err="1"/>
              <a:t>А.Цельсій</a:t>
            </a:r>
            <a:r>
              <a:rPr lang="ru-RU" sz="2000" dirty="0"/>
              <a:t> </a:t>
            </a:r>
            <a:r>
              <a:rPr lang="ru-RU" sz="2000" dirty="0" err="1"/>
              <a:t>побудував</a:t>
            </a:r>
            <a:r>
              <a:rPr lang="ru-RU" sz="2000" dirty="0"/>
              <a:t> темпера-турну шкалу і </a:t>
            </a:r>
            <a:r>
              <a:rPr lang="ru-RU" sz="2000" dirty="0" err="1"/>
              <a:t>виготовив</a:t>
            </a:r>
            <a:r>
              <a:rPr lang="ru-RU" sz="2000" dirty="0"/>
              <a:t> термометр.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основу </a:t>
            </a:r>
            <a:r>
              <a:rPr lang="ru-RU" sz="2000" dirty="0" err="1"/>
              <a:t>вимірювання</a:t>
            </a:r>
            <a:r>
              <a:rPr lang="ru-RU" sz="2000" dirty="0"/>
              <a:t> температур </a:t>
            </a:r>
            <a:r>
              <a:rPr lang="ru-RU" sz="2000" dirty="0" err="1"/>
              <a:t>покладено</a:t>
            </a:r>
            <a:r>
              <a:rPr lang="ru-RU" sz="2000" dirty="0"/>
              <a:t> </a:t>
            </a:r>
            <a:r>
              <a:rPr lang="ru-RU" sz="2000" dirty="0" err="1"/>
              <a:t>знаходження</a:t>
            </a:r>
            <a:r>
              <a:rPr lang="ru-RU" sz="2000" dirty="0"/>
              <a:t> </a:t>
            </a:r>
            <a:r>
              <a:rPr lang="ru-RU" sz="2000" dirty="0" err="1"/>
              <a:t>функ-ціональної</a:t>
            </a:r>
            <a:r>
              <a:rPr lang="ru-RU" sz="2000" dirty="0"/>
              <a:t> </a:t>
            </a:r>
            <a:r>
              <a:rPr lang="ru-RU" sz="2000" dirty="0" err="1"/>
              <a:t>залежності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 </a:t>
            </a:r>
            <a:r>
              <a:rPr lang="ru-RU" sz="2000" dirty="0" err="1"/>
              <a:t>тіл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і </a:t>
            </a:r>
            <a:r>
              <a:rPr lang="ru-RU" sz="2000" dirty="0" err="1"/>
              <a:t>побудова</a:t>
            </a:r>
            <a:r>
              <a:rPr lang="ru-RU" sz="2000" dirty="0"/>
              <a:t> за нею </a:t>
            </a:r>
            <a:r>
              <a:rPr lang="ru-RU" sz="2000" dirty="0" err="1"/>
              <a:t>температурної</a:t>
            </a:r>
            <a:r>
              <a:rPr lang="ru-RU" sz="2000" dirty="0"/>
              <a:t> </a:t>
            </a:r>
            <a:r>
              <a:rPr lang="ru-RU" sz="2000" dirty="0" err="1"/>
              <a:t>шкали</a:t>
            </a:r>
            <a:r>
              <a:rPr lang="ru-RU" sz="2000" dirty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2770188"/>
            <a:ext cx="4718049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3"/>
            <a:ext cx="6897960" cy="1512167"/>
          </a:xfrm>
        </p:spPr>
        <p:txBody>
          <a:bodyPr/>
          <a:lstStyle/>
          <a:p>
            <a:pPr algn="ctr"/>
            <a:r>
              <a:rPr lang="uk-UA" dirty="0" smtClean="0"/>
              <a:t>Температурна шкала Цельсія.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0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220</TotalTime>
  <Words>392</Words>
  <Application>Microsoft Office PowerPoint</Application>
  <PresentationFormat>Экран (4:3)</PresentationFormat>
  <Paragraphs>29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Тепловий стан тіл. Температура  та її вимірювання.</vt:lpstr>
      <vt:lpstr>Презентация PowerPoint</vt:lpstr>
      <vt:lpstr>Ступінь нагрітості тіл</vt:lpstr>
      <vt:lpstr>Стан теплової рівноваги – це коли однаково нагріті тіла, контактуючи одне з одним , не змінюють своїх властивостей.</vt:lpstr>
      <vt:lpstr>Презентация PowerPoint</vt:lpstr>
      <vt:lpstr>Температура – міра кінетичної енергії хаотичного руху частинок. Із яких складається тіло.</vt:lpstr>
      <vt:lpstr>Термометри – прилади для вимірювання температури</vt:lpstr>
      <vt:lpstr>В 1742 році шведський вчений А.Цельсій побудував темпера-турну шкалу і виготовив термометр.  В основу вимірювання температур покладено знаходження функ-ціональної залежності певної властивості тіл від температури і побудова за нею температурної шкали.</vt:lpstr>
      <vt:lpstr>Температурна шкала Цельсія.</vt:lpstr>
      <vt:lpstr>Одиниці вимірювання температури</vt:lpstr>
      <vt:lpstr>Закріплення  матеріалу</vt:lpstr>
      <vt:lpstr>Домашнє завдання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Тепловий стан тіл. Температура  та її вимірювання.</dc:title>
  <dc:creator>RePack by Diakov</dc:creator>
  <cp:lastModifiedBy>RePack by Diakov</cp:lastModifiedBy>
  <cp:revision>20</cp:revision>
  <dcterms:created xsi:type="dcterms:W3CDTF">2017-07-02T09:31:49Z</dcterms:created>
  <dcterms:modified xsi:type="dcterms:W3CDTF">2017-07-23T05:35:38Z</dcterms:modified>
</cp:coreProperties>
</file>