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70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CC"/>
    <a:srgbClr val="0000CC"/>
    <a:srgbClr val="00FFFF"/>
    <a:srgbClr val="660066"/>
    <a:srgbClr val="003300"/>
    <a:srgbClr val="FF99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0" autoAdjust="0"/>
    <p:restoredTop sz="94660"/>
  </p:normalViewPr>
  <p:slideViewPr>
    <p:cSldViewPr>
      <p:cViewPr>
        <p:scale>
          <a:sx n="50" d="100"/>
          <a:sy n="50" d="100"/>
        </p:scale>
        <p:origin x="-1842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6D3EC-F7DE-4E8C-908F-EFE14FD151AD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E36D-21E3-47C8-8BD1-BCE4B794B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709F7-00BC-4918-996F-221271E0BE25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6AABB-2DF0-4407-8DC5-9E0B66462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9CD97-BC01-420B-A65B-5CDA62C01283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D6769-0701-41C7-BABF-E6824F497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079AC-2C73-4C47-9820-A1A0AD7CEA46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E5DC-6AFA-422C-9D76-CEF48E5E4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49D2-46E2-4DD2-8A4D-F8A5DDBA3184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52B4-F7D0-4372-BB33-908059600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BC488-2775-4632-8B2B-4CCCB18DD361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E102B-B9D0-4FA0-A6AD-93D59BBB9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86393-DAE0-4E41-AB0F-E54B4597922D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498F0-9E55-403D-8A26-9A28070DA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AAC0E-EF42-46E1-B38A-225F2A31310C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42587-9B99-4787-82AC-55A2572C2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0DEC9-A1BC-47B1-901F-1333AFAF873F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ACCC5-E693-421A-AE57-168972BB0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8B5BB-0C12-4A00-953E-6E4A66DEBFA1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853D-E9A6-40EB-816F-9215B728F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36C04-3FF8-43D5-B880-97208E021BF0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73DFB-CE5C-461A-BF9A-E87BFBA26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04EA3B"/>
            </a:gs>
            <a:gs pos="40000">
              <a:srgbClr val="FFFF00"/>
            </a:gs>
            <a:gs pos="95000">
              <a:srgbClr val="00B050"/>
            </a:gs>
            <a:gs pos="66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A1AAA3-E803-4E48-8687-CC69EC25685A}" type="datetimeFigureOut">
              <a:rPr lang="ru-RU"/>
              <a:pPr>
                <a:defRPr/>
              </a:pPr>
              <a:t>21.07.2017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96E7CA-9E15-4044-8523-764C59EB1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C:\Users\пользователь\AppData\Local\Microsoft\Windows\Temporary Internet Files\Content.IE5\V0255TWX\MC900435574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80288" y="4221163"/>
            <a:ext cx="15716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C:\Users\пользователь\AppData\Local\Microsoft\Windows\Temporary Internet Files\Content.IE5\AKMC14A0\MC900437581[1]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107950" y="0"/>
            <a:ext cx="18605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C:\Users\пользователь\AppData\Local\Microsoft\Windows\Temporary Internet Files\Content.IE5\V0255TWX\MC900435576[1].wm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575" y="4852988"/>
            <a:ext cx="15875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5" descr="C:\Users\пользователь\AppData\Local\Microsoft\Windows\Temporary Internet Files\Content.IE5\HNEX4VWY\MC900250168[1].wm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572000" y="4786313"/>
            <a:ext cx="22098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7" descr="C:\Users\пользователь\AppData\Local\Microsoft\Windows\Temporary Internet Files\Content.IE5\AKMC14A0\MC900346925[1].wm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153275" y="692150"/>
            <a:ext cx="1798638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2" r:id="rId2"/>
    <p:sldLayoutId id="2147483801" r:id="rId3"/>
    <p:sldLayoutId id="2147483800" r:id="rId4"/>
    <p:sldLayoutId id="2147483799" r:id="rId5"/>
    <p:sldLayoutId id="2147483798" r:id="rId6"/>
    <p:sldLayoutId id="2147483797" r:id="rId7"/>
    <p:sldLayoutId id="2147483796" r:id="rId8"/>
    <p:sldLayoutId id="2147483795" r:id="rId9"/>
    <p:sldLayoutId id="2147483794" r:id="rId10"/>
    <p:sldLayoutId id="2147483793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4508500"/>
            <a:ext cx="3960812" cy="1752600"/>
          </a:xfrm>
        </p:spPr>
        <p:txBody>
          <a:bodyPr/>
          <a:lstStyle/>
          <a:p>
            <a:pPr eaLnBrk="1" hangingPunct="1"/>
            <a:r>
              <a:rPr lang="uk-UA" sz="2400" b="1" i="1" smtClean="0">
                <a:solidFill>
                  <a:schemeClr val="folHlink"/>
                </a:solidFill>
              </a:rPr>
              <a:t>Марченкова О.Ю.</a:t>
            </a:r>
          </a:p>
          <a:p>
            <a:pPr eaLnBrk="1" hangingPunct="1"/>
            <a:r>
              <a:rPr lang="uk-UA" sz="2400" b="1" i="1" smtClean="0">
                <a:solidFill>
                  <a:schemeClr val="folHlink"/>
                </a:solidFill>
              </a:rPr>
              <a:t>КЗО НВО № 113 ДМР</a:t>
            </a:r>
          </a:p>
          <a:p>
            <a:pPr eaLnBrk="1" hangingPunct="1"/>
            <a:r>
              <a:rPr lang="uk-UA" sz="2400" b="1" i="1" smtClean="0">
                <a:solidFill>
                  <a:schemeClr val="folHlink"/>
                </a:solidFill>
              </a:rPr>
              <a:t>М. Дніпро</a:t>
            </a:r>
            <a:endParaRPr lang="ru-RU" sz="2400" b="1" i="1" smtClean="0">
              <a:solidFill>
                <a:schemeClr val="folHlink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345362" cy="26654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Цигарку палити - здоров`ю шкодити</a:t>
            </a:r>
          </a:p>
        </p:txBody>
      </p:sp>
      <p:pic>
        <p:nvPicPr>
          <p:cNvPr id="13315" name="Picture 7" descr="kurenie_glavna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336925"/>
            <a:ext cx="35369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3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/>
          </p:cNvSpPr>
          <p:nvPr/>
        </p:nvSpPr>
        <p:spPr bwMode="auto">
          <a:xfrm>
            <a:off x="684213" y="0"/>
            <a:ext cx="80645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2000" b="1">
                <a:solidFill>
                  <a:srgbClr val="FF0066"/>
                </a:solidFill>
              </a:rPr>
              <a:t>Робота в групах</a:t>
            </a:r>
            <a:endParaRPr lang="uk-UA" sz="2000">
              <a:solidFill>
                <a:srgbClr val="FF0066"/>
              </a:solidFill>
            </a:endParaRP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Учні об’єднуються в 5 груп за допомогою лічилки 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« понеділок, вівторок, середа, четвер, п</a:t>
            </a:r>
            <a:r>
              <a:rPr lang="ru-RU" sz="2000" b="1" i="1">
                <a:solidFill>
                  <a:srgbClr val="660066"/>
                </a:solidFill>
              </a:rPr>
              <a:t>`</a:t>
            </a:r>
            <a:r>
              <a:rPr lang="uk-UA" sz="2000" b="1" i="1">
                <a:solidFill>
                  <a:srgbClr val="660066"/>
                </a:solidFill>
              </a:rPr>
              <a:t>ятниця». Кожна з них отримує інформацію ( додатки 1-5).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« Понеділок» - « Літопис боротьби з тютюнокурінням у світі ( додаток 1);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« Вівторок» -« Це цікаво знати»   ( додаток 2);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« Середа» - « Я занепокоєний… А ти?  ( додаток 3)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 «Четвер» -« Радить медицина. Досвід народної медицини.»</a:t>
            </a:r>
            <a:r>
              <a:rPr lang="ru-RU" sz="2000" b="1" i="1">
                <a:solidFill>
                  <a:srgbClr val="660066"/>
                </a:solidFill>
              </a:rPr>
              <a:t> ( </a:t>
            </a:r>
            <a:r>
              <a:rPr lang="uk-UA" sz="2000" b="1" i="1">
                <a:solidFill>
                  <a:srgbClr val="660066"/>
                </a:solidFill>
              </a:rPr>
              <a:t>додаток 4)</a:t>
            </a:r>
          </a:p>
          <a:p>
            <a:pPr algn="ctr"/>
            <a:r>
              <a:rPr lang="uk-UA" sz="2000" b="1" i="1">
                <a:solidFill>
                  <a:srgbClr val="660066"/>
                </a:solidFill>
              </a:rPr>
              <a:t>« П</a:t>
            </a:r>
            <a:r>
              <a:rPr lang="ru-RU" sz="2000" b="1" i="1">
                <a:solidFill>
                  <a:srgbClr val="660066"/>
                </a:solidFill>
              </a:rPr>
              <a:t>`</a:t>
            </a:r>
            <a:r>
              <a:rPr lang="uk-UA" sz="2000" b="1" i="1">
                <a:solidFill>
                  <a:srgbClr val="660066"/>
                </a:solidFill>
              </a:rPr>
              <a:t>ятниця» -- «Інформація для роздумів» ( додаток 5)</a:t>
            </a:r>
          </a:p>
          <a:p>
            <a:pPr algn="ctr"/>
            <a:r>
              <a:rPr lang="uk-UA" sz="2000" b="1" i="1">
                <a:solidFill>
                  <a:srgbClr val="FF0066"/>
                </a:solidFill>
              </a:rPr>
              <a:t>Інструкція до виконання вправи : « Вам потрібно якомога повніше та доступніше подати інформацію яка є в вашому додатку» ( колаж, малюнок, схема, вірш). Після виконання завдання групи презентують свою роботу для всіх учасників. </a:t>
            </a:r>
            <a:endParaRPr lang="ru-RU" sz="2000" b="1" i="1">
              <a:solidFill>
                <a:srgbClr val="FF00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675687" cy="6524625"/>
          </a:xfrm>
        </p:spPr>
        <p:txBody>
          <a:bodyPr/>
          <a:lstStyle/>
          <a:p>
            <a:pPr eaLnBrk="1" hangingPunct="1"/>
            <a:r>
              <a:rPr lang="uk-UA" sz="1800" b="1" i="1" smtClean="0">
                <a:solidFill>
                  <a:srgbClr val="FF0066"/>
                </a:solidFill>
              </a:rPr>
              <a:t>Куріння – це найвагоміша з усіх причин смерті!</a:t>
            </a:r>
            <a:br>
              <a:rPr lang="uk-UA" sz="1800" b="1" i="1" smtClean="0">
                <a:solidFill>
                  <a:srgbClr val="FF0066"/>
                </a:solidFill>
              </a:rPr>
            </a:br>
            <a:r>
              <a:rPr lang="uk-UA" sz="1800" b="1" i="1" smtClean="0">
                <a:solidFill>
                  <a:srgbClr val="FF0066"/>
                </a:solidFill>
              </a:rPr>
              <a:t>Літопис боротьби з тютюнокурінням у світі</a:t>
            </a:r>
            <a:r>
              <a:rPr lang="uk-UA" smtClean="0"/>
              <a:t/>
            </a:r>
            <a:br>
              <a:rPr lang="uk-UA" smtClean="0"/>
            </a:br>
            <a:r>
              <a:rPr lang="uk-UA" sz="1800" b="1" i="1" smtClean="0">
                <a:solidFill>
                  <a:srgbClr val="660066"/>
                </a:solidFill>
              </a:rPr>
              <a:t>Свого часу французький письменник </a:t>
            </a:r>
            <a:r>
              <a:rPr lang="en-US" sz="1800" b="1" i="1" smtClean="0">
                <a:solidFill>
                  <a:srgbClr val="660066"/>
                </a:solidFill>
              </a:rPr>
              <a:t>XIX</a:t>
            </a:r>
            <a:r>
              <a:rPr lang="uk-UA" sz="1800" b="1" i="1" smtClean="0">
                <a:solidFill>
                  <a:srgbClr val="660066"/>
                </a:solidFill>
              </a:rPr>
              <a:t> століття Оноре де Бальзак  категорично заявив, що « тютюн завдає шкоди тілу, руйнує розум, отупляє цілі науки».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В Англії курців карали дуже жорстоко, аж до страти: голова з трубкою в роті виставлялась на площах.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В </a:t>
            </a:r>
            <a:r>
              <a:rPr lang="en-US" sz="1800" b="1" i="1" smtClean="0">
                <a:solidFill>
                  <a:srgbClr val="660066"/>
                </a:solidFill>
              </a:rPr>
              <a:t>XVI</a:t>
            </a:r>
            <a:r>
              <a:rPr lang="ru-RU" sz="1800" b="1" i="1" smtClean="0">
                <a:solidFill>
                  <a:srgbClr val="660066"/>
                </a:solidFill>
              </a:rPr>
              <a:t> ст. а</a:t>
            </a:r>
            <a:r>
              <a:rPr lang="uk-UA" sz="1800" b="1" i="1" smtClean="0">
                <a:solidFill>
                  <a:srgbClr val="660066"/>
                </a:solidFill>
              </a:rPr>
              <a:t>н</a:t>
            </a:r>
            <a:r>
              <a:rPr lang="ru-RU" sz="1800" b="1" i="1" smtClean="0">
                <a:solidFill>
                  <a:srgbClr val="660066"/>
                </a:solidFill>
              </a:rPr>
              <a:t>гл</a:t>
            </a:r>
            <a:r>
              <a:rPr lang="uk-UA" sz="1800" b="1" i="1" smtClean="0">
                <a:solidFill>
                  <a:srgbClr val="660066"/>
                </a:solidFill>
              </a:rPr>
              <a:t>і</a:t>
            </a:r>
            <a:r>
              <a:rPr lang="ru-RU" sz="1800" b="1" i="1" smtClean="0">
                <a:solidFill>
                  <a:srgbClr val="660066"/>
                </a:solidFill>
              </a:rPr>
              <a:t>йськ</a:t>
            </a:r>
            <a:r>
              <a:rPr lang="uk-UA" sz="1800" b="1" i="1" smtClean="0">
                <a:solidFill>
                  <a:srgbClr val="660066"/>
                </a:solidFill>
              </a:rPr>
              <a:t>і</a:t>
            </a:r>
            <a:r>
              <a:rPr lang="ru-RU" sz="1800" b="1" i="1" smtClean="0">
                <a:solidFill>
                  <a:srgbClr val="660066"/>
                </a:solidFill>
              </a:rPr>
              <a:t> к</a:t>
            </a:r>
            <a:r>
              <a:rPr lang="uk-UA" sz="1800" b="1" i="1" smtClean="0">
                <a:solidFill>
                  <a:srgbClr val="660066"/>
                </a:solidFill>
              </a:rPr>
              <a:t>урці прирівнювали до ворогів , їх водили з трубкою вулицею з мотузкою на шиї.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У Туреччині злісних курців саджали на палю.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В Італії Римський папа Уран </a:t>
            </a:r>
            <a:r>
              <a:rPr lang="en-US" sz="1800" b="1" i="1" smtClean="0">
                <a:solidFill>
                  <a:srgbClr val="660066"/>
                </a:solidFill>
              </a:rPr>
              <a:t>VII</a:t>
            </a:r>
            <a:r>
              <a:rPr lang="uk-UA" sz="1800" b="1" i="1" smtClean="0">
                <a:solidFill>
                  <a:srgbClr val="660066"/>
                </a:solidFill>
              </a:rPr>
              <a:t> відлучав від церкви католиків, які курили, чи нюхали тютюн..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Широкого розмаху набула антинікотинова компанія в Японії в наш час, де періодично проводяться « тижні не куріння». Вони передбачають не лише пропагандистські лозунги та публікації, а й активну копітку роботу різноманітних відомств і окремих осіб, які прагнуть до оздоровлення свого народу.</a:t>
            </a:r>
            <a:r>
              <a:rPr lang="uk-UA" sz="1800" b="1" i="1" smtClean="0">
                <a:solidFill>
                  <a:srgbClr val="660066"/>
                </a:solidFill>
                <a:latin typeface="Arial" charset="0"/>
              </a:rPr>
              <a:t> </a:t>
            </a:r>
            <a:r>
              <a:rPr lang="uk-UA" sz="1800" b="1" i="1" smtClean="0">
                <a:solidFill>
                  <a:srgbClr val="660066"/>
                </a:solidFill>
              </a:rPr>
              <a:t>Мільйони японців за час проведення означених тижні назавжди відмовляються </a:t>
            </a:r>
            <a:r>
              <a:rPr lang="uk-UA" sz="1800" b="1" i="1" smtClean="0">
                <a:solidFill>
                  <a:srgbClr val="660066"/>
                </a:solidFill>
                <a:latin typeface="Arial" charset="0"/>
              </a:rPr>
              <a:t>в</a:t>
            </a:r>
            <a:r>
              <a:rPr lang="uk-UA" sz="1800" b="1" i="1" smtClean="0">
                <a:solidFill>
                  <a:srgbClr val="660066"/>
                </a:solidFill>
              </a:rPr>
              <a:t>ід шкідливої звички. За рішенням уряду в усіх муніципальних школах країни про</a:t>
            </a:r>
            <a:r>
              <a:rPr lang="uk-UA" sz="1800" b="1" i="1" smtClean="0">
                <a:solidFill>
                  <a:srgbClr val="660066"/>
                </a:solidFill>
                <a:latin typeface="Arial" charset="0"/>
              </a:rPr>
              <a:t>в</a:t>
            </a:r>
            <a:r>
              <a:rPr lang="uk-UA" sz="1800" b="1" i="1" smtClean="0">
                <a:solidFill>
                  <a:srgbClr val="660066"/>
                </a:solidFill>
              </a:rPr>
              <a:t>одяться спеціальні «уроки» здоров</a:t>
            </a:r>
            <a:r>
              <a:rPr lang="ru-RU" sz="1800" b="1" i="1" smtClean="0">
                <a:solidFill>
                  <a:srgbClr val="660066"/>
                </a:solidFill>
              </a:rPr>
              <a:t>`</a:t>
            </a:r>
            <a:r>
              <a:rPr lang="uk-UA" sz="1800" b="1" i="1" smtClean="0">
                <a:solidFill>
                  <a:srgbClr val="660066"/>
                </a:solidFill>
              </a:rPr>
              <a:t>я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250825" y="0"/>
            <a:ext cx="7200900" cy="10525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b="1" i="1" smtClean="0">
              <a:solidFill>
                <a:srgbClr val="FF0000"/>
              </a:solidFill>
              <a:latin typeface="Rage Italic" pitchFamily="66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404813"/>
            <a:ext cx="8496300" cy="57927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>
                <a:solidFill>
                  <a:srgbClr val="FF0066"/>
                </a:solidFill>
              </a:rPr>
              <a:t>   </a:t>
            </a:r>
            <a:r>
              <a:rPr lang="uk-UA" sz="2800" b="1" i="1" smtClean="0">
                <a:solidFill>
                  <a:srgbClr val="FF0066"/>
                </a:solidFill>
              </a:rPr>
              <a:t>Це цікаво знати</a:t>
            </a:r>
          </a:p>
          <a:p>
            <a:r>
              <a:rPr lang="uk-UA" sz="1600" b="1" i="1" smtClean="0">
                <a:solidFill>
                  <a:schemeClr val="folHlink"/>
                </a:solidFill>
              </a:rPr>
              <a:t>Куріння набуло особливої популярності на початку </a:t>
            </a:r>
            <a:r>
              <a:rPr lang="en-US" sz="1600" b="1" i="1" smtClean="0">
                <a:solidFill>
                  <a:schemeClr val="folHlink"/>
                </a:solidFill>
              </a:rPr>
              <a:t>XX </a:t>
            </a:r>
            <a:r>
              <a:rPr lang="uk-UA" sz="1600" b="1" i="1" smtClean="0">
                <a:solidFill>
                  <a:schemeClr val="folHlink"/>
                </a:solidFill>
              </a:rPr>
              <a:t>ст. Зараз куріння тютюну є найпоширенішою шкідливою звичкою.</a:t>
            </a:r>
          </a:p>
          <a:p>
            <a:r>
              <a:rPr lang="uk-UA" sz="1600" b="1" i="1" smtClean="0">
                <a:solidFill>
                  <a:schemeClr val="folHlink"/>
                </a:solidFill>
              </a:rPr>
              <a:t>За переказом, тютюнова трава виросла на могилі блудниці, яка спокусила тисячі чоловіків  та юнаків. ЇЇ прах перетворився на грунт , на якому проросло тютюнове зілля. У легенді тютюн виступає символом зла.</a:t>
            </a:r>
            <a:endParaRPr lang="ru-RU" sz="1600" b="1" i="1" smtClean="0">
              <a:solidFill>
                <a:schemeClr val="folHlink"/>
              </a:solidFill>
            </a:endParaRPr>
          </a:p>
          <a:p>
            <a:r>
              <a:rPr lang="uk-UA" sz="1600" b="1" i="1" smtClean="0">
                <a:solidFill>
                  <a:schemeClr val="folHlink"/>
                </a:solidFill>
              </a:rPr>
              <a:t>У 1965 році було заборонено телевізійну рекламу тютюнових виробі у Англії.</a:t>
            </a:r>
            <a:endParaRPr lang="ru-RU" sz="1600" b="1" i="1" smtClean="0">
              <a:solidFill>
                <a:schemeClr val="folHlink"/>
              </a:solidFill>
            </a:endParaRPr>
          </a:p>
          <a:p>
            <a:r>
              <a:rPr lang="uk-UA" sz="1600" b="1" i="1" smtClean="0">
                <a:solidFill>
                  <a:schemeClr val="folHlink"/>
                </a:solidFill>
              </a:rPr>
              <a:t>У 1966 році на цигаркових пачках з</a:t>
            </a:r>
            <a:r>
              <a:rPr lang="ru-RU" sz="1600" b="1" i="1" smtClean="0">
                <a:solidFill>
                  <a:schemeClr val="folHlink"/>
                </a:solidFill>
              </a:rPr>
              <a:t>`</a:t>
            </a:r>
            <a:r>
              <a:rPr lang="uk-UA" sz="1600" b="1" i="1" smtClean="0">
                <a:solidFill>
                  <a:schemeClr val="folHlink"/>
                </a:solidFill>
              </a:rPr>
              <a:t>являються попередження щодо шкідливості цигарок для здоров</a:t>
            </a:r>
            <a:r>
              <a:rPr lang="ru-RU" sz="1600" b="1" i="1" smtClean="0">
                <a:solidFill>
                  <a:schemeClr val="folHlink"/>
                </a:solidFill>
              </a:rPr>
              <a:t>`</a:t>
            </a:r>
            <a:r>
              <a:rPr lang="uk-UA" sz="1600" b="1" i="1" smtClean="0">
                <a:solidFill>
                  <a:schemeClr val="folHlink"/>
                </a:solidFill>
              </a:rPr>
              <a:t>я.</a:t>
            </a:r>
            <a:endParaRPr lang="ru-RU" sz="1600" b="1" i="1" smtClean="0">
              <a:solidFill>
                <a:schemeClr val="folHlink"/>
              </a:solidFill>
            </a:endParaRPr>
          </a:p>
          <a:p>
            <a:r>
              <a:rPr lang="uk-UA" sz="1600" b="1" i="1" smtClean="0">
                <a:solidFill>
                  <a:srgbClr val="660066"/>
                </a:solidFill>
              </a:rPr>
              <a:t>У 1971 р. в США повністю забороняється реклама тютюну в телевізійному ефірі.</a:t>
            </a:r>
            <a:endParaRPr lang="ru-RU" sz="1600" b="1" i="1" smtClean="0">
              <a:solidFill>
                <a:srgbClr val="660066"/>
              </a:solidFill>
            </a:endParaRPr>
          </a:p>
          <a:p>
            <a:r>
              <a:rPr lang="uk-UA" sz="1600" b="1" i="1" smtClean="0">
                <a:solidFill>
                  <a:srgbClr val="660066"/>
                </a:solidFill>
              </a:rPr>
              <a:t>У 1987 р. Конгрес СЩА заборонив куріння на внутрішніх авіалініях з терміном перельоту менш як 2 години.</a:t>
            </a:r>
            <a:endParaRPr lang="ru-RU" sz="1600" b="1" i="1" smtClean="0">
              <a:solidFill>
                <a:srgbClr val="660066"/>
              </a:solidFill>
            </a:endParaRPr>
          </a:p>
          <a:p>
            <a:r>
              <a:rPr lang="uk-UA" sz="1600" b="1" i="1" smtClean="0">
                <a:solidFill>
                  <a:srgbClr val="660066"/>
                </a:solidFill>
              </a:rPr>
              <a:t>У Німеччині і Швеції сконструйовано роботів зі скла. У момент, коли вони затягуються сигаретним димом, видно як нікотин і сморід осідають на скляних легенях. Як свідчать очевидці, видовище дуже вражаюче і відповідально впливає</a:t>
            </a:r>
            <a:r>
              <a:rPr lang="uk-UA" b="1" i="1" smtClean="0"/>
              <a:t> </a:t>
            </a:r>
            <a:r>
              <a:rPr lang="uk-UA" sz="1600" b="1" i="1" smtClean="0">
                <a:solidFill>
                  <a:srgbClr val="660066"/>
                </a:solidFill>
              </a:rPr>
              <a:t>на підлітків.</a:t>
            </a:r>
            <a:endParaRPr lang="ru-RU" sz="1600" b="1" i="1" smtClean="0">
              <a:solidFill>
                <a:srgbClr val="660066"/>
              </a:solidFill>
            </a:endParaRPr>
          </a:p>
          <a:p>
            <a:r>
              <a:rPr lang="uk-UA" sz="1600" b="1" i="1" smtClean="0">
                <a:solidFill>
                  <a:srgbClr val="660066"/>
                </a:solidFill>
              </a:rPr>
              <a:t>Уряд Філіппін прийняв декрет, який забороняє курити в громадських місцях. Суровий вирок курцям винесли філіппінці: отруюєш навколишніх – у в’язю! Тепер за куріння на стадіонах, в кінотеатрах, ресторанах курці отримують 5 – 7 днів ув’язнення.</a:t>
            </a:r>
            <a:endParaRPr lang="ru-RU" sz="1600" b="1" i="1" smtClean="0">
              <a:solidFill>
                <a:srgbClr val="660066"/>
              </a:solidFill>
            </a:endParaRPr>
          </a:p>
          <a:p>
            <a:r>
              <a:rPr lang="uk-UA" sz="1600" b="1" i="1" smtClean="0">
                <a:solidFill>
                  <a:srgbClr val="660066"/>
                </a:solidFill>
              </a:rPr>
              <a:t>У Болгарії закон про народну охорону здоровя передбачає, що куріння на робочих місцях у приміщеннях, де є службовці, можливо лише за їхньої письмової згоди.</a:t>
            </a:r>
            <a:endParaRPr lang="ru-RU" sz="1600" b="1" i="1" smtClean="0">
              <a:solidFill>
                <a:srgbClr val="660066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1600" b="1" i="1" smtClean="0">
              <a:solidFill>
                <a:srgbClr val="660066"/>
              </a:solidFill>
            </a:endParaRPr>
          </a:p>
          <a:p>
            <a:pPr eaLnBrk="1" hangingPunct="1"/>
            <a:endParaRPr lang="ru-RU" sz="2800" b="1" i="1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4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2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3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1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90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6323012"/>
          </a:xfrm>
        </p:spPr>
        <p:txBody>
          <a:bodyPr/>
          <a:lstStyle/>
          <a:p>
            <a:pPr eaLnBrk="1" hangingPunct="1"/>
            <a:r>
              <a:rPr lang="uk-UA" sz="2800" b="1" i="1" smtClean="0">
                <a:solidFill>
                  <a:srgbClr val="FF0066"/>
                </a:solidFill>
              </a:rPr>
              <a:t>Я занепокоєний… А ти?</a:t>
            </a:r>
            <a:r>
              <a:rPr lang="uk-UA" sz="2800" smtClean="0">
                <a:solidFill>
                  <a:srgbClr val="FF0066"/>
                </a:solidFill>
              </a:rPr>
              <a:t/>
            </a:r>
            <a:br>
              <a:rPr lang="uk-UA" sz="2800" smtClean="0">
                <a:solidFill>
                  <a:srgbClr val="FF0066"/>
                </a:solidFill>
              </a:rPr>
            </a:br>
            <a:r>
              <a:rPr lang="uk-UA" sz="1800" smtClean="0">
                <a:solidFill>
                  <a:srgbClr val="660066"/>
                </a:solidFill>
              </a:rPr>
              <a:t>*</a:t>
            </a:r>
            <a:r>
              <a:rPr lang="uk-UA" sz="1800" b="1" i="1" smtClean="0">
                <a:solidFill>
                  <a:srgbClr val="660066"/>
                </a:solidFill>
              </a:rPr>
              <a:t>80 % тих, хто має онкозахворювання легенів – курці.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* Серед курців захворювання на рак підшлункової залози в 2-5 разів вища, ніж серед тих, хто не курить.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* Ті, хто полюбляє цигарки, хворіють на рак губів, язика, рота, гортані, стравоходу і сечового</a:t>
            </a:r>
            <a:r>
              <a:rPr lang="uk-UA" sz="1800" b="1" i="1" smtClean="0"/>
              <a:t> </a:t>
            </a:r>
            <a:r>
              <a:rPr lang="uk-UA" sz="1800" b="1" i="1" smtClean="0">
                <a:solidFill>
                  <a:srgbClr val="660066"/>
                </a:solidFill>
              </a:rPr>
              <a:t>міхура.</a:t>
            </a:r>
            <a:br>
              <a:rPr lang="uk-UA" sz="1800" b="1" i="1" smtClean="0">
                <a:solidFill>
                  <a:srgbClr val="660066"/>
                </a:solidFill>
              </a:rPr>
            </a:br>
            <a:r>
              <a:rPr lang="uk-UA" sz="1800" b="1" i="1" smtClean="0">
                <a:solidFill>
                  <a:srgbClr val="660066"/>
                </a:solidFill>
              </a:rPr>
              <a:t>*Жінки, що курять частіше народжують дітей малої ваги, що є основною причиною смертності серед немовлят.</a:t>
            </a:r>
            <a:r>
              <a:rPr lang="uk-UA" sz="1800" smtClean="0">
                <a:solidFill>
                  <a:srgbClr val="660066"/>
                </a:solidFill>
              </a:rPr>
              <a:t/>
            </a:r>
            <a:br>
              <a:rPr lang="uk-UA" sz="1800" smtClean="0">
                <a:solidFill>
                  <a:srgbClr val="660066"/>
                </a:solidFill>
              </a:rPr>
            </a:br>
            <a:r>
              <a:rPr lang="uk-UA" sz="1800" smtClean="0">
                <a:solidFill>
                  <a:srgbClr val="660066"/>
                </a:solidFill>
              </a:rPr>
              <a:t>*</a:t>
            </a:r>
            <a:r>
              <a:rPr lang="uk-UA" smtClean="0"/>
              <a:t> </a:t>
            </a:r>
            <a:r>
              <a:rPr lang="uk-UA" sz="1800" b="1" i="1" smtClean="0">
                <a:solidFill>
                  <a:schemeClr val="folHlink"/>
                </a:solidFill>
              </a:rPr>
              <a:t>Курці взагалі хворіють у 3, 5 разів частіше за некурців.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 Курці стають жертвами нещасних випадків на виробництві вдвічі частіше , ніж некурці.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 Діабетикам, що курять, потрібно інсуліну на 20% більше.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*У випадку будь – якого захворювання імовірність смерті курця вище на 70% , ніж некурця.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 Діти батьків, що курять, страждають захворюванням дихальних шляхів удвічі частіше, ніж їх ровесники тих родин, що не курять.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*Новонароджені діти батьків, що курять, мають удвічі більше шансів занедужати на пневмонію чи бронхіт уже на першому році життя.</a:t>
            </a:r>
            <a:br>
              <a:rPr lang="uk-UA" sz="1800" b="1" i="1" smtClean="0">
                <a:solidFill>
                  <a:schemeClr val="folHlink"/>
                </a:solidFill>
              </a:rPr>
            </a:br>
            <a:r>
              <a:rPr lang="uk-UA" sz="1800" b="1" i="1" smtClean="0">
                <a:solidFill>
                  <a:schemeClr val="folHlink"/>
                </a:solidFill>
              </a:rPr>
              <a:t>* Причиною 19 % усіх пожеж з людськими жертвами є цигарка.</a:t>
            </a:r>
            <a:endParaRPr lang="ru-RU" sz="1800" b="1" i="1" smtClean="0">
              <a:solidFill>
                <a:schemeClr val="folHlin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268413"/>
            <a:ext cx="8435975" cy="1444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800" b="1" i="1" smtClean="0"/>
          </a:p>
          <a:p>
            <a:pPr eaLnBrk="1" hangingPunct="1"/>
            <a:endParaRPr lang="ru-RU" sz="2800" b="1" i="1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468313" y="0"/>
            <a:ext cx="8229600" cy="61547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b="1" i="1" smtClean="0"/>
              <a:t>   </a:t>
            </a:r>
            <a:r>
              <a:rPr lang="uk-UA" sz="2400" b="1" i="1" smtClean="0">
                <a:solidFill>
                  <a:srgbClr val="FF0066"/>
                </a:solidFill>
              </a:rPr>
              <a:t>Радить медицина. Досвід народної медицини</a:t>
            </a:r>
            <a:r>
              <a:rPr lang="uk-UA" b="1" i="1" smtClean="0"/>
              <a:t>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Наукова медицина стверджує, що внаслідок куріння виникають не лише рак органів дихання, легенів, виразка дванадцятипалої кишки і шлунка, інфаркт міокарда й гіпертонічна хвороба, а й різко погіршується загальний фізичний стан людини, особливо, якщо куріння починається з дитячого чи підліткового віку.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Хворобами курців є хронічний бронхіт, карієс зубів, запалення ясен, ушкодження серцевого м’яза, постійний кашель.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Дехто намагається самостійно кинути курити, але не в усіх вистачає на це сили волі.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Рекомендуємо скористатися досвідом</a:t>
            </a:r>
            <a:r>
              <a:rPr lang="uk-UA" b="1" i="1" smtClean="0"/>
              <a:t> </a:t>
            </a:r>
            <a:r>
              <a:rPr lang="uk-UA" sz="1600" b="1" i="1" smtClean="0">
                <a:solidFill>
                  <a:srgbClr val="660066"/>
                </a:solidFill>
              </a:rPr>
              <a:t>народної медицини.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Вживання певних лікарських трав, які викликають відразу від нікотину, допомагають загасити обтяжливе бажання закурити, знімають підвищену збудливість і заспокоюють нервову систему.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 </a:t>
            </a:r>
            <a:r>
              <a:rPr lang="uk-UA" sz="1400" b="1" i="1" smtClean="0">
                <a:solidFill>
                  <a:srgbClr val="660066"/>
                </a:solidFill>
              </a:rPr>
              <a:t>Тра</a:t>
            </a:r>
            <a:r>
              <a:rPr lang="en-US" sz="1400" b="1" i="1" smtClean="0">
                <a:solidFill>
                  <a:srgbClr val="660066"/>
                </a:solidFill>
              </a:rPr>
              <a:t>`</a:t>
            </a:r>
            <a:r>
              <a:rPr lang="uk-UA" sz="1400" b="1" i="1" smtClean="0">
                <a:solidFill>
                  <a:srgbClr val="660066"/>
                </a:solidFill>
              </a:rPr>
              <a:t>яний збір № 1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Корінь аіру звичайного( аір тростяний</a:t>
            </a:r>
            <a:r>
              <a:rPr lang="uk-UA" sz="1400" b="1" i="1" smtClean="0"/>
              <a:t>, </a:t>
            </a:r>
            <a:r>
              <a:rPr lang="uk-UA" sz="1400" b="1" i="1" smtClean="0">
                <a:solidFill>
                  <a:srgbClr val="660066"/>
                </a:solidFill>
              </a:rPr>
              <a:t>лепеха звичайна) – дві частини;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М’ята перцева, або холодна ( трава) – дві частини</a:t>
            </a:r>
          </a:p>
          <a:p>
            <a:r>
              <a:rPr lang="uk-UA" sz="1400" b="1" i="1" smtClean="0">
                <a:solidFill>
                  <a:srgbClr val="660066"/>
                </a:solidFill>
              </a:rPr>
              <a:t>Трав</a:t>
            </a:r>
            <a:r>
              <a:rPr lang="en-US" sz="1400" b="1" i="1" smtClean="0">
                <a:solidFill>
                  <a:srgbClr val="660066"/>
                </a:solidFill>
              </a:rPr>
              <a:t>`</a:t>
            </a:r>
            <a:r>
              <a:rPr lang="uk-UA" sz="1400" b="1" i="1" smtClean="0">
                <a:solidFill>
                  <a:srgbClr val="660066"/>
                </a:solidFill>
              </a:rPr>
              <a:t>яний збір № 2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М</a:t>
            </a:r>
            <a:r>
              <a:rPr lang="ru-RU" sz="1400" b="1" i="1" smtClean="0">
                <a:solidFill>
                  <a:srgbClr val="660066"/>
                </a:solidFill>
              </a:rPr>
              <a:t>`</a:t>
            </a:r>
            <a:r>
              <a:rPr lang="uk-UA" sz="1400" b="1" i="1" smtClean="0">
                <a:solidFill>
                  <a:srgbClr val="660066"/>
                </a:solidFill>
              </a:rPr>
              <a:t>ята перцеа ( трава) – дві частини;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Листя смородини – одна частина;</a:t>
            </a:r>
          </a:p>
          <a:p>
            <a:r>
              <a:rPr lang="uk-UA" sz="1400" b="1" i="1" smtClean="0">
                <a:solidFill>
                  <a:srgbClr val="660066"/>
                </a:solidFill>
              </a:rPr>
              <a:t>Трав</a:t>
            </a:r>
            <a:r>
              <a:rPr lang="en-US" sz="1400" b="1" i="1" smtClean="0">
                <a:solidFill>
                  <a:srgbClr val="660066"/>
                </a:solidFill>
              </a:rPr>
              <a:t>`</a:t>
            </a:r>
            <a:r>
              <a:rPr lang="uk-UA" sz="1400" b="1" i="1" smtClean="0">
                <a:solidFill>
                  <a:srgbClr val="660066"/>
                </a:solidFill>
              </a:rPr>
              <a:t>яний збір № 3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Трава деревію звичайного – одна частина;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Трава материнки звичайної – дві частини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Корінь солодки голої – одна частина;</a:t>
            </a:r>
          </a:p>
          <a:p>
            <a:pPr>
              <a:buFont typeface="Arial" charset="0"/>
              <a:buNone/>
            </a:pPr>
            <a:r>
              <a:rPr lang="uk-UA" sz="1400" b="1" i="1" smtClean="0">
                <a:solidFill>
                  <a:srgbClr val="660066"/>
                </a:solidFill>
              </a:rPr>
              <a:t>Трава полину гіркого – дві частини.</a:t>
            </a:r>
            <a:endParaRPr lang="ru-RU" sz="1400" b="1" i="1" smtClean="0">
              <a:solidFill>
                <a:srgbClr val="660066"/>
              </a:solidFill>
            </a:endParaRPr>
          </a:p>
          <a:p>
            <a:pPr eaLnBrk="1" hangingPunct="1"/>
            <a:endParaRPr lang="ru-RU" sz="1400" b="1" i="1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6054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>
                <a:solidFill>
                  <a:srgbClr val="FF0066"/>
                </a:solidFill>
              </a:rPr>
              <a:t>Інформація для роздумів.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Куріння – надзвичайно шкідлива звичка. Вона призводить до психологічної залежності, позбутися якої набагато складніше, ніж набути.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Куріння щороку забирає тисячі життів у всьому світі. Воно стало серйозною соціальною проблемою.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Викурюючи пачку сигарет за день, курець позбавляє себе життя на 8 – 10 років, адже одна викурена сигарета вкорочує життя на 15 – 20 хв.  То хіба ж це не самогубство?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Експериментами встановлено, що у 70% мишей, які вдихали тютюновий дим, розвинулися злоякісні пухлини легенів.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В Англії де курило майже 75% чоловіків, рак легенів зареєстровано навіть у</a:t>
            </a:r>
            <a:r>
              <a:rPr lang="uk-UA" b="1" i="1" smtClean="0"/>
              <a:t> </a:t>
            </a:r>
            <a:r>
              <a:rPr lang="uk-UA" sz="1600" b="1" i="1" smtClean="0">
                <a:solidFill>
                  <a:srgbClr val="660066"/>
                </a:solidFill>
              </a:rPr>
              <a:t>собак, господарі яких  не розлучалися з сигаретами.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 95 із 100 хворих на туберкульоз перед початком захворювання курили.</a:t>
            </a:r>
          </a:p>
          <a:p>
            <a:r>
              <a:rPr lang="uk-UA" sz="1600" b="1" i="1" smtClean="0">
                <a:solidFill>
                  <a:srgbClr val="660066"/>
                </a:solidFill>
              </a:rPr>
              <a:t>*Через 25 років кожної хвилини помиратиме у світі не 8 курців, як сьогодні, а 20. Це прирівнюється до кількості жертв щоденних катастроф25 цивільних пасажирських лайнерів середньої місткості, коли гинуть усі без винятку пасажири. Чи сіли б ви свідомо в принесений на загибель літак?</a:t>
            </a: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4500563" y="5445125"/>
            <a:ext cx="3887787" cy="11239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2986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Міцного здоров`я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620713"/>
            <a:ext cx="8135938" cy="56165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b="1" smtClean="0"/>
              <a:t>Мета: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z="3600" b="1" smtClean="0">
                <a:solidFill>
                  <a:srgbClr val="FF0066"/>
                </a:solidFill>
              </a:rPr>
              <a:t>Підвищити рівень поінформованості підлітків з проблеми паління,надати інформацію про здоровий спосіб життя, усвідомити  руйнівний впливу паління на організм молодої людини; виховувати в учнів громадську позицію щодо свого здоров`я та здоров`я суспільства в цілому</a:t>
            </a:r>
            <a:r>
              <a:rPr lang="ru-RU" sz="3600" smtClean="0">
                <a:solidFill>
                  <a:srgbClr val="FF0066"/>
                </a:solidFill>
              </a:rPr>
              <a:t> </a:t>
            </a:r>
            <a:endParaRPr lang="uk-UA" sz="360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684213" y="404813"/>
            <a:ext cx="7885112" cy="18716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4000" b="1" i="1" smtClean="0">
                <a:solidFill>
                  <a:srgbClr val="FF0066"/>
                </a:solidFill>
              </a:rPr>
              <a:t>« Звичка , противна для ока, нестерпна для носа,шкідлива для мозку,небезпечна для легенів»</a:t>
            </a:r>
            <a:r>
              <a:rPr lang="ru-RU" smtClean="0"/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uk-UA" smtClean="0"/>
              <a:t>                                   </a:t>
            </a:r>
            <a:r>
              <a:rPr lang="uk-UA" sz="3600" b="1" i="1" smtClean="0">
                <a:solidFill>
                  <a:schemeClr val="folHlink"/>
                </a:solidFill>
              </a:rPr>
              <a:t>Якоб Стюарт</a:t>
            </a:r>
            <a:r>
              <a:rPr lang="uk-UA" smtClean="0"/>
              <a:t> </a:t>
            </a:r>
            <a:endParaRPr lang="ru-RU" smtClean="0"/>
          </a:p>
        </p:txBody>
      </p:sp>
      <p:pic>
        <p:nvPicPr>
          <p:cNvPr id="15362" name="Picture 5" descr="inx960x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3429000"/>
            <a:ext cx="403225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38" y="692150"/>
            <a:ext cx="8856662" cy="6165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>
                <a:solidFill>
                  <a:srgbClr val="660066"/>
                </a:solidFill>
              </a:rPr>
              <a:t>Сьогоднішнє буття часто здається тобі нецікавим. « Швидше б вирости, тоді настане мій справжній час!» - так думаєш ти і прагнеш виглядати дорослішим, самостійним.</a:t>
            </a:r>
          </a:p>
          <a:p>
            <a:pPr>
              <a:buFont typeface="Arial" charset="0"/>
              <a:buNone/>
            </a:pPr>
            <a:r>
              <a:rPr lang="uk-UA" sz="2400" b="1" i="1" smtClean="0">
                <a:solidFill>
                  <a:srgbClr val="660066"/>
                </a:solidFill>
              </a:rPr>
              <a:t>Старші за віком люди, особливо, якщо вони зовні привабливі, користуються успіхом ( кіно – та шоу зірки, спортсмени), видаються тобі гідними наслідування в поведінці, манерах, одязі, кар’єрі. Тобі здається, що вони ефектно виглядають, особливо, коли граціозними рухами наближають сигарету до рота, віртуозно вдихають спіральки диму!</a:t>
            </a:r>
            <a:r>
              <a:rPr lang="ru-RU" sz="2400" b="1" i="1" smtClean="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16386" name="Picture 5" descr="wx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4221163"/>
            <a:ext cx="3517900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95288" y="908050"/>
            <a:ext cx="8064500" cy="45370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2400" b="1" i="1" smtClean="0">
                <a:solidFill>
                  <a:srgbClr val="660066"/>
                </a:solidFill>
              </a:rPr>
              <a:t>Постривай! Ти наважуєшся на дуже відповідальний вчинок, а рішучі кроки необхідно робити усвідомлено. А чи усвідомлюєш ти, що сивий димок від сигарети – це підступна забава, яка значною мірою унеможливлює здійснення твоїх життєвих плані, укоротить твоє життя, призведе до безлічі фізичних і моральних страждань? Про це свідчить гіркий досвід мільйонів людей, узагальнений лікарями, соціологами, психологами.</a:t>
            </a:r>
            <a:endParaRPr lang="ru-RU" sz="2400" b="1" i="1" smtClean="0">
              <a:solidFill>
                <a:srgbClr val="660066"/>
              </a:solidFill>
            </a:endParaRPr>
          </a:p>
        </p:txBody>
      </p:sp>
      <p:pic>
        <p:nvPicPr>
          <p:cNvPr id="17410" name="Picture 7" descr="Easiest-Way-to-Stop-Smoking-650x3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860800"/>
            <a:ext cx="4319587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38" y="836613"/>
            <a:ext cx="8856662" cy="38163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b="1" i="1" smtClean="0">
                <a:solidFill>
                  <a:srgbClr val="FF0066"/>
                </a:solidFill>
              </a:rPr>
              <a:t>Видатні люди так говорять про шкоду куріння</a:t>
            </a:r>
            <a:r>
              <a:rPr lang="ru-RU" smtClean="0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827088" y="1979613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400" b="1" i="1">
                <a:solidFill>
                  <a:schemeClr val="folHlink"/>
                </a:solidFill>
              </a:rPr>
              <a:t>« Якби я не курив, то прожив би ще 10 – 15 років» ( С. Боткін)</a:t>
            </a:r>
          </a:p>
        </p:txBody>
      </p:sp>
      <p:pic>
        <p:nvPicPr>
          <p:cNvPr id="18435" name="Picture 8" descr="Картинки по запросу портрет С. Ботк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5738" y="2636838"/>
            <a:ext cx="2760662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692150"/>
            <a:ext cx="8589963" cy="6049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b="1" i="1" smtClean="0">
                <a:solidFill>
                  <a:schemeClr val="folHlink"/>
                </a:solidFill>
              </a:rPr>
              <a:t>« Не пийте вина, не завдавайте прикрощів серцю тютюном – і проживете стільки, скільки прожив Т</a:t>
            </a:r>
            <a:r>
              <a:rPr lang="uk-UA" b="1" i="1" smtClean="0">
                <a:solidFill>
                  <a:schemeClr val="folHlink"/>
                </a:solidFill>
                <a:latin typeface="Arial" charset="0"/>
              </a:rPr>
              <a:t>и</a:t>
            </a:r>
            <a:r>
              <a:rPr lang="uk-UA" b="1" i="1" smtClean="0">
                <a:solidFill>
                  <a:schemeClr val="folHlink"/>
                </a:solidFill>
              </a:rPr>
              <a:t>ціан» ( італійський художник,  прожив 89 років) ( І.Павлов)</a:t>
            </a:r>
            <a:endParaRPr lang="ru-RU" b="1" i="1" smtClean="0">
              <a:solidFill>
                <a:schemeClr val="folHlink"/>
              </a:solidFill>
            </a:endParaRPr>
          </a:p>
        </p:txBody>
      </p:sp>
      <p:pic>
        <p:nvPicPr>
          <p:cNvPr id="19458" name="Picture 3" descr="Картинки по запросу портретЫ. Павл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781300"/>
            <a:ext cx="264795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30527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b="1" i="1" smtClean="0">
                <a:solidFill>
                  <a:srgbClr val="660066"/>
                </a:solidFill>
              </a:rPr>
              <a:t>« Куріння – це забавка для дурнів» </a:t>
            </a:r>
            <a:endParaRPr lang="uk-UA" b="1" i="1" smtClean="0">
              <a:solidFill>
                <a:srgbClr val="660066"/>
              </a:solidFill>
              <a:latin typeface="Arial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uk-UA" b="1" i="1" smtClean="0">
                <a:solidFill>
                  <a:srgbClr val="660066"/>
                </a:solidFill>
              </a:rPr>
              <a:t>( Й.В. Гете, « Фауст»)</a:t>
            </a:r>
            <a:endParaRPr lang="ru-RU" b="1" i="1" smtClean="0">
              <a:solidFill>
                <a:srgbClr val="660066"/>
              </a:solidFill>
            </a:endParaRPr>
          </a:p>
        </p:txBody>
      </p:sp>
      <p:pic>
        <p:nvPicPr>
          <p:cNvPr id="20482" name="Picture 4" descr="Картинки по запросу портрет ге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8463" y="2420938"/>
            <a:ext cx="315436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260350"/>
            <a:ext cx="8496300" cy="3097213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chemeClr val="folHlink"/>
                </a:solidFill>
              </a:rPr>
              <a:t>Робота в парах.</a:t>
            </a:r>
            <a:r>
              <a:rPr lang="uk-UA" smtClean="0">
                <a:solidFill>
                  <a:schemeClr val="folHlink"/>
                </a:solidFill>
              </a:rPr>
              <a:t/>
            </a:r>
            <a:br>
              <a:rPr lang="uk-UA" smtClean="0">
                <a:solidFill>
                  <a:schemeClr val="folHlink"/>
                </a:solidFill>
              </a:rPr>
            </a:br>
            <a:r>
              <a:rPr lang="uk-UA" b="1" i="1" smtClean="0">
                <a:solidFill>
                  <a:srgbClr val="FF0066"/>
                </a:solidFill>
              </a:rPr>
              <a:t>Гра « Чому палять?»</a:t>
            </a:r>
            <a:br>
              <a:rPr lang="uk-UA" b="1" i="1" smtClean="0">
                <a:solidFill>
                  <a:srgbClr val="FF0066"/>
                </a:solidFill>
              </a:rPr>
            </a:br>
            <a:r>
              <a:rPr lang="uk-UA" b="1" i="1" smtClean="0">
                <a:solidFill>
                  <a:srgbClr val="FF0066"/>
                </a:solidFill>
              </a:rPr>
              <a:t>Завдання : придумай гасла й девіз для тих, хто хоче кинути палити.</a:t>
            </a:r>
            <a:endParaRPr lang="ru-RU" b="1" i="1" smtClean="0">
              <a:solidFill>
                <a:srgbClr val="FF0066"/>
              </a:solidFill>
            </a:endParaRPr>
          </a:p>
        </p:txBody>
      </p:sp>
      <p:pic>
        <p:nvPicPr>
          <p:cNvPr id="21506" name="Picture 6" descr="279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284538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 descr="000022_801859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716338"/>
            <a:ext cx="421640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701</TotalTime>
  <Words>1145</Words>
  <Application>Microsoft Office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Rage Italic</vt:lpstr>
      <vt:lpstr>Тема3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Робота в парах. Гра « Чому палять?» Завдання : придумай гасла й девіз для тих, хто хоче кинути палити.</vt:lpstr>
      <vt:lpstr>Slide 10</vt:lpstr>
      <vt:lpstr>Куріння – це найвагоміша з усіх причин смерті! Літопис боротьби з тютюнокурінням у світі Свого часу французький письменник XIX століття Оноре де Бальзак  категорично заявив, що « тютюн завдає шкоди тілу, руйнує розум, отупляє цілі науки». В Англії курців карали дуже жорстоко, аж до страти: голова з трубкою в роті виставлялась на площах. В XVI ст. англійські курці прирівнювали до ворогів , їх водили з трубкою вулицею з мотузкою на шиї. У Туреччині злісних курців саджали на палю. В Італії Римський папа Уран VII відлучав від церкви католиків, які курили, чи нюхали тютюн.. Широкого розмаху набула антинікотинова компанія в Японії в наш час, де періодично проводяться « тижні не куріння». Вони передбачають не лише пропагандистські лозунги та публікації, а й активну копітку роботу різноманітних відомств і окремих осіб, які прагнуть до оздоровлення свого народу. Мільйони японців за час проведення означених тижні назавжди відмовляються від шкідливої звички. За рішенням уряду в усіх муніципальних школах країни проводяться спеціальні «уроки» здоров`я </vt:lpstr>
      <vt:lpstr>Slide 12</vt:lpstr>
      <vt:lpstr>Я занепокоєний… А ти? *80 % тих, хто має онкозахворювання легенів – курці. * Серед курців захворювання на рак підшлункової залози в 2-5 разів вища, ніж серед тих, хто не курить. * Ті, хто полюбляє цигарки, хворіють на рак губів, язика, рота, гортані, стравоходу і сечового міхура. *Жінки, що курять частіше народжують дітей малої ваги, що є основною причиною смертності серед немовлят. * Курці взагалі хворіють у 3, 5 разів частіше за некурців. * Курці стають жертвами нещасних випадків на виробництві вдвічі частіше , ніж некурці. * Діабетикам, що курять, потрібно інсуліну на 20% більше. *У випадку будь – якого захворювання імовірність смерті курця вище на 70% , ніж некурця. * Діти батьків, що курять, страждають захворюванням дихальних шляхів удвічі частіше, ніж їх ровесники тих родин, що не курять. *Новонароджені діти батьків, що курять, мають удвічі більше шансів занедужати на пневмонію чи бронхіт уже на першому році життя. * Причиною 19 % усіх пожеж з людськими жертвами є цигарка.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Приход весны</dc:title>
  <dc:creator>пользователь</dc:creator>
  <cp:lastModifiedBy>ЕВГЕН</cp:lastModifiedBy>
  <cp:revision>44</cp:revision>
  <dcterms:created xsi:type="dcterms:W3CDTF">2013-02-27T15:01:51Z</dcterms:created>
  <dcterms:modified xsi:type="dcterms:W3CDTF">2017-07-21T18:12:31Z</dcterms:modified>
</cp:coreProperties>
</file>