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school0304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956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4535488"/>
            <a:ext cx="9144000" cy="2322512"/>
            <a:chOff x="0" y="4535996"/>
            <a:chExt cx="9144000" cy="2322004"/>
          </a:xfrm>
        </p:grpSpPr>
        <p:pic>
          <p:nvPicPr>
            <p:cNvPr id="4" name="Рисунок 8" descr="school054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608004"/>
              <a:ext cx="4499992" cy="2249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school054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35996"/>
              <a:ext cx="4644008" cy="232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Рисунок 10" descr="school21046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076700"/>
            <a:ext cx="1785938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2FFF4-AF6D-4E22-9D21-A9BD5E823083}" type="datetimeFigureOut">
              <a:rPr lang="uk-UA" smtClean="0"/>
              <a:t>20.06.2017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212AA-A5BF-41EC-9937-22CF4314DB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020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0" y="6067425"/>
            <a:ext cx="9194800" cy="868363"/>
            <a:chOff x="0" y="6067342"/>
            <a:chExt cx="9195516" cy="867931"/>
          </a:xfrm>
        </p:grpSpPr>
        <p:grpSp>
          <p:nvGrpSpPr>
            <p:cNvPr id="3" name="Группа 9"/>
            <p:cNvGrpSpPr>
              <a:grpSpLocks/>
            </p:cNvGrpSpPr>
            <p:nvPr/>
          </p:nvGrpSpPr>
          <p:grpSpPr bwMode="auto">
            <a:xfrm>
              <a:off x="1115616" y="6080220"/>
              <a:ext cx="8079900" cy="855053"/>
              <a:chOff x="1115616" y="6080220"/>
              <a:chExt cx="8079900" cy="855053"/>
            </a:xfrm>
          </p:grpSpPr>
          <p:grpSp>
            <p:nvGrpSpPr>
              <p:cNvPr id="5" name="Группа 8"/>
              <p:cNvGrpSpPr>
                <a:grpSpLocks/>
              </p:cNvGrpSpPr>
              <p:nvPr/>
            </p:nvGrpSpPr>
            <p:grpSpPr bwMode="auto">
              <a:xfrm>
                <a:off x="3419872" y="6093296"/>
                <a:ext cx="5775644" cy="829944"/>
                <a:chOff x="1992591" y="5629379"/>
                <a:chExt cx="7202925" cy="1293861"/>
              </a:xfrm>
            </p:grpSpPr>
            <p:pic>
              <p:nvPicPr>
                <p:cNvPr id="7" name="Рисунок 11" descr="school0504.jpg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9620" y="5629379"/>
                  <a:ext cx="3635896" cy="1293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" name="Рисунок 12" descr="school0504.jpg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992591" y="5630224"/>
                  <a:ext cx="3635896" cy="1293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" name="Рисунок 10" descr="school0504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616" y="6080220"/>
                <a:ext cx="2404368" cy="855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Рисунок 8" descr="school0504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6067342"/>
              <a:ext cx="1163547" cy="855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Рисунок 13" descr="school21080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4652963"/>
            <a:ext cx="23876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2FFF4-AF6D-4E22-9D21-A9BD5E823083}" type="datetimeFigureOut">
              <a:rPr lang="uk-UA" smtClean="0"/>
              <a:t>20.06.2017</a:t>
            </a:fld>
            <a:endParaRPr lang="uk-UA"/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212AA-A5BF-41EC-9937-22CF4314DB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64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5603875"/>
            <a:ext cx="9221788" cy="1304925"/>
            <a:chOff x="0" y="5603885"/>
            <a:chExt cx="9221274" cy="1305631"/>
          </a:xfrm>
        </p:grpSpPr>
        <p:pic>
          <p:nvPicPr>
            <p:cNvPr id="3" name="Рисунок 7" descr="school052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4601" y="5603885"/>
              <a:ext cx="1586673" cy="12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Рисунок 8" descr="school052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07692" y="5616764"/>
              <a:ext cx="1586673" cy="12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school052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677" y="5616764"/>
              <a:ext cx="1586673" cy="12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school052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6541" y="5616764"/>
              <a:ext cx="1586673" cy="12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1" descr="school052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526" y="5629643"/>
              <a:ext cx="1586673" cy="12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2" descr="school052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18" y="5629643"/>
              <a:ext cx="1586673" cy="12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3" descr="school052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29643"/>
              <a:ext cx="703183" cy="12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Рисунок 14" descr="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3573463"/>
            <a:ext cx="20986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2FFF4-AF6D-4E22-9D21-A9BD5E823083}" type="datetimeFigureOut">
              <a:rPr lang="uk-UA" smtClean="0"/>
              <a:t>20.06.2017</a:t>
            </a:fld>
            <a:endParaRPr lang="uk-UA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212AA-A5BF-41EC-9937-22CF4314DB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367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school0226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5901" r="2406" b="8002"/>
          <a:stretch>
            <a:fillRect/>
          </a:stretch>
        </p:blipFill>
        <p:spPr bwMode="auto">
          <a:xfrm>
            <a:off x="0" y="0"/>
            <a:ext cx="936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0" y="5949950"/>
            <a:ext cx="9164638" cy="908050"/>
            <a:chOff x="0" y="5949280"/>
            <a:chExt cx="9165338" cy="908720"/>
          </a:xfrm>
        </p:grpSpPr>
        <p:pic>
          <p:nvPicPr>
            <p:cNvPr id="4" name="Рисунок 8" descr="school221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644" y="5949280"/>
              <a:ext cx="1545694" cy="90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school221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86449" y="5949280"/>
              <a:ext cx="1545694" cy="90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school221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254" y="5949280"/>
              <a:ext cx="1545694" cy="90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1" descr="school221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20059" y="5949280"/>
              <a:ext cx="1545694" cy="90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2" descr="school221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189" y="5949280"/>
              <a:ext cx="1545694" cy="90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3" descr="school221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949280"/>
              <a:ext cx="1545694" cy="90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2FFF4-AF6D-4E22-9D21-A9BD5E823083}" type="datetimeFigureOut">
              <a:rPr lang="uk-UA" smtClean="0"/>
              <a:t>20.06.2017</a:t>
            </a:fld>
            <a:endParaRPr lang="uk-UA"/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212AA-A5BF-41EC-9937-22CF4314DB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162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bg1">
                <a:lumMod val="20000"/>
                <a:lumOff val="80000"/>
              </a:schemeClr>
            </a:gs>
            <a:gs pos="100000">
              <a:schemeClr val="tx1">
                <a:lumMod val="20000"/>
                <a:lumOff val="8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E42FFF4-AF6D-4E22-9D21-A9BD5E823083}" type="datetimeFigureOut">
              <a:rPr lang="uk-UA" smtClean="0"/>
              <a:t>20.06.2017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AC212AA-A5BF-41EC-9937-22CF4314DBF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>
    <p:push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 smtClean="0"/>
              <a:t>Хліб</a:t>
            </a:r>
            <a:r>
              <a:rPr lang="ru-RU" sz="4800" dirty="0" smtClean="0"/>
              <a:t>, </a:t>
            </a:r>
            <a:r>
              <a:rPr lang="ru-RU" sz="4800" dirty="0" err="1" smtClean="0"/>
              <a:t>сіль</a:t>
            </a:r>
            <a:r>
              <a:rPr lang="ru-RU" sz="4800" dirty="0" smtClean="0"/>
              <a:t> на </a:t>
            </a:r>
            <a:r>
              <a:rPr lang="ru-RU" sz="4800" dirty="0" err="1" smtClean="0"/>
              <a:t>вишитому</a:t>
            </a:r>
            <a:r>
              <a:rPr lang="ru-RU" sz="4800" dirty="0" smtClean="0"/>
              <a:t> рушнику — символ </a:t>
            </a:r>
            <a:r>
              <a:rPr lang="ru-RU" sz="4800" dirty="0" err="1" smtClean="0"/>
              <a:t>гостинності</a:t>
            </a:r>
            <a:r>
              <a:rPr lang="ru-RU" sz="4800" dirty="0" smtClean="0"/>
              <a:t> </a:t>
            </a:r>
            <a:r>
              <a:rPr lang="ru-RU" sz="4800" dirty="0" err="1" smtClean="0"/>
              <a:t>українського</a:t>
            </a:r>
            <a:r>
              <a:rPr lang="ru-RU" sz="4800" dirty="0" smtClean="0"/>
              <a:t> народу. Тамара </a:t>
            </a:r>
            <a:r>
              <a:rPr lang="ru-RU" sz="4800" dirty="0" err="1" smtClean="0"/>
              <a:t>Коломієць</a:t>
            </a:r>
            <a:r>
              <a:rPr lang="ru-RU" sz="4800" dirty="0" smtClean="0"/>
              <a:t>. </a:t>
            </a:r>
            <a:r>
              <a:rPr lang="ru-RU" sz="4800" dirty="0" err="1" smtClean="0"/>
              <a:t>Хліб</a:t>
            </a:r>
            <a:r>
              <a:rPr lang="ru-RU" sz="4800" dirty="0" smtClean="0"/>
              <a:t>. </a:t>
            </a:r>
            <a:r>
              <a:rPr lang="ru-RU" sz="4800" dirty="0" err="1" smtClean="0"/>
              <a:t>Дмитро</a:t>
            </a:r>
            <a:r>
              <a:rPr lang="ru-RU" sz="4800" dirty="0" smtClean="0"/>
              <a:t> </a:t>
            </a:r>
            <a:r>
              <a:rPr lang="ru-RU" sz="4800" dirty="0" err="1" smtClean="0"/>
              <a:t>Павличко</a:t>
            </a:r>
            <a:r>
              <a:rPr lang="ru-RU" sz="4800" dirty="0" smtClean="0"/>
              <a:t>. Де </a:t>
            </a:r>
            <a:r>
              <a:rPr lang="ru-RU" sz="4800" dirty="0" err="1" smtClean="0"/>
              <a:t>найкраще</a:t>
            </a:r>
            <a:r>
              <a:rPr lang="ru-RU" sz="4800" dirty="0" smtClean="0"/>
              <a:t> </a:t>
            </a:r>
            <a:r>
              <a:rPr lang="ru-RU" sz="4800" dirty="0" err="1" smtClean="0"/>
              <a:t>місце</a:t>
            </a:r>
            <a:r>
              <a:rPr lang="ru-RU" sz="4800" dirty="0" smtClean="0"/>
              <a:t> на </a:t>
            </a:r>
            <a:r>
              <a:rPr lang="ru-RU" sz="4800" dirty="0" err="1" smtClean="0"/>
              <a:t>землі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28234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7632"/>
            <a:ext cx="828092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5880" y="4756239"/>
            <a:ext cx="5508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Arial Black" panose="020B0A04020102020204" pitchFamily="34" charset="0"/>
              </a:rPr>
              <a:t>Хліб-сіль</a:t>
            </a:r>
            <a:r>
              <a:rPr lang="ru-RU" sz="2000" dirty="0" smtClean="0">
                <a:latin typeface="Arial Black" panose="020B0A04020102020204" pitchFamily="34" charset="0"/>
              </a:rPr>
              <a:t> на </a:t>
            </a:r>
            <a:r>
              <a:rPr lang="ru-RU" sz="2000" dirty="0" err="1" smtClean="0">
                <a:latin typeface="Arial Black" panose="020B0A04020102020204" pitchFamily="34" charset="0"/>
              </a:rPr>
              <a:t>вишитому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latin typeface="Arial Black" panose="020B0A04020102020204" pitchFamily="34" charset="0"/>
              </a:rPr>
              <a:t>руїннику</a:t>
            </a:r>
            <a:r>
              <a:rPr lang="ru-RU" sz="2000" dirty="0" smtClean="0">
                <a:latin typeface="Arial Black" panose="020B0A04020102020204" pitchFamily="34" charset="0"/>
              </a:rPr>
              <a:t> — </a:t>
            </a:r>
            <a:r>
              <a:rPr lang="ru-RU" sz="2000" dirty="0" err="1" smtClean="0">
                <a:latin typeface="Arial Black" panose="020B0A04020102020204" pitchFamily="34" charset="0"/>
              </a:rPr>
              <a:t>це</a:t>
            </a:r>
            <a:r>
              <a:rPr lang="ru-RU" sz="2000" dirty="0" smtClean="0">
                <a:latin typeface="Arial Black" panose="020B0A04020102020204" pitchFamily="34" charset="0"/>
              </a:rPr>
              <a:t> символ </a:t>
            </a:r>
            <a:r>
              <a:rPr lang="ru-RU" sz="2000" dirty="0" err="1" smtClean="0">
                <a:latin typeface="Arial Black" panose="020B0A04020102020204" pitchFamily="34" charset="0"/>
              </a:rPr>
              <a:t>гостинності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latin typeface="Arial Black" panose="020B0A04020102020204" pitchFamily="34" charset="0"/>
              </a:rPr>
              <a:t>українського</a:t>
            </a:r>
            <a:r>
              <a:rPr lang="ru-RU" sz="2000" dirty="0" smtClean="0">
                <a:latin typeface="Arial Black" panose="020B0A04020102020204" pitchFamily="34" charset="0"/>
              </a:rPr>
              <a:t> народу. Про </a:t>
            </a:r>
            <a:r>
              <a:rPr lang="ru-RU" sz="2000" dirty="0" err="1" smtClean="0">
                <a:latin typeface="Arial Black" panose="020B0A04020102020204" pitchFamily="34" charset="0"/>
              </a:rPr>
              <a:t>хліб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latin typeface="Arial Black" panose="020B0A04020102020204" pitchFamily="34" charset="0"/>
              </a:rPr>
              <a:t>складено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latin typeface="Arial Black" panose="020B0A04020102020204" pitchFamily="34" charset="0"/>
              </a:rPr>
              <a:t>пісні</a:t>
            </a:r>
            <a:r>
              <a:rPr lang="ru-RU" sz="2000" dirty="0" smtClean="0">
                <a:latin typeface="Arial Black" panose="020B0A04020102020204" pitchFamily="34" charset="0"/>
              </a:rPr>
              <a:t>, </a:t>
            </a:r>
            <a:r>
              <a:rPr lang="ru-RU" sz="2000" dirty="0" err="1" smtClean="0">
                <a:latin typeface="Arial Black" panose="020B0A04020102020204" pitchFamily="34" charset="0"/>
              </a:rPr>
              <a:t>приказки</a:t>
            </a:r>
            <a:r>
              <a:rPr lang="ru-RU" sz="2000" dirty="0" smtClean="0">
                <a:latin typeface="Arial Black" panose="020B0A04020102020204" pitchFamily="34" charset="0"/>
              </a:rPr>
              <a:t>, загадки, </a:t>
            </a:r>
            <a:r>
              <a:rPr lang="ru-RU" sz="2000" dirty="0" err="1" smtClean="0">
                <a:latin typeface="Arial Black" panose="020B0A04020102020204" pitchFamily="34" charset="0"/>
              </a:rPr>
              <a:t>вірші</a:t>
            </a:r>
            <a:r>
              <a:rPr lang="ru-RU" sz="2000" dirty="0" smtClean="0">
                <a:latin typeface="Arial Black" panose="020B0A04020102020204" pitchFamily="34" charset="0"/>
              </a:rPr>
              <a:t>.</a:t>
            </a:r>
            <a:endParaRPr lang="uk-UA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3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892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Послухайте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оповідання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Тамари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Коломієць</a:t>
            </a:r>
            <a:r>
              <a:rPr lang="ru-RU" sz="3600" b="1" dirty="0" smtClean="0">
                <a:solidFill>
                  <a:srgbClr val="FF0000"/>
                </a:solidFill>
              </a:rPr>
              <a:t> «</a:t>
            </a:r>
            <a:r>
              <a:rPr lang="ru-RU" sz="3600" b="1" dirty="0" err="1" smtClean="0">
                <a:solidFill>
                  <a:srgbClr val="FF0000"/>
                </a:solidFill>
              </a:rPr>
              <a:t>Хліб</a:t>
            </a:r>
            <a:r>
              <a:rPr lang="ru-RU" sz="3600" b="1" dirty="0" smtClean="0">
                <a:solidFill>
                  <a:srgbClr val="FF0000"/>
                </a:solidFill>
              </a:rPr>
              <a:t>».</a:t>
            </a:r>
          </a:p>
          <a:p>
            <a:r>
              <a:rPr lang="ru-RU" sz="3600" b="1" dirty="0" smtClean="0"/>
              <a:t>    </a:t>
            </a:r>
            <a:r>
              <a:rPr lang="ru-RU" sz="3600" b="1" dirty="0" err="1" smtClean="0"/>
              <a:t>Читання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оповідання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вчителем</a:t>
            </a:r>
            <a:r>
              <a:rPr lang="ru-RU" sz="3600" b="1" dirty="0" smtClean="0"/>
              <a:t>.</a:t>
            </a:r>
          </a:p>
          <a:p>
            <a:endParaRPr lang="ru-RU" sz="3600" b="1" dirty="0" smtClean="0"/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—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Чому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оповідання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має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таку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назву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—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Чи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можна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назвати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хліб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головним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героєм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Чому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uk-U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0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63860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</a:rPr>
              <a:t>Словникова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 робота.</a:t>
            </a:r>
          </a:p>
          <a:p>
            <a:pPr algn="ctr"/>
            <a:r>
              <a:rPr lang="ru-RU" sz="4800" dirty="0" err="1" smtClean="0"/>
              <a:t>Читання</a:t>
            </a:r>
            <a:r>
              <a:rPr lang="ru-RU" sz="4800" dirty="0" smtClean="0"/>
              <a:t> </a:t>
            </a:r>
            <a:r>
              <a:rPr lang="ru-RU" sz="4800" dirty="0" err="1" smtClean="0"/>
              <a:t>словосполучень</a:t>
            </a:r>
            <a:r>
              <a:rPr lang="ru-RU" sz="4800" dirty="0" smtClean="0"/>
              <a:t> «луною» за </a:t>
            </a:r>
            <a:r>
              <a:rPr lang="ru-RU" sz="4800" dirty="0" err="1" smtClean="0"/>
              <a:t>вчителем</a:t>
            </a:r>
            <a:r>
              <a:rPr lang="ru-RU" sz="4800" dirty="0" smtClean="0"/>
              <a:t>:</a:t>
            </a:r>
          </a:p>
          <a:p>
            <a:r>
              <a:rPr lang="ru-RU" sz="4800" dirty="0" smtClean="0"/>
              <a:t> </a:t>
            </a:r>
            <a:r>
              <a:rPr lang="ru-RU" sz="4800" b="1" dirty="0" err="1" smtClean="0"/>
              <a:t>золотава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шкоринка</a:t>
            </a:r>
            <a:r>
              <a:rPr lang="ru-RU" sz="4800" b="1" dirty="0" smtClean="0"/>
              <a:t>, позолота </a:t>
            </a:r>
            <a:r>
              <a:rPr lang="ru-RU" sz="4800" b="1" dirty="0" err="1" smtClean="0"/>
              <a:t>від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вогню</a:t>
            </a:r>
            <a:r>
              <a:rPr lang="ru-RU" sz="4800" b="1" dirty="0" smtClean="0"/>
              <a:t>, золоте зерно, в золотому </a:t>
            </a:r>
            <a:r>
              <a:rPr lang="ru-RU" sz="4800" b="1" dirty="0" err="1" smtClean="0"/>
              <a:t>колоссі</a:t>
            </a:r>
            <a:r>
              <a:rPr lang="ru-RU" sz="4800" b="1" dirty="0" smtClean="0"/>
              <a:t>, на </a:t>
            </a:r>
            <a:r>
              <a:rPr lang="ru-RU" sz="4800" b="1" dirty="0" err="1" smtClean="0"/>
              <a:t>стеблині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золоченій</a:t>
            </a:r>
            <a:r>
              <a:rPr lang="ru-RU" sz="4800" b="1" dirty="0" smtClean="0"/>
              <a:t>, золоте </a:t>
            </a:r>
            <a:r>
              <a:rPr lang="ru-RU" sz="4800" b="1" dirty="0" err="1" smtClean="0"/>
              <a:t>проміння</a:t>
            </a:r>
            <a:r>
              <a:rPr lang="ru-RU" sz="4800" b="1" dirty="0" smtClean="0"/>
              <a:t>, </a:t>
            </a:r>
            <a:r>
              <a:rPr lang="ru-RU" sz="4800" b="1" dirty="0" err="1" smtClean="0"/>
              <a:t>золоті</a:t>
            </a:r>
            <a:r>
              <a:rPr lang="ru-RU" sz="4800" b="1" dirty="0" smtClean="0"/>
              <a:t> руки.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8304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У </a:t>
            </a:r>
            <a:r>
              <a:rPr lang="ru-RU" sz="4000" dirty="0" err="1" smtClean="0"/>
              <a:t>якому</a:t>
            </a:r>
            <a:r>
              <a:rPr lang="ru-RU" sz="4000" dirty="0" smtClean="0"/>
              <a:t> </a:t>
            </a:r>
            <a:r>
              <a:rPr lang="ru-RU" sz="4000" dirty="0" err="1" smtClean="0"/>
              <a:t>значенні</a:t>
            </a:r>
            <a:r>
              <a:rPr lang="ru-RU" sz="4000" dirty="0" smtClean="0"/>
              <a:t> </a:t>
            </a:r>
            <a:r>
              <a:rPr lang="ru-RU" sz="4000" dirty="0" err="1" smtClean="0"/>
              <a:t>вжиті</a:t>
            </a:r>
            <a:r>
              <a:rPr lang="ru-RU" sz="4000" dirty="0" smtClean="0"/>
              <a:t> </a:t>
            </a:r>
            <a:r>
              <a:rPr lang="ru-RU" sz="4000" dirty="0" err="1" smtClean="0"/>
              <a:t>виділені</a:t>
            </a:r>
            <a:r>
              <a:rPr lang="ru-RU" sz="4000" dirty="0" smtClean="0"/>
              <a:t> слова? </a:t>
            </a:r>
            <a:r>
              <a:rPr lang="ru-RU" sz="4000" dirty="0" err="1" smtClean="0"/>
              <a:t>Поясніть</a:t>
            </a:r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 (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</a:rPr>
              <a:t>Золотава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, позолота, золоте, в золотому, в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</a:rPr>
              <a:t>золоченій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, золоте,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</a:rPr>
              <a:t>золоті</a:t>
            </a:r>
            <a:r>
              <a:rPr lang="ru-RU" sz="4000" dirty="0" smtClean="0"/>
              <a:t>)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972986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0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</a:rPr>
              <a:t>Гра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 «Не </a:t>
            </a:r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</a:rPr>
              <a:t>перервіть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</a:rPr>
              <a:t>ланцюжок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algn="ctr"/>
            <a:r>
              <a:rPr lang="ru-RU" sz="5400" dirty="0" err="1" smtClean="0"/>
              <a:t>Учні</a:t>
            </a:r>
            <a:r>
              <a:rPr lang="ru-RU" sz="5400" dirty="0" smtClean="0"/>
              <a:t> </a:t>
            </a:r>
            <a:r>
              <a:rPr lang="ru-RU" sz="5400" dirty="0" err="1" smtClean="0"/>
              <a:t>одне</a:t>
            </a:r>
            <a:r>
              <a:rPr lang="ru-RU" sz="5400" dirty="0" smtClean="0"/>
              <a:t> за одним </a:t>
            </a:r>
            <a:r>
              <a:rPr lang="ru-RU" sz="5400" dirty="0" err="1" smtClean="0"/>
              <a:t>читають</a:t>
            </a:r>
            <a:r>
              <a:rPr lang="ru-RU" sz="5400" dirty="0" smtClean="0"/>
              <a:t> текст по одному </a:t>
            </a:r>
            <a:r>
              <a:rPr lang="ru-RU" sz="5400" dirty="0" err="1" smtClean="0"/>
              <a:t>реченню</a:t>
            </a:r>
            <a:r>
              <a:rPr lang="ru-RU" sz="5400" dirty="0" smtClean="0"/>
              <a:t>.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708390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824" y="5224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Гра «Розвідники».</a:t>
            </a:r>
          </a:p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— Скільки разів у тексті зустрічається слово хлібі</a:t>
            </a:r>
          </a:p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— Прочитайте третій абзац тексту.</a:t>
            </a:r>
          </a:p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— Виділіть слова, що свідчать про те, як прийшов хліб на стіл. 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Посіяли — доглянули — змололи — спекли — принесли — поклали.</a:t>
            </a:r>
          </a:p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— Знайдіть у тексті спонукальне </a:t>
            </a:r>
          </a:p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речення.</a:t>
            </a:r>
          </a:p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— До чого закликає автор?</a:t>
            </a:r>
            <a:endParaRPr lang="uk-UA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77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744" y="1196752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Гра</a:t>
            </a:r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«</a:t>
            </a:r>
            <a:r>
              <a:rPr lang="ru-R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Хвости</a:t>
            </a:r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».</a:t>
            </a:r>
          </a:p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Учитель </a:t>
            </a:r>
            <a:r>
              <a:rPr lang="ru-RU" sz="5400" b="1" dirty="0" err="1" smtClean="0">
                <a:solidFill>
                  <a:schemeClr val="accent6">
                    <a:lumMod val="75000"/>
                  </a:schemeClr>
                </a:solidFill>
              </a:rPr>
              <a:t>читає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 початок </a:t>
            </a:r>
            <a:r>
              <a:rPr lang="ru-RU" sz="5400" b="1" dirty="0" err="1" smtClean="0">
                <a:solidFill>
                  <a:schemeClr val="accent6">
                    <a:lumMod val="75000"/>
                  </a:schemeClr>
                </a:solidFill>
              </a:rPr>
              <a:t>речення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, а </a:t>
            </a:r>
            <a:r>
              <a:rPr lang="ru-RU" sz="5400" b="1" dirty="0" err="1" smtClean="0">
                <a:solidFill>
                  <a:schemeClr val="accent6">
                    <a:lumMod val="75000"/>
                  </a:schemeClr>
                </a:solidFill>
              </a:rPr>
              <a:t>учні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5400" b="1" dirty="0" err="1" smtClean="0">
                <a:solidFill>
                  <a:schemeClr val="accent6">
                    <a:lumMod val="75000"/>
                  </a:schemeClr>
                </a:solidFill>
              </a:rPr>
              <a:t>знаходять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 усе </a:t>
            </a:r>
            <a:r>
              <a:rPr lang="ru-RU" sz="5400" b="1" dirty="0" err="1" smtClean="0">
                <a:solidFill>
                  <a:schemeClr val="accent6">
                    <a:lumMod val="75000"/>
                  </a:schemeClr>
                </a:solidFill>
              </a:rPr>
              <a:t>речення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17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Робота над </a:t>
            </a:r>
            <a:r>
              <a:rPr lang="ru-RU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віршем</a:t>
            </a:r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Дмитра</a:t>
            </a:r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Павличка</a:t>
            </a:r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«Де </a:t>
            </a:r>
            <a:r>
              <a:rPr lang="ru-RU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найкраще</a:t>
            </a:r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місце</a:t>
            </a:r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землі</a:t>
            </a:r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» (с 74)</a:t>
            </a:r>
          </a:p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Читання</a:t>
            </a:r>
            <a:r>
              <a:rPr lang="ru-RU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вірша</a:t>
            </a:r>
            <a:r>
              <a:rPr lang="ru-RU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учнями</a:t>
            </a:r>
            <a:r>
              <a:rPr lang="ru-RU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мовчки</a:t>
            </a:r>
            <a:r>
              <a:rPr lang="ru-RU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— </a:t>
            </a:r>
            <a:r>
              <a:rPr lang="ru-RU" sz="4800" b="1" dirty="0" err="1" smtClean="0">
                <a:solidFill>
                  <a:schemeClr val="bg2">
                    <a:lumMod val="50000"/>
                  </a:schemeClr>
                </a:solidFill>
              </a:rPr>
              <a:t>Назвіть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bg2">
                    <a:lumMod val="50000"/>
                  </a:schemeClr>
                </a:solidFill>
              </a:rPr>
              <a:t>дійових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4800" b="1" dirty="0" err="1" smtClean="0">
                <a:solidFill>
                  <a:schemeClr val="bg2">
                    <a:lumMod val="50000"/>
                  </a:schemeClr>
                </a:solidFill>
              </a:rPr>
              <a:t>осіб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bg2">
                    <a:lumMod val="50000"/>
                  </a:schemeClr>
                </a:solidFill>
              </a:rPr>
              <a:t>вірша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uk-UA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41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800" b="1" dirty="0" smtClean="0"/>
              <a:t>Читання вірша «луною» за вчителем.</a:t>
            </a:r>
          </a:p>
          <a:p>
            <a:pPr algn="ctr"/>
            <a:r>
              <a:rPr lang="uk-UA" sz="2800" b="1" dirty="0" smtClean="0"/>
              <a:t> Робота над аналізом змісту вірша.</a:t>
            </a:r>
          </a:p>
          <a:p>
            <a:pPr algn="ctr"/>
            <a:r>
              <a:rPr lang="uk-UA" sz="2800" b="1" dirty="0" smtClean="0"/>
              <a:t>— Про що автор запитував сонце?</a:t>
            </a:r>
          </a:p>
          <a:p>
            <a:pPr algn="ctr"/>
            <a:r>
              <a:rPr lang="uk-UA" sz="2800" b="1" dirty="0" smtClean="0"/>
              <a:t>— Прочитайте питальні речення з відповідною інтонацією.</a:t>
            </a:r>
          </a:p>
          <a:p>
            <a:pPr algn="ctr"/>
            <a:r>
              <a:rPr lang="uk-UA" sz="2800" b="1" dirty="0" smtClean="0"/>
              <a:t>— Прочитайте відповідь сонця.</a:t>
            </a:r>
          </a:p>
          <a:p>
            <a:pPr algn="ctr"/>
            <a:r>
              <a:rPr lang="uk-UA" sz="2800" b="1" dirty="0" smtClean="0"/>
              <a:t>— З якою Інтонацією слід читати це слово?</a:t>
            </a:r>
          </a:p>
          <a:p>
            <a:pPr algn="ctr"/>
            <a:r>
              <a:rPr lang="uk-UA" sz="2800" b="1" dirty="0" smtClean="0"/>
              <a:t>— Знайдіть і прочитайте спонукальне</a:t>
            </a:r>
          </a:p>
          <a:p>
            <a:pPr algn="ctr"/>
            <a:r>
              <a:rPr lang="uk-UA" sz="2800" b="1" dirty="0" smtClean="0"/>
              <a:t> речення.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940609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530" y="332656"/>
            <a:ext cx="872270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Читання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вірша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 особами.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— У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яких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словах </a:t>
            </a:r>
          </a:p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висловлено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головну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думку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вірша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58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0"/>
            <a:ext cx="9144000" cy="686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619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080" y="188640"/>
            <a:ext cx="867583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ПІДСУМОК ЗА ТЕМОЮ</a:t>
            </a:r>
          </a:p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Відповіді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на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запитання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рубрики 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Перевір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свої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досягнення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 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(с. 75).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38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4318" y="332656"/>
            <a:ext cx="765536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—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Що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головне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запам'ятали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сьогоднішнього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уроку?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57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548679"/>
            <a:ext cx="8449236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ДОМАШНЄ ЗАВДАННЯ</a:t>
            </a:r>
          </a:p>
          <a:p>
            <a:pPr algn="ctr"/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Дібрати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прислів'я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про </a:t>
            </a:r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хліб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, калину.</a:t>
            </a:r>
          </a:p>
          <a:p>
            <a:pPr algn="ctr"/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Відповідати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на </a:t>
            </a:r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запитання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«</a:t>
            </a:r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Чи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уважно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ти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читав?»</a:t>
            </a:r>
          </a:p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(с. 74).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52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Гра</a:t>
            </a:r>
            <a:r>
              <a:rPr lang="ru-RU" sz="4400" b="1" dirty="0" smtClean="0">
                <a:solidFill>
                  <a:srgbClr val="FF0000"/>
                </a:solidFill>
              </a:rPr>
              <a:t> «"</a:t>
            </a:r>
            <a:r>
              <a:rPr lang="ru-RU" sz="4400" b="1" dirty="0" err="1" smtClean="0">
                <a:solidFill>
                  <a:srgbClr val="FF0000"/>
                </a:solidFill>
              </a:rPr>
              <a:t>Зайве"слово</a:t>
            </a:r>
            <a:r>
              <a:rPr lang="ru-RU" sz="4400" b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sz="4400" dirty="0" smtClean="0"/>
              <a:t>— Прочитайте, у кожному </a:t>
            </a:r>
            <a:r>
              <a:rPr lang="ru-RU" sz="4400" dirty="0" err="1" smtClean="0"/>
              <a:t>стовпчику</a:t>
            </a:r>
            <a:r>
              <a:rPr lang="ru-RU" sz="4400" dirty="0" smtClean="0"/>
              <a:t> </a:t>
            </a:r>
            <a:r>
              <a:rPr lang="ru-RU" sz="4400" dirty="0" err="1" smtClean="0"/>
              <a:t>знайдіть</a:t>
            </a:r>
            <a:r>
              <a:rPr lang="ru-RU" sz="4400" dirty="0" smtClean="0"/>
              <a:t> «</a:t>
            </a:r>
            <a:r>
              <a:rPr lang="ru-RU" sz="4400" dirty="0" err="1" smtClean="0"/>
              <a:t>зайве</a:t>
            </a:r>
            <a:r>
              <a:rPr lang="ru-RU" sz="4400" dirty="0" smtClean="0"/>
              <a:t>» слово. </a:t>
            </a:r>
          </a:p>
          <a:p>
            <a:r>
              <a:rPr lang="ru-RU" sz="4400" dirty="0" err="1" smtClean="0"/>
              <a:t>Аревб</a:t>
            </a:r>
            <a:r>
              <a:rPr lang="ru-RU" sz="4400" dirty="0" smtClean="0"/>
              <a:t>          </a:t>
            </a:r>
            <a:r>
              <a:rPr lang="ru-RU" sz="4400" dirty="0" err="1" smtClean="0"/>
              <a:t>акліб</a:t>
            </a:r>
            <a:endParaRPr lang="ru-RU" sz="4400" dirty="0" smtClean="0"/>
          </a:p>
          <a:p>
            <a:r>
              <a:rPr lang="ru-RU" sz="4400" dirty="0" err="1" smtClean="0"/>
              <a:t>Дбу</a:t>
            </a:r>
            <a:r>
              <a:rPr lang="ru-RU" sz="4400" dirty="0" smtClean="0"/>
              <a:t>             </a:t>
            </a:r>
            <a:r>
              <a:rPr lang="ru-RU" sz="4400" dirty="0" err="1" smtClean="0"/>
              <a:t>яцлиис</a:t>
            </a:r>
            <a:endParaRPr lang="ru-RU" sz="4400" dirty="0" smtClean="0"/>
          </a:p>
          <a:p>
            <a:r>
              <a:rPr lang="ru-RU" sz="4400" dirty="0" err="1" smtClean="0"/>
              <a:t>Нсаос</a:t>
            </a:r>
            <a:r>
              <a:rPr lang="ru-RU" sz="4400" dirty="0" smtClean="0"/>
              <a:t>          </a:t>
            </a:r>
            <a:r>
              <a:rPr lang="ru-RU" sz="4400" dirty="0" err="1" smtClean="0"/>
              <a:t>аворко</a:t>
            </a:r>
            <a:endParaRPr lang="ru-RU" sz="4400" dirty="0" smtClean="0"/>
          </a:p>
          <a:p>
            <a:r>
              <a:rPr lang="ru-RU" sz="4400" dirty="0" err="1" smtClean="0"/>
              <a:t>Зарееб</a:t>
            </a:r>
            <a:r>
              <a:rPr lang="ru-RU" sz="4400" dirty="0" smtClean="0"/>
              <a:t>        </a:t>
            </a:r>
            <a:r>
              <a:rPr lang="ru-RU" sz="4400" dirty="0" err="1" smtClean="0"/>
              <a:t>кжїа</a:t>
            </a: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127304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824" y="162880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(Сосна — </a:t>
            </a:r>
            <a:r>
              <a:rPr lang="ru-RU" sz="5400" dirty="0" err="1" smtClean="0"/>
              <a:t>хвойне</a:t>
            </a:r>
            <a:r>
              <a:rPr lang="ru-RU" sz="5400" dirty="0" smtClean="0"/>
              <a:t> дерево, корова — </a:t>
            </a:r>
            <a:r>
              <a:rPr lang="ru-RU" sz="5400" dirty="0" err="1" smtClean="0"/>
              <a:t>свійська</a:t>
            </a:r>
            <a:r>
              <a:rPr lang="ru-RU" sz="5400" dirty="0" smtClean="0"/>
              <a:t> </a:t>
            </a:r>
            <a:r>
              <a:rPr lang="ru-RU" sz="5400" dirty="0" err="1" smtClean="0"/>
              <a:t>тварина</a:t>
            </a:r>
            <a:r>
              <a:rPr lang="ru-RU" sz="5400" dirty="0" smtClean="0"/>
              <a:t>)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67694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08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ПЕРЕВІРКА ДОМАШНЬОГО ЗАВДАННЯ</a:t>
            </a:r>
          </a:p>
          <a:p>
            <a:pPr algn="ctr"/>
            <a:r>
              <a:rPr lang="ru-RU" sz="5400" dirty="0" err="1" smtClean="0"/>
              <a:t>Гра</a:t>
            </a:r>
            <a:r>
              <a:rPr lang="ru-RU" sz="5400" dirty="0" smtClean="0"/>
              <a:t> «</a:t>
            </a:r>
            <a:r>
              <a:rPr lang="ru-RU" sz="5400" dirty="0" err="1" smtClean="0"/>
              <a:t>Хто</a:t>
            </a:r>
            <a:r>
              <a:rPr lang="ru-RU" sz="5400" dirty="0" smtClean="0"/>
              <a:t> </a:t>
            </a:r>
            <a:r>
              <a:rPr lang="ru-RU" sz="5400" dirty="0" err="1" smtClean="0"/>
              <a:t>краще</a:t>
            </a:r>
            <a:r>
              <a:rPr lang="ru-RU" sz="5400" dirty="0" smtClean="0"/>
              <a:t> </a:t>
            </a:r>
            <a:r>
              <a:rPr lang="ru-RU" sz="5400" dirty="0" err="1" smtClean="0"/>
              <a:t>перекаже</a:t>
            </a:r>
            <a:r>
              <a:rPr lang="ru-RU" sz="5400" dirty="0" smtClean="0"/>
              <a:t> </a:t>
            </a:r>
            <a:r>
              <a:rPr lang="ru-RU" sz="5400" dirty="0" err="1" smtClean="0"/>
              <a:t>оповідання</a:t>
            </a:r>
            <a:r>
              <a:rPr lang="ru-RU" sz="5400" dirty="0" smtClean="0"/>
              <a:t>»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412699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— Як </a:t>
            </a:r>
            <a:r>
              <a:rPr lang="ru-RU" sz="5400" dirty="0" err="1" smtClean="0"/>
              <a:t>називається</a:t>
            </a:r>
            <a:r>
              <a:rPr lang="ru-RU" sz="5400" dirty="0" smtClean="0"/>
              <a:t> </a:t>
            </a:r>
            <a:r>
              <a:rPr lang="ru-RU" sz="5400" dirty="0" err="1" smtClean="0"/>
              <a:t>розділ</a:t>
            </a:r>
            <a:r>
              <a:rPr lang="ru-RU" sz="5400" dirty="0" smtClean="0"/>
              <a:t>, над </a:t>
            </a:r>
            <a:r>
              <a:rPr lang="ru-RU" sz="5400" dirty="0" err="1" smtClean="0"/>
              <a:t>яким</a:t>
            </a:r>
            <a:r>
              <a:rPr lang="ru-RU" sz="5400" dirty="0" smtClean="0"/>
              <a:t> ми </a:t>
            </a:r>
            <a:r>
              <a:rPr lang="ru-RU" sz="5400" dirty="0" err="1" smtClean="0"/>
              <a:t>працюємо</a:t>
            </a:r>
            <a:r>
              <a:rPr lang="ru-RU" sz="5400" dirty="0" smtClean="0"/>
              <a:t>? </a:t>
            </a:r>
          </a:p>
          <a:p>
            <a:pPr algn="ctr"/>
            <a:r>
              <a:rPr lang="ru-RU" sz="5400" dirty="0" err="1" smtClean="0"/>
              <a:t>Гра</a:t>
            </a:r>
            <a:r>
              <a:rPr lang="ru-RU" sz="5400" dirty="0" smtClean="0"/>
              <a:t> «</a:t>
            </a:r>
            <a:r>
              <a:rPr lang="ru-RU" sz="5400" dirty="0" err="1" smtClean="0"/>
              <a:t>Мікрофон</a:t>
            </a:r>
            <a:r>
              <a:rPr lang="ru-RU" sz="5400" dirty="0" smtClean="0"/>
              <a:t>»</a:t>
            </a:r>
          </a:p>
          <a:p>
            <a:pPr algn="ctr"/>
            <a:r>
              <a:rPr lang="ru-RU" sz="5400" dirty="0" err="1" smtClean="0"/>
              <a:t>Учні</a:t>
            </a:r>
            <a:r>
              <a:rPr lang="ru-RU" sz="5400" dirty="0" smtClean="0"/>
              <a:t> по </a:t>
            </a:r>
            <a:r>
              <a:rPr lang="ru-RU" sz="5400" dirty="0" err="1" smtClean="0"/>
              <a:t>черзі</a:t>
            </a:r>
            <a:r>
              <a:rPr lang="ru-RU" sz="5400" dirty="0" smtClean="0"/>
              <a:t> </a:t>
            </a:r>
            <a:r>
              <a:rPr lang="ru-RU" sz="5400" dirty="0" err="1" smtClean="0"/>
              <a:t>говорять</a:t>
            </a:r>
            <a:r>
              <a:rPr lang="ru-RU" sz="5400" dirty="0" smtClean="0"/>
              <a:t>, </a:t>
            </a:r>
            <a:r>
              <a:rPr lang="ru-RU" sz="5400" dirty="0" err="1" smtClean="0"/>
              <a:t>що</a:t>
            </a:r>
            <a:r>
              <a:rPr lang="ru-RU" sz="5400" dirty="0" smtClean="0"/>
              <a:t> вони </a:t>
            </a:r>
            <a:r>
              <a:rPr lang="ru-RU" sz="5400" dirty="0" err="1" smtClean="0"/>
              <a:t>уявляють</a:t>
            </a:r>
            <a:r>
              <a:rPr lang="ru-RU" sz="5400" dirty="0" smtClean="0"/>
              <a:t>, коли </a:t>
            </a:r>
            <a:r>
              <a:rPr lang="ru-RU" sz="5400" dirty="0" err="1" smtClean="0"/>
              <a:t>чують</a:t>
            </a:r>
            <a:r>
              <a:rPr lang="ru-RU" sz="5400" dirty="0" smtClean="0"/>
              <a:t> слово </a:t>
            </a:r>
            <a:r>
              <a:rPr lang="ru-RU" sz="5400" dirty="0" err="1" smtClean="0"/>
              <a:t>Україна</a:t>
            </a:r>
            <a:r>
              <a:rPr lang="ru-RU" sz="5400" dirty="0" smtClean="0"/>
              <a:t>.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240545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 Робота над </a:t>
            </a:r>
            <a:r>
              <a:rPr lang="ru-RU" sz="5400" b="1" dirty="0" err="1" smtClean="0">
                <a:solidFill>
                  <a:srgbClr val="FF0000"/>
                </a:solidFill>
              </a:rPr>
              <a:t>загадкою</a:t>
            </a:r>
            <a:r>
              <a:rPr lang="ru-RU" sz="54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4000" dirty="0" smtClean="0"/>
              <a:t>■   </a:t>
            </a:r>
            <a:r>
              <a:rPr lang="ru-RU" sz="4000" dirty="0" err="1" smtClean="0"/>
              <a:t>Круглий</a:t>
            </a:r>
            <a:r>
              <a:rPr lang="ru-RU" sz="4000" dirty="0" smtClean="0"/>
              <a:t>, </a:t>
            </a:r>
            <a:r>
              <a:rPr lang="ru-RU" sz="4000" dirty="0" err="1" smtClean="0"/>
              <a:t>мов</a:t>
            </a:r>
            <a:r>
              <a:rPr lang="ru-RU" sz="4000" dirty="0" smtClean="0"/>
              <a:t> </a:t>
            </a:r>
            <a:r>
              <a:rPr lang="ru-RU" sz="4000" dirty="0" err="1" smtClean="0"/>
              <a:t>сонечко</a:t>
            </a:r>
            <a:r>
              <a:rPr lang="ru-RU" sz="4000" dirty="0" smtClean="0"/>
              <a:t>,                              3 </a:t>
            </a:r>
            <a:r>
              <a:rPr lang="ru-RU" sz="4000" dirty="0" err="1" smtClean="0"/>
              <a:t>печі</a:t>
            </a:r>
            <a:r>
              <a:rPr lang="ru-RU" sz="4000" dirty="0" smtClean="0"/>
              <a:t> — та на блюдо:</a:t>
            </a:r>
          </a:p>
          <a:p>
            <a:pPr algn="ctr"/>
            <a:r>
              <a:rPr lang="ru-RU" sz="4000" dirty="0" smtClean="0"/>
              <a:t>На </a:t>
            </a:r>
            <a:r>
              <a:rPr lang="ru-RU" sz="4000" dirty="0" err="1" smtClean="0"/>
              <a:t>черінь</a:t>
            </a:r>
            <a:r>
              <a:rPr lang="ru-RU" sz="4000" dirty="0" smtClean="0"/>
              <a:t> </a:t>
            </a:r>
            <a:r>
              <a:rPr lang="ru-RU" sz="4000" dirty="0" err="1" smtClean="0"/>
              <a:t>посунеться</a:t>
            </a:r>
            <a:r>
              <a:rPr lang="ru-RU" sz="4000" dirty="0" smtClean="0"/>
              <a:t> — </a:t>
            </a:r>
          </a:p>
          <a:p>
            <a:pPr algn="ctr"/>
            <a:r>
              <a:rPr lang="ru-RU" sz="4000" dirty="0" smtClean="0"/>
              <a:t>І </a:t>
            </a:r>
            <a:r>
              <a:rPr lang="ru-RU" sz="4000" dirty="0" err="1" smtClean="0"/>
              <a:t>стоїть</a:t>
            </a:r>
            <a:r>
              <a:rPr lang="ru-RU" sz="4000" dirty="0" smtClean="0"/>
              <a:t>, </a:t>
            </a:r>
            <a:r>
              <a:rPr lang="ru-RU" sz="4000" dirty="0" err="1" smtClean="0"/>
              <a:t>красується</a:t>
            </a:r>
            <a:r>
              <a:rPr lang="ru-RU" sz="4000" dirty="0" smtClean="0"/>
              <a:t>.</a:t>
            </a:r>
          </a:p>
          <a:p>
            <a:pPr algn="ctr"/>
            <a:r>
              <a:rPr lang="ru-RU" sz="4000" dirty="0" err="1" smtClean="0"/>
              <a:t>Щедрий</a:t>
            </a:r>
            <a:r>
              <a:rPr lang="ru-RU" sz="4000" dirty="0" smtClean="0"/>
              <a:t>, </a:t>
            </a:r>
            <a:r>
              <a:rPr lang="ru-RU" sz="4000" dirty="0" err="1" smtClean="0"/>
              <a:t>мов</a:t>
            </a:r>
            <a:r>
              <a:rPr lang="ru-RU" sz="4000" dirty="0" smtClean="0"/>
              <a:t> </a:t>
            </a:r>
            <a:r>
              <a:rPr lang="ru-RU" sz="4000" dirty="0" err="1" smtClean="0"/>
              <a:t>сонечко</a:t>
            </a:r>
            <a:r>
              <a:rPr lang="ru-RU" sz="4000" dirty="0" smtClean="0"/>
              <a:t>,                                   </a:t>
            </a:r>
            <a:r>
              <a:rPr lang="ru-RU" sz="4000" dirty="0" err="1" smtClean="0"/>
              <a:t>їжте</a:t>
            </a:r>
            <a:r>
              <a:rPr lang="ru-RU" sz="4000" dirty="0" smtClean="0"/>
              <a:t> мене, люди.</a:t>
            </a:r>
          </a:p>
          <a:p>
            <a:pPr algn="ctr"/>
            <a:r>
              <a:rPr lang="ru-RU" sz="4000" dirty="0" smtClean="0"/>
              <a:t>На </a:t>
            </a:r>
            <a:r>
              <a:rPr lang="ru-RU" sz="4000" dirty="0" err="1" smtClean="0"/>
              <a:t>здоров'ячко</a:t>
            </a:r>
            <a:r>
              <a:rPr lang="ru-RU" sz="4000" dirty="0" smtClean="0"/>
              <a:t>. (</a:t>
            </a:r>
            <a:r>
              <a:rPr lang="ru-RU" sz="4000" dirty="0" err="1" smtClean="0"/>
              <a:t>Хліб</a:t>
            </a:r>
            <a:r>
              <a:rPr lang="ru-RU" sz="40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5076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хліб усьому голов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71872"/>
            <a:ext cx="856895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1644"/>
            <a:ext cx="81734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Кажуть у народі правдиві слова: *Хліб-годувальник </a:t>
            </a:r>
            <a:r>
              <a:rPr lang="uk-UA" sz="2400" b="1" dirty="0" err="1" smtClean="0"/>
              <a:t>—усьому</a:t>
            </a:r>
            <a:r>
              <a:rPr lang="uk-UA" sz="2400" b="1" dirty="0" smtClean="0"/>
              <a:t> голова». Тисячі років минуло з того часу, як людина почала вживати хліб.</a:t>
            </a:r>
          </a:p>
          <a:p>
            <a:r>
              <a:rPr lang="uk-UA" sz="2400" b="1" dirty="0" smtClean="0"/>
              <a:t>Не завжди щастило нашим пращурам на полюванні. Щоб угамувати голод, вони їли зерна дикорослих рослин. Згодом зерна почали розмочувати у воді, подрібнювати на камені. Минуло ще багато років, і люди навчилися випікати на розпечених каменях прісні коржі. Це і був перший хліб.</a:t>
            </a:r>
          </a:p>
          <a:p>
            <a:r>
              <a:rPr lang="uk-UA" sz="2400" b="1" dirty="0" smtClean="0"/>
              <a:t>Від темної, твердої, з кам'яною пилюкою паляниці до випеченого пухкого хліба — калача, короваю минуло тисячі років. За цей час у різних країнах світу хлібороби навчилися виготовляти з диких, зернових рослин величезну кількість хлібних виробів — </a:t>
            </a:r>
            <a:r>
              <a:rPr lang="uk-UA" sz="2400" b="1" dirty="0" smtClean="0">
                <a:solidFill>
                  <a:srgbClr val="FF0000"/>
                </a:solidFill>
              </a:rPr>
              <a:t>близько 800 </a:t>
            </a:r>
            <a:r>
              <a:rPr lang="uk-UA" sz="2400" b="1" dirty="0" smtClean="0"/>
              <a:t>видів.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25431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ОКТЯБРЬ">
      <a:dk1>
        <a:srgbClr val="009900"/>
      </a:dk1>
      <a:lt1>
        <a:srgbClr val="FFFF66"/>
      </a:lt1>
      <a:dk2>
        <a:srgbClr val="0000BF"/>
      </a:dk2>
      <a:lt2>
        <a:srgbClr val="99FFCC"/>
      </a:lt2>
      <a:accent1>
        <a:srgbClr val="9999FF"/>
      </a:accent1>
      <a:accent2>
        <a:srgbClr val="FF0000"/>
      </a:accent2>
      <a:accent3>
        <a:srgbClr val="00CC00"/>
      </a:accent3>
      <a:accent4>
        <a:srgbClr val="9900CC"/>
      </a:accent4>
      <a:accent5>
        <a:srgbClr val="66CCFF"/>
      </a:accent5>
      <a:accent6>
        <a:srgbClr val="FF5050"/>
      </a:accent6>
      <a:hlink>
        <a:srgbClr val="FF0066"/>
      </a:hlink>
      <a:folHlink>
        <a:srgbClr val="660033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43</TotalTime>
  <Words>613</Words>
  <Application>Microsoft Office PowerPoint</Application>
  <PresentationFormat>Экран (4:3)</PresentationFormat>
  <Paragraphs>76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Олена</dc:creator>
  <cp:lastModifiedBy>Олена</cp:lastModifiedBy>
  <cp:revision>5</cp:revision>
  <dcterms:created xsi:type="dcterms:W3CDTF">2017-06-20T07:14:56Z</dcterms:created>
  <dcterms:modified xsi:type="dcterms:W3CDTF">2017-06-20T07:57:59Z</dcterms:modified>
</cp:coreProperties>
</file>