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96" r:id="rId4"/>
    <p:sldId id="295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8" r:id="rId23"/>
    <p:sldId id="299" r:id="rId24"/>
    <p:sldId id="260" r:id="rId25"/>
    <p:sldId id="262" r:id="rId26"/>
    <p:sldId id="26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003300"/>
    <a:srgbClr val="006600"/>
    <a:srgbClr val="9900CC"/>
    <a:srgbClr val="A50021"/>
    <a:srgbClr val="333399"/>
    <a:srgbClr val="660066"/>
    <a:srgbClr val="006666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1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585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45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6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71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83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0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21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72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529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5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29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244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581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634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345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2908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475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96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781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762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06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0093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011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746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196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5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7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418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77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888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207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CC2CF-F796-4BD2-9CEB-C8ED608A40C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34575-E20F-4F9B-B0C3-D01240930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89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4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CC2CF-F796-4BD2-9CEB-C8ED608A40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34575-E20F-4F9B-B0C3-D012409309F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8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97019"/>
            <a:ext cx="3083068" cy="3190976"/>
          </a:xfrm>
          <a:prstGeom prst="rect">
            <a:avLst/>
          </a:prstGeom>
          <a:ln>
            <a:noFill/>
          </a:ln>
          <a:effectLst>
            <a:softEdge rad="3937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3" r="11971"/>
          <a:stretch/>
        </p:blipFill>
        <p:spPr>
          <a:xfrm rot="21178557">
            <a:off x="871754" y="884156"/>
            <a:ext cx="3405352" cy="4464496"/>
          </a:xfrm>
          <a:prstGeom prst="rect">
            <a:avLst/>
          </a:prstGeom>
          <a:effectLst>
            <a:outerShdw blurRad="139700" dist="127000" dir="600000" sx="104000" sy="104000" algn="tl" rotWithShape="0">
              <a:prstClr val="black">
                <a:alpha val="3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514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836712"/>
            <a:ext cx="4933569" cy="5472608"/>
          </a:xfrm>
          <a:prstGeom prst="rect">
            <a:avLst/>
          </a:prstGeom>
          <a:ln>
            <a:noFill/>
          </a:ln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37230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9" r="6435"/>
          <a:stretch/>
        </p:blipFill>
        <p:spPr>
          <a:xfrm>
            <a:off x="1494791" y="1052736"/>
            <a:ext cx="7245458" cy="5040560"/>
          </a:xfrm>
          <a:prstGeom prst="rect">
            <a:avLst/>
          </a:prstGeom>
          <a:ln>
            <a:noFill/>
          </a:ln>
          <a:effectLst>
            <a:softEdge rad="292100"/>
          </a:effectLst>
        </p:spPr>
      </p:pic>
    </p:spTree>
    <p:extLst>
      <p:ext uri="{BB962C8B-B14F-4D97-AF65-F5344CB8AC3E}">
        <p14:creationId xmlns:p14="http://schemas.microsoft.com/office/powerpoint/2010/main" val="8212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4664"/>
            <a:ext cx="4468935" cy="6453336"/>
          </a:xfrm>
          <a:prstGeom prst="rect">
            <a:avLst/>
          </a:prstGeom>
          <a:ln>
            <a:noFill/>
          </a:ln>
          <a:effectLst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42424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96752"/>
            <a:ext cx="7416824" cy="4700412"/>
          </a:xfrm>
          <a:prstGeom prst="rect">
            <a:avLst/>
          </a:prstGeom>
          <a:ln>
            <a:noFill/>
          </a:ln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11024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" b="2223"/>
          <a:stretch/>
        </p:blipFill>
        <p:spPr>
          <a:xfrm>
            <a:off x="2340563" y="370114"/>
            <a:ext cx="5374958" cy="6335486"/>
          </a:xfrm>
          <a:prstGeom prst="rect">
            <a:avLst/>
          </a:prstGeom>
          <a:ln>
            <a:noFill/>
          </a:ln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272036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2656"/>
            <a:ext cx="4392488" cy="6256363"/>
          </a:xfrm>
          <a:prstGeom prst="rect">
            <a:avLst/>
          </a:prstGeom>
          <a:ln>
            <a:noFill/>
          </a:ln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177201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2114" r="4157" b="5030"/>
          <a:stretch/>
        </p:blipFill>
        <p:spPr>
          <a:xfrm>
            <a:off x="3059832" y="404663"/>
            <a:ext cx="4032448" cy="6173293"/>
          </a:xfrm>
          <a:prstGeom prst="rect">
            <a:avLst/>
          </a:prstGeom>
          <a:ln>
            <a:noFill/>
          </a:ln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28633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8057"/>
            <a:ext cx="4536504" cy="6130761"/>
          </a:xfrm>
          <a:prstGeom prst="rect">
            <a:avLst/>
          </a:prstGeom>
          <a:ln>
            <a:noFill/>
          </a:ln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375568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1484" r="2329" b="1675"/>
          <a:stretch/>
        </p:blipFill>
        <p:spPr>
          <a:xfrm>
            <a:off x="3026229" y="478971"/>
            <a:ext cx="4103914" cy="6085116"/>
          </a:xfrm>
          <a:prstGeom prst="rect">
            <a:avLst/>
          </a:prstGeom>
          <a:ln>
            <a:noFill/>
          </a:ln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37638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76672"/>
            <a:ext cx="4608512" cy="6079314"/>
          </a:xfrm>
          <a:prstGeom prst="rect">
            <a:avLst/>
          </a:prstGeom>
          <a:ln>
            <a:noFill/>
          </a:ln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208040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225" y="260648"/>
            <a:ext cx="8965018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i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990000"/>
                </a:solidFill>
                <a:effectLst>
                  <a:outerShdw blurRad="76200" dist="39000" dir="3000000" sx="101000" sy="101000" algn="tl">
                    <a:schemeClr val="tx1">
                      <a:alpha val="24000"/>
                    </a:schemeClr>
                  </a:outerShdw>
                </a:effectLst>
              </a:rPr>
              <a:t>"Я хочу</a:t>
            </a:r>
            <a:r>
              <a:rPr lang="ru-RU" sz="5400" b="1" i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990000"/>
                </a:solidFill>
                <a:effectLst>
                  <a:outerShdw blurRad="76200" dist="39000" dir="3000000" sx="101000" sy="101000" algn="tl">
                    <a:schemeClr val="tx1">
                      <a:alpha val="24000"/>
                    </a:schemeClr>
                  </a:outerShdw>
                </a:effectLst>
              </a:rPr>
              <a:t>!  Я</a:t>
            </a:r>
            <a:r>
              <a:rPr lang="uk-UA" sz="5400" b="1" i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990000"/>
                </a:solidFill>
                <a:effectLst>
                  <a:outerShdw blurRad="76200" dist="39000" dir="3000000" sx="101000" sy="101000" algn="tl">
                    <a:schemeClr val="tx1">
                      <a:alpha val="24000"/>
                    </a:schemeClr>
                  </a:outerShdw>
                </a:effectLst>
              </a:rPr>
              <a:t> можу! Я зроблю!"</a:t>
            </a:r>
            <a:endParaRPr lang="ru-RU" sz="5400" b="1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990000"/>
              </a:solidFill>
              <a:effectLst>
                <a:outerShdw blurRad="76200" dist="39000" dir="3000000" sx="101000" sy="101000" algn="tl">
                  <a:schemeClr val="tx1">
                    <a:alpha val="24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54172" y="1052736"/>
            <a:ext cx="6681124" cy="120032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7200" b="1" i="1" dirty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Формула  успіху</a:t>
            </a:r>
            <a:endParaRPr lang="ru-RU" sz="7200" b="1" dirty="0">
              <a:ln w="11430">
                <a:solidFill>
                  <a:srgbClr val="003300"/>
                </a:solidFill>
              </a:ln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2348880"/>
            <a:ext cx="8680255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u="sng" dirty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(У+О+З) </a:t>
            </a:r>
            <a:r>
              <a:rPr lang="uk-UA" sz="6000" b="1" u="sng" baseline="30000" dirty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X</a:t>
            </a:r>
            <a:r>
              <a:rPr lang="uk-UA" sz="6000" b="1" u="sng" dirty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 В   </a:t>
            </a:r>
            <a:r>
              <a:rPr lang="uk-UA" sz="6000" b="1" baseline="-25000" dirty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uk-UA" sz="6000" b="1" baseline="-25000" dirty="0" smtClean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 + П</a:t>
            </a:r>
            <a:r>
              <a:rPr lang="uk-UA" sz="6000" b="1" baseline="30000" dirty="0" smtClean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2</a:t>
            </a:r>
            <a:r>
              <a:rPr lang="uk-UA" sz="6000" b="1" baseline="-25000" dirty="0" smtClean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=  УСПІХ</a:t>
            </a:r>
          </a:p>
          <a:p>
            <a:r>
              <a:rPr lang="uk-UA" sz="6000" b="1" dirty="0" smtClean="0">
                <a:ln w="11430">
                  <a:solidFill>
                    <a:srgbClr val="CC3399"/>
                  </a:solidFill>
                </a:ln>
                <a:solidFill>
                  <a:srgbClr val="CC3399"/>
                </a:solidFill>
                <a:effectLst>
                  <a:outerShdw blurRad="165100" dist="88900" dir="4800000" sx="102000" sy="102000" algn="tl" rotWithShape="0">
                    <a:schemeClr val="tx1">
                      <a:alpha val="40000"/>
                    </a:schemeClr>
                  </a:outerShdw>
                </a:effectLst>
              </a:rPr>
              <a:t>             45 </a:t>
            </a:r>
            <a:endParaRPr lang="ru-RU" sz="6000" b="1" dirty="0">
              <a:ln w="11430">
                <a:solidFill>
                  <a:srgbClr val="CC3399"/>
                </a:solidFill>
              </a:ln>
              <a:solidFill>
                <a:srgbClr val="CC3399"/>
              </a:solidFill>
              <a:effectLst>
                <a:outerShdw blurRad="165100" dist="88900" dir="4800000" sx="102000" sy="102000" algn="tl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9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4" t="13495" r="8056" b="17846"/>
          <a:stretch/>
        </p:blipFill>
        <p:spPr>
          <a:xfrm>
            <a:off x="-108520" y="2805109"/>
            <a:ext cx="3014051" cy="4067153"/>
          </a:xfrm>
          <a:prstGeom prst="rect">
            <a:avLst/>
          </a:prstGeom>
          <a:ln>
            <a:noFill/>
          </a:ln>
          <a:effectLst>
            <a:softEdge rad="431800"/>
          </a:effectLst>
        </p:spPr>
      </p:pic>
      <p:sp>
        <p:nvSpPr>
          <p:cNvPr id="2" name="Rectangle 1"/>
          <p:cNvSpPr/>
          <p:nvPr/>
        </p:nvSpPr>
        <p:spPr>
          <a:xfrm>
            <a:off x="1331640" y="188640"/>
            <a:ext cx="7632848" cy="42473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>
              <a:lnSpc>
                <a:spcPct val="150000"/>
              </a:lnSpc>
            </a:pPr>
            <a:r>
              <a:rPr lang="uk-UA" sz="36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Жіночі  образи, утвердження  народних  поглядів  на  чесне, духовно  здорове  життя людини  в  романі  Панаса  Мирного "Хіба ревуть воли, як ясла повні</a:t>
            </a:r>
            <a:r>
              <a:rPr lang="ru-RU" sz="36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r>
              <a:rPr lang="uk-UA" sz="36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"</a:t>
            </a:r>
            <a:endParaRPr lang="ru-RU" sz="3600" b="1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99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08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620688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uk-UA" sz="2800" b="1" cap="all" dirty="0">
                <a:ln w="9000" cmpd="sng">
                  <a:solidFill>
                    <a:srgbClr val="333399"/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Жіноча доля, хто її розкаже? </a:t>
            </a:r>
            <a:endParaRPr lang="ru-RU" sz="2800" b="1" cap="all" dirty="0">
              <a:ln w="9000" cmpd="sng">
                <a:solidFill>
                  <a:srgbClr val="333399"/>
                </a:solidFill>
                <a:prstDash val="solid"/>
              </a:ln>
              <a:solidFill>
                <a:srgbClr val="99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lnSpc>
                <a:spcPct val="200000"/>
              </a:lnSpc>
            </a:pPr>
            <a:r>
              <a:rPr lang="uk-UA" sz="2800" b="1" cap="all" dirty="0">
                <a:ln w="9000" cmpd="sng">
                  <a:solidFill>
                    <a:srgbClr val="333399"/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Жіноча доля, хто її збагне? </a:t>
            </a:r>
            <a:endParaRPr lang="ru-RU" sz="2800" b="1" cap="all" dirty="0">
              <a:ln w="9000" cmpd="sng">
                <a:solidFill>
                  <a:srgbClr val="333399"/>
                </a:solidFill>
                <a:prstDash val="solid"/>
              </a:ln>
              <a:solidFill>
                <a:srgbClr val="99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lnSpc>
                <a:spcPct val="200000"/>
              </a:lnSpc>
            </a:pPr>
            <a:r>
              <a:rPr lang="uk-UA" sz="2800" b="1" cap="all" dirty="0">
                <a:ln w="9000" cmpd="sng">
                  <a:solidFill>
                    <a:srgbClr val="333399"/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Їй  на землі моїй чомусь найважче. </a:t>
            </a:r>
            <a:endParaRPr lang="ru-RU" sz="2800" b="1" cap="all" dirty="0">
              <a:ln w="9000" cmpd="sng">
                <a:solidFill>
                  <a:srgbClr val="333399"/>
                </a:solidFill>
                <a:prstDash val="solid"/>
              </a:ln>
              <a:solidFill>
                <a:srgbClr val="99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lnSpc>
                <a:spcPct val="200000"/>
              </a:lnSpc>
            </a:pPr>
            <a:r>
              <a:rPr lang="uk-UA" sz="2800" b="1" cap="all" dirty="0">
                <a:ln w="9000" cmpd="sng">
                  <a:solidFill>
                    <a:srgbClr val="333399"/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Жіноча доля  вибрала  мене</a:t>
            </a:r>
            <a:r>
              <a:rPr lang="ru-RU" sz="2800" b="1" cap="all" dirty="0">
                <a:ln w="9000" cmpd="sng">
                  <a:solidFill>
                    <a:srgbClr val="333399"/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</a:t>
            </a:r>
            <a:r>
              <a:rPr lang="uk-UA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А. Демиденко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4" b="15167"/>
          <a:stretch/>
        </p:blipFill>
        <p:spPr>
          <a:xfrm>
            <a:off x="6876255" y="127346"/>
            <a:ext cx="2102069" cy="2720478"/>
          </a:xfrm>
          <a:prstGeom prst="rect">
            <a:avLst/>
          </a:prstGeom>
          <a:ln>
            <a:noFill/>
          </a:ln>
          <a:effectLst>
            <a:softEdge rad="2921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6" t="10556" r="43282" b="17275"/>
          <a:stretch/>
        </p:blipFill>
        <p:spPr>
          <a:xfrm>
            <a:off x="179512" y="3789040"/>
            <a:ext cx="1423116" cy="2968651"/>
          </a:xfrm>
          <a:prstGeom prst="rect">
            <a:avLst/>
          </a:prstGeom>
          <a:ln>
            <a:noFill/>
          </a:ln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141311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16631"/>
            <a:ext cx="8342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cap="all" dirty="0">
                <a:ln w="9000" cmpd="sng">
                  <a:solidFill>
                    <a:srgbClr val="800000"/>
                  </a:solidFill>
                  <a:prstDash val="solid"/>
                </a:ln>
                <a:solidFill>
                  <a:srgbClr val="A5002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Інтерактивна  вправа   "Займи  позицію"</a:t>
            </a:r>
            <a:endParaRPr lang="ru-RU" b="1" cap="all" dirty="0">
              <a:ln w="9000" cmpd="sng">
                <a:solidFill>
                  <a:srgbClr val="800000"/>
                </a:solidFill>
                <a:prstDash val="solid"/>
              </a:ln>
              <a:solidFill>
                <a:srgbClr val="A5002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039" y="811576"/>
            <a:ext cx="837296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 група</a:t>
            </a:r>
            <a:r>
              <a:rPr lang="uk-UA" sz="2400" b="1" i="1" dirty="0">
                <a:latin typeface="Constantia" pitchFamily="18" charset="0"/>
              </a:rPr>
              <a:t> </a:t>
            </a:r>
            <a:r>
              <a:rPr lang="uk-UA" sz="2400" b="1" i="1" dirty="0" smtClean="0">
                <a:latin typeface="Constantia" pitchFamily="18" charset="0"/>
              </a:rPr>
              <a:t>– образи  </a:t>
            </a:r>
            <a:r>
              <a:rPr lang="uk-UA" sz="2400" b="1" i="1" dirty="0">
                <a:latin typeface="Constantia" pitchFamily="18" charset="0"/>
              </a:rPr>
              <a:t>Мотрі та  Оришки - уособлення  </a:t>
            </a:r>
            <a:endParaRPr lang="uk-UA" sz="2400" b="1" i="1" dirty="0" smtClean="0"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b="1" i="1" dirty="0">
                <a:latin typeface="Constantia" pitchFamily="18" charset="0"/>
              </a:rPr>
              <a:t> </a:t>
            </a:r>
            <a:r>
              <a:rPr lang="uk-UA" sz="2400" b="1" i="1" dirty="0" smtClean="0">
                <a:latin typeface="Constantia" pitchFamily="18" charset="0"/>
              </a:rPr>
              <a:t>                    страдницького  </a:t>
            </a:r>
            <a:r>
              <a:rPr lang="uk-UA" sz="2400" b="1" i="1" dirty="0">
                <a:latin typeface="Constantia" pitchFamily="18" charset="0"/>
              </a:rPr>
              <a:t>життя.</a:t>
            </a:r>
            <a:endParaRPr lang="ru-RU" sz="2400" b="1" i="1" dirty="0"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800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 група</a:t>
            </a:r>
            <a:r>
              <a:rPr lang="uk-UA" sz="2400" b="1" i="1" dirty="0">
                <a:latin typeface="Constantia" pitchFamily="18" charset="0"/>
              </a:rPr>
              <a:t> </a:t>
            </a:r>
            <a:r>
              <a:rPr lang="uk-UA" sz="2400" b="1" i="1" dirty="0" smtClean="0">
                <a:latin typeface="Constantia" pitchFamily="18" charset="0"/>
              </a:rPr>
              <a:t>– образи  </a:t>
            </a:r>
            <a:r>
              <a:rPr lang="uk-UA" sz="2400" b="1" i="1" dirty="0">
                <a:latin typeface="Constantia" pitchFamily="18" charset="0"/>
              </a:rPr>
              <a:t>Галі  та  Христі - уособлення </a:t>
            </a:r>
            <a:endParaRPr lang="uk-UA" sz="2400" b="1" i="1" dirty="0" smtClean="0"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b="1" i="1" dirty="0">
                <a:latin typeface="Constantia" pitchFamily="18" charset="0"/>
              </a:rPr>
              <a:t> </a:t>
            </a:r>
            <a:r>
              <a:rPr lang="uk-UA" sz="2400" b="1" i="1" dirty="0" smtClean="0">
                <a:latin typeface="Constantia" pitchFamily="18" charset="0"/>
              </a:rPr>
              <a:t>                    щирості</a:t>
            </a:r>
            <a:r>
              <a:rPr lang="uk-UA" sz="2400" b="1" i="1" dirty="0">
                <a:latin typeface="Constantia" pitchFamily="18" charset="0"/>
              </a:rPr>
              <a:t>, доброти, вірності.</a:t>
            </a:r>
            <a:endParaRPr lang="ru-RU" sz="2400" b="1" i="1" dirty="0"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800" b="1" i="1" dirty="0">
                <a:solidFill>
                  <a:srgbClr val="FFFF00"/>
                </a:solidFill>
                <a:latin typeface="Constantia" pitchFamily="18" charset="0"/>
              </a:rPr>
              <a:t>3 група</a:t>
            </a:r>
            <a:r>
              <a:rPr lang="uk-UA" sz="2400" b="1" i="1" dirty="0">
                <a:latin typeface="Constantia" pitchFamily="18" charset="0"/>
              </a:rPr>
              <a:t> </a:t>
            </a:r>
            <a:r>
              <a:rPr lang="uk-UA" sz="2400" b="1" i="1" dirty="0" smtClean="0">
                <a:latin typeface="Constantia" pitchFamily="18" charset="0"/>
              </a:rPr>
              <a:t>– образ   </a:t>
            </a:r>
            <a:r>
              <a:rPr lang="uk-UA" sz="2400" b="1" i="1" dirty="0">
                <a:latin typeface="Constantia" pitchFamily="18" charset="0"/>
              </a:rPr>
              <a:t>Явдохи - уособлення  соціального  </a:t>
            </a:r>
            <a:endParaRPr lang="uk-UA" sz="2400" b="1" i="1" dirty="0" smtClean="0"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b="1" i="1" dirty="0">
                <a:latin typeface="Constantia" pitchFamily="18" charset="0"/>
              </a:rPr>
              <a:t> </a:t>
            </a:r>
            <a:r>
              <a:rPr lang="uk-UA" sz="2400" b="1" i="1" dirty="0" smtClean="0">
                <a:latin typeface="Constantia" pitchFamily="18" charset="0"/>
              </a:rPr>
              <a:t>                     зла</a:t>
            </a:r>
            <a:r>
              <a:rPr lang="uk-UA" sz="2400" b="1" i="1" dirty="0">
                <a:latin typeface="Constantia" pitchFamily="18" charset="0"/>
              </a:rPr>
              <a:t>.</a:t>
            </a:r>
            <a:endParaRPr lang="ru-RU" b="1" i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03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04664"/>
            <a:ext cx="8416327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uk-UA" sz="3200" b="1" dirty="0" smtClean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вилинка  </a:t>
            </a:r>
            <a:r>
              <a:rPr lang="uk-UA" sz="3200" b="1" dirty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вільнодумства</a:t>
            </a:r>
            <a:r>
              <a:rPr lang="uk-UA" sz="3600" b="1" dirty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uk-UA" sz="3600" b="1" dirty="0" smtClean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"</a:t>
            </a:r>
            <a:r>
              <a:rPr lang="uk-UA" sz="3600" b="1" dirty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думаю так"</a:t>
            </a:r>
            <a:endParaRPr lang="ru-RU" sz="2400" b="1" dirty="0">
              <a:ln w="11430">
                <a:solidFill>
                  <a:srgbClr val="003300"/>
                </a:solidFill>
              </a:ln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556792"/>
            <a:ext cx="7632848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800" b="1" i="1" dirty="0">
                <a:ln w="11430"/>
                <a:solidFill>
                  <a:srgbClr val="800000"/>
                </a:solidFill>
                <a:effectLst>
                  <a:outerShdw blurRad="114300" dist="76200" dir="3600000" sx="101000" sy="101000" algn="tl" rotWithShape="0">
                    <a:prstClr val="black">
                      <a:alpha val="33000"/>
                    </a:prstClr>
                  </a:outerShdw>
                </a:effectLst>
              </a:rPr>
              <a:t>Чи  відповідає усталеним  нормам  народної  моралі  сучасна  жінка?</a:t>
            </a:r>
            <a:endParaRPr lang="ru-RU" sz="4800" b="1" dirty="0">
              <a:ln w="11430"/>
              <a:solidFill>
                <a:srgbClr val="800000"/>
              </a:solidFill>
              <a:effectLst>
                <a:outerShdw blurRad="114300" dist="76200" dir="3600000" sx="101000" sy="101000" algn="tl" rotWithShape="0">
                  <a:prstClr val="black">
                    <a:alpha val="3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07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76105" y="764704"/>
            <a:ext cx="419178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dirty="0">
                <a:ln w="11430">
                  <a:solidFill>
                    <a:srgbClr val="800000"/>
                  </a:solidFill>
                </a:ln>
                <a:solidFill>
                  <a:srgbClr val="990000"/>
                </a:solidFill>
                <a:effectLst>
                  <a:outerShdw blurRad="139700" dist="88900" dir="3600000" sx="102000" sy="102000" algn="tl" rotWithShape="0">
                    <a:prstClr val="black">
                      <a:alpha val="33000"/>
                    </a:prstClr>
                  </a:outerShdw>
                </a:effectLst>
              </a:rPr>
              <a:t>Домашнє  завдання</a:t>
            </a:r>
            <a:endParaRPr lang="ru-RU" b="1" dirty="0">
              <a:ln w="11430">
                <a:solidFill>
                  <a:srgbClr val="800000"/>
                </a:solidFill>
              </a:ln>
              <a:solidFill>
                <a:srgbClr val="990000"/>
              </a:solidFill>
              <a:effectLst>
                <a:outerShdw blurRad="139700" dist="88900" dir="3600000" sx="102000" sy="102000" algn="tl" rotWithShape="0">
                  <a:prstClr val="black">
                    <a:alpha val="33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2060848"/>
            <a:ext cx="78229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Скласти   сенкани  до улюблених  </a:t>
            </a:r>
            <a:endParaRPr lang="uk-UA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жіночих  </a:t>
            </a:r>
            <a:r>
              <a:rPr lang="uk-UA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образів  роману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72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76672"/>
            <a:ext cx="4475832" cy="5951904"/>
          </a:xfrm>
          <a:prstGeom prst="rect">
            <a:avLst/>
          </a:prstGeom>
          <a:ln>
            <a:noFill/>
          </a:ln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37422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764704"/>
            <a:ext cx="4846138" cy="5760640"/>
          </a:xfrm>
          <a:prstGeom prst="rect">
            <a:avLst/>
          </a:prstGeom>
          <a:effectLst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34457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6632"/>
            <a:ext cx="4965159" cy="6576370"/>
          </a:xfrm>
          <a:prstGeom prst="rect">
            <a:avLst/>
          </a:prstGeom>
          <a:effectLst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428882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8" t="2752" r="8333" b="14306"/>
          <a:stretch/>
        </p:blipFill>
        <p:spPr>
          <a:xfrm>
            <a:off x="3059832" y="620688"/>
            <a:ext cx="4032448" cy="5831096"/>
          </a:xfrm>
          <a:prstGeom prst="rect">
            <a:avLst/>
          </a:prstGeom>
          <a:ln>
            <a:noFill/>
          </a:ln>
          <a:effectLst>
            <a:softEdge rad="342900"/>
          </a:effectLst>
        </p:spPr>
      </p:pic>
    </p:spTree>
    <p:extLst>
      <p:ext uri="{BB962C8B-B14F-4D97-AF65-F5344CB8AC3E}">
        <p14:creationId xmlns:p14="http://schemas.microsoft.com/office/powerpoint/2010/main" val="50248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6" r="5976"/>
          <a:stretch/>
        </p:blipFill>
        <p:spPr>
          <a:xfrm>
            <a:off x="1371600" y="908720"/>
            <a:ext cx="7478486" cy="5311444"/>
          </a:xfrm>
          <a:prstGeom prst="rect">
            <a:avLst/>
          </a:prstGeom>
          <a:ln>
            <a:noFill/>
          </a:ln>
          <a:effectLst>
            <a:softEdge rad="571500"/>
          </a:effectLst>
        </p:spPr>
      </p:pic>
    </p:spTree>
    <p:extLst>
      <p:ext uri="{BB962C8B-B14F-4D97-AF65-F5344CB8AC3E}">
        <p14:creationId xmlns:p14="http://schemas.microsoft.com/office/powerpoint/2010/main" val="33924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" t="-80" r="13396" b="80"/>
          <a:stretch/>
        </p:blipFill>
        <p:spPr>
          <a:xfrm>
            <a:off x="1547664" y="702026"/>
            <a:ext cx="7130143" cy="5354106"/>
          </a:xfrm>
          <a:prstGeom prst="rect">
            <a:avLst/>
          </a:prstGeom>
          <a:ln>
            <a:noFill/>
          </a:ln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29528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26" t="214" r="12259" b="-214"/>
          <a:stretch/>
        </p:blipFill>
        <p:spPr>
          <a:xfrm>
            <a:off x="1259632" y="548680"/>
            <a:ext cx="7165911" cy="5915977"/>
          </a:xfrm>
          <a:prstGeom prst="rect">
            <a:avLst/>
          </a:prstGeom>
          <a:ln>
            <a:noFill/>
          </a:ln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18204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152</Words>
  <Application>Microsoft Office PowerPoint</Application>
  <PresentationFormat>On-screen Show (4:3)</PresentationFormat>
  <Paragraphs>22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</dc:creator>
  <cp:lastModifiedBy>11</cp:lastModifiedBy>
  <cp:revision>68</cp:revision>
  <dcterms:created xsi:type="dcterms:W3CDTF">2014-10-07T17:56:21Z</dcterms:created>
  <dcterms:modified xsi:type="dcterms:W3CDTF">2014-10-07T21:08:31Z</dcterms:modified>
</cp:coreProperties>
</file>