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60" r:id="rId7"/>
    <p:sldId id="261" r:id="rId8"/>
    <p:sldId id="266" r:id="rId9"/>
    <p:sldId id="279" r:id="rId10"/>
    <p:sldId id="265" r:id="rId11"/>
    <p:sldId id="274" r:id="rId12"/>
    <p:sldId id="273" r:id="rId13"/>
    <p:sldId id="272" r:id="rId14"/>
    <p:sldId id="262" r:id="rId15"/>
    <p:sldId id="267" r:id="rId16"/>
    <p:sldId id="268" r:id="rId17"/>
    <p:sldId id="269" r:id="rId18"/>
    <p:sldId id="280" r:id="rId19"/>
    <p:sldId id="270" r:id="rId20"/>
    <p:sldId id="27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E9699-9C06-4FBF-9375-1F650A3E7564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769A9-4D99-4F4C-B546-4F36C9F314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9.jpeg"/><Relationship Id="rId7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23.jpe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40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9.jpeg"/><Relationship Id="rId7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9.jpe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9.jpeg"/><Relationship Id="rId3" Type="http://schemas.openxmlformats.org/officeDocument/2006/relationships/audio" Target="../media/audio1.wav"/><Relationship Id="rId21" Type="http://schemas.openxmlformats.org/officeDocument/2006/relationships/image" Target="../media/image32.wmf"/><Relationship Id="rId7" Type="http://schemas.openxmlformats.org/officeDocument/2006/relationships/image" Target="../media/image28.png"/><Relationship Id="rId17" Type="http://schemas.microsoft.com/office/2007/relationships/hdphoto" Target="../media/hdphoto23.wdp"/><Relationship Id="rId2" Type="http://schemas.openxmlformats.org/officeDocument/2006/relationships/slideLayout" Target="../slideLayouts/slideLayout2.xml"/><Relationship Id="rId20" Type="http://schemas.openxmlformats.org/officeDocument/2006/relationships/image" Target="../media/image31.png"/><Relationship Id="rId1" Type="http://schemas.openxmlformats.org/officeDocument/2006/relationships/audio" Target="file:///D:\&#1076;&#1080;&#1089;&#1082;%20&#1076;\&#1082;&#1072;&#1088;&#1090;&#1080;&#1085;&#1082;&#1080;\&#1082;&#1086;&#1084;&#1072;&#1093;&#1080;\&#1079;&#1074;&#1091;&#1082;%20&#1082;&#1086;&#1084;&#1072;&#1093;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9" Type="http://schemas.openxmlformats.org/officeDocument/2006/relationships/image" Target="../media/image30.wmf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76;&#1080;&#1089;&#1082;%20&#1077;\&#1055;&#1077;&#1088;&#1077;&#1085;&#1086;&#1089;%20&#1080;&#1085;&#1092;&#1086;!!!\&#1092;&#1080;&#1079;&#1093;&#1074;&#1080;&#1083;\&#1060;&#1110;&#1079;&#1082;&#1091;&#1083;&#1100;&#1090;&#1093;&#1074;&#1080;&#1083;&#1080;&#1085;&#1082;&#1072;%20&#1056;&#1072;&#1081;&#1076;&#1091;&#1075;&#1072;%20(1).mp4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ск д\картинки\комахи\bOBeHAQeFa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17532"/>
            <a:ext cx="9169454" cy="68755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9124" y="5572140"/>
            <a:ext cx="4873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Презентація виконана</a:t>
            </a:r>
          </a:p>
          <a:p>
            <a:r>
              <a:rPr lang="uk-UA" b="1" dirty="0" smtClean="0"/>
              <a:t> Некрасовою Тетяною Петрівною,</a:t>
            </a:r>
          </a:p>
          <a:p>
            <a:r>
              <a:rPr lang="uk-UA" b="1" dirty="0"/>
              <a:t>в</a:t>
            </a:r>
            <a:r>
              <a:rPr lang="uk-UA" b="1" dirty="0" smtClean="0"/>
              <a:t>чителем  Бориспільської ЗОШ І-ІІІст.№8</a:t>
            </a:r>
          </a:p>
          <a:p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9" y="2967335"/>
            <a:ext cx="778674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Хто</a:t>
            </a:r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так</a:t>
            </a:r>
            <a:r>
              <a:rPr lang="uk-UA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 комахи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D94ntT0s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1436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9" y="357166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стотні властивості комах 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500034" y="1357298"/>
            <a:ext cx="4786346" cy="492922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ММ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42976" y="3286124"/>
            <a:ext cx="3429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</a:rPr>
              <a:t>Мають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 6 </a:t>
            </a:r>
            <a:r>
              <a:rPr lang="ru-RU" sz="4800" b="1" dirty="0" err="1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uk-UA" sz="4800" b="1" dirty="0" err="1" smtClean="0">
                <a:solidFill>
                  <a:schemeClr val="tx2">
                    <a:lumMod val="75000"/>
                  </a:schemeClr>
                </a:solidFill>
              </a:rPr>
              <a:t>іг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571612"/>
            <a:ext cx="3668258" cy="328614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D94ntT0s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1436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9" y="357166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стотні властивості комах </a:t>
            </a:r>
          </a:p>
        </p:txBody>
      </p:sp>
      <p:sp>
        <p:nvSpPr>
          <p:cNvPr id="12" name="Пятно 1 11"/>
          <p:cNvSpPr/>
          <p:nvPr/>
        </p:nvSpPr>
        <p:spPr>
          <a:xfrm>
            <a:off x="428596" y="1142984"/>
            <a:ext cx="5572164" cy="5715016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3000372"/>
            <a:ext cx="45005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Тіло має голову, груди, черевце.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7566" y="1214422"/>
            <a:ext cx="4616434" cy="23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D94ntT0s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1436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9" y="357166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стотні властивості комах </a:t>
            </a:r>
          </a:p>
        </p:txBody>
      </p:sp>
      <p:sp>
        <p:nvSpPr>
          <p:cNvPr id="14" name="Пятно 1 13"/>
          <p:cNvSpPr/>
          <p:nvPr/>
        </p:nvSpPr>
        <p:spPr>
          <a:xfrm>
            <a:off x="285720" y="1357298"/>
            <a:ext cx="4929222" cy="5143536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тт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428728" y="2714620"/>
            <a:ext cx="30003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На голові </a:t>
            </a:r>
            <a:endParaRPr lang="en-US" sz="4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2 вусики,</a:t>
            </a:r>
          </a:p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очі, рот.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" name="Picture 6" descr="AN0022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6290" y="1428736"/>
            <a:ext cx="3572305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D94ntT0s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1436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00482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/>
            </a:prstTxWarp>
            <a:spAutoFit/>
          </a:bodyPr>
          <a:lstStyle/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9" y="357166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uk-UA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стотні властивості комах </a:t>
            </a:r>
          </a:p>
        </p:txBody>
      </p:sp>
      <p:sp>
        <p:nvSpPr>
          <p:cNvPr id="16" name="Пятно 1 15"/>
          <p:cNvSpPr/>
          <p:nvPr/>
        </p:nvSpPr>
        <p:spPr>
          <a:xfrm>
            <a:off x="142844" y="1428736"/>
            <a:ext cx="5429288" cy="5286412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ттт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14414" y="2786058"/>
            <a:ext cx="3643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До грудей </a:t>
            </a:r>
          </a:p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прикріплені</a:t>
            </a:r>
          </a:p>
          <a:p>
            <a:r>
              <a:rPr lang="uk-UA" sz="4800" b="1" dirty="0" smtClean="0">
                <a:solidFill>
                  <a:schemeClr val="tx2">
                    <a:lumMod val="75000"/>
                  </a:schemeClr>
                </a:solidFill>
              </a:rPr>
              <a:t>4 крила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3" name="Picture 3" descr="D:\Мои документы\ШКОЛА\КАРТИНКИ\Природа\Насекомые\Бабочки\31dc176f1f0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4076" y="1500174"/>
            <a:ext cx="3798711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D94ntT0sA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1436" cy="68635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</a:bodyPr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Де живуть комахи ?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Рисунок 5" descr="xw_11185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1500174"/>
            <a:ext cx="4357686" cy="24754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57290" y="3286124"/>
            <a:ext cx="1317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У лісі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1368629251_vodomerk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1500174"/>
            <a:ext cx="4071966" cy="246856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388" y="364331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3214686"/>
            <a:ext cx="15216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У воді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maxresdefaul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4071942"/>
            <a:ext cx="4286280" cy="264318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85852" y="62150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5929330"/>
            <a:ext cx="21237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На луках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Личинки-майских-жуков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9896" y="4071942"/>
            <a:ext cx="4188384" cy="26432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286512" y="5857892"/>
            <a:ext cx="1883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У </a:t>
            </a:r>
            <a:r>
              <a:rPr lang="uk-UA" sz="4000" b="1" dirty="0" err="1" smtClean="0">
                <a:solidFill>
                  <a:srgbClr val="FF0000"/>
                </a:solidFill>
              </a:rPr>
              <a:t>грунті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D94ntT0sA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  <a:normAutofit/>
          </a:bodyPr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Розмноження комах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Содержимое 7" descr="божья коровка жизненный цикл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857224" y="1588193"/>
            <a:ext cx="6929485" cy="4928829"/>
          </a:xfrm>
        </p:spPr>
      </p:pic>
      <p:sp>
        <p:nvSpPr>
          <p:cNvPr id="11" name="Стрелка вправо 10"/>
          <p:cNvSpPr/>
          <p:nvPr/>
        </p:nvSpPr>
        <p:spPr>
          <a:xfrm rot="19148292">
            <a:off x="2968234" y="2546993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714876" y="1428736"/>
            <a:ext cx="978408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20503341">
            <a:off x="7070653" y="2337307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198420">
            <a:off x="7296299" y="4482479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>
            <a:off x="5214942" y="6143644"/>
            <a:ext cx="978408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9556566">
            <a:off x="3304205" y="4909552"/>
            <a:ext cx="484632" cy="978408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1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диск д\картинки\комахи\5D94ntT0sA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Stop">
              <a:avLst/>
            </a:prstTxWarp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Як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зимують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6">
                    <a:lumMod val="75000"/>
                  </a:schemeClr>
                </a:solidFill>
              </a:rPr>
              <a:t>комахи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bdjo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1428736"/>
            <a:ext cx="1684058" cy="1089024"/>
          </a:xfrm>
          <a:prstGeom prst="rect">
            <a:avLst/>
          </a:prstGeom>
        </p:spPr>
      </p:pic>
      <p:pic>
        <p:nvPicPr>
          <p:cNvPr id="12" name="Рисунок 11" descr="images (1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4286256"/>
            <a:ext cx="1719265" cy="1428760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 rot="2321458">
            <a:off x="2281182" y="3667913"/>
            <a:ext cx="3367190" cy="252583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images (6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472" y="2857496"/>
            <a:ext cx="1181100" cy="1066800"/>
          </a:xfrm>
          <a:prstGeom prst="rect">
            <a:avLst/>
          </a:prstGeom>
        </p:spPr>
      </p:pic>
      <p:pic>
        <p:nvPicPr>
          <p:cNvPr id="17" name="Рисунок 16" descr="images (1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15140" y="1142984"/>
            <a:ext cx="1824033" cy="1366264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 rot="19973839" flipV="1">
            <a:off x="2408215" y="2693819"/>
            <a:ext cx="3714776" cy="17751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images (10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43702" y="2714620"/>
            <a:ext cx="1894733" cy="1419221"/>
          </a:xfrm>
          <a:prstGeom prst="rect">
            <a:avLst/>
          </a:prstGeom>
        </p:spPr>
      </p:pic>
      <p:sp>
        <p:nvSpPr>
          <p:cNvPr id="21" name="Стрелка вправо 20"/>
          <p:cNvSpPr/>
          <p:nvPr/>
        </p:nvSpPr>
        <p:spPr>
          <a:xfrm rot="19812896">
            <a:off x="2307103" y="4445952"/>
            <a:ext cx="4078993" cy="182845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 descr="images (14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5715016"/>
            <a:ext cx="1714512" cy="1142984"/>
          </a:xfrm>
          <a:prstGeom prst="rect">
            <a:avLst/>
          </a:prstGeom>
        </p:spPr>
      </p:pic>
      <p:pic>
        <p:nvPicPr>
          <p:cNvPr id="24" name="Рисунок 23" descr="муравей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8596" y="5500702"/>
            <a:ext cx="1571620" cy="1119779"/>
          </a:xfrm>
          <a:prstGeom prst="rect">
            <a:avLst/>
          </a:prstGeom>
        </p:spPr>
      </p:pic>
      <p:pic>
        <p:nvPicPr>
          <p:cNvPr id="25" name="Рисунок 24" descr="коларадский жук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5721" y="4174800"/>
            <a:ext cx="1857388" cy="1236007"/>
          </a:xfrm>
          <a:prstGeom prst="rect">
            <a:avLst/>
          </a:prstGeom>
        </p:spPr>
      </p:pic>
      <p:sp>
        <p:nvSpPr>
          <p:cNvPr id="26" name="Стрелка вправо 25"/>
          <p:cNvSpPr/>
          <p:nvPr/>
        </p:nvSpPr>
        <p:spPr>
          <a:xfrm rot="1950009">
            <a:off x="2284350" y="5445042"/>
            <a:ext cx="2620230" cy="225818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1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иск д\картинки\комахи\5D94ntT0sA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286808" cy="128049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Корисні комахи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ED6ViUZoDt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1714488"/>
            <a:ext cx="2201114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maxresdefaul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60" y="1714488"/>
            <a:ext cx="2559028" cy="2008836"/>
          </a:xfrm>
          <a:prstGeom prst="rect">
            <a:avLst/>
          </a:prstGeom>
        </p:spPr>
      </p:pic>
      <p:pic>
        <p:nvPicPr>
          <p:cNvPr id="9" name="Рисунок 8" descr="сонечко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2198" y="1857364"/>
            <a:ext cx="2756374" cy="1933576"/>
          </a:xfrm>
          <a:prstGeom prst="rect">
            <a:avLst/>
          </a:prstGeom>
        </p:spPr>
      </p:pic>
      <p:pic>
        <p:nvPicPr>
          <p:cNvPr id="10" name="Рисунок 9" descr="images (15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0364" y="4286256"/>
            <a:ext cx="2767604" cy="205264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иск д\картинки\комахи\5D94ntT0sA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0"/>
            <a:ext cx="8286808" cy="128049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Шкідливі</a:t>
            </a:r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комахи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images (7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785926"/>
            <a:ext cx="2857520" cy="2286016"/>
          </a:xfrm>
          <a:prstGeom prst="rect">
            <a:avLst/>
          </a:prstGeom>
        </p:spPr>
      </p:pic>
      <p:pic>
        <p:nvPicPr>
          <p:cNvPr id="12" name="Рисунок 11" descr="кліщ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9322" y="1857364"/>
            <a:ext cx="2857500" cy="2214578"/>
          </a:xfrm>
          <a:prstGeom prst="rect">
            <a:avLst/>
          </a:prstGeom>
        </p:spPr>
      </p:pic>
      <p:pic>
        <p:nvPicPr>
          <p:cNvPr id="13" name="Рисунок 12" descr="Личинки-майских-жуков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104" y="4572007"/>
            <a:ext cx="2967764" cy="1923111"/>
          </a:xfrm>
          <a:prstGeom prst="rect">
            <a:avLst/>
          </a:prstGeom>
        </p:spPr>
      </p:pic>
      <p:pic>
        <p:nvPicPr>
          <p:cNvPr id="14" name="Рисунок 13" descr="скачанные файлы (1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4500570"/>
            <a:ext cx="3151254" cy="2000264"/>
          </a:xfrm>
          <a:prstGeom prst="rect">
            <a:avLst/>
          </a:prstGeom>
        </p:spPr>
      </p:pic>
      <p:pic>
        <p:nvPicPr>
          <p:cNvPr id="15" name="Рисунок 14" descr="images (5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554" y="1285860"/>
            <a:ext cx="2433500" cy="1885963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ск д\картинки\комахи\PkYG_qVj5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143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1928802"/>
            <a:ext cx="2714644" cy="250033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,,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928670"/>
            <a:ext cx="25003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chemeClr val="tx2">
                    <a:lumMod val="75000"/>
                  </a:schemeClr>
                </a:solidFill>
              </a:rPr>
              <a:t>                ,Р</a:t>
            </a:r>
            <a:endParaRPr lang="ru-RU" sz="9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1928802"/>
            <a:ext cx="2714644" cy="242889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,,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57818" y="2643182"/>
            <a:ext cx="2928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 </a:t>
            </a:r>
            <a:r>
              <a:rPr lang="uk-UA" sz="8800" b="1" dirty="0" smtClean="0">
                <a:solidFill>
                  <a:schemeClr val="tx2">
                    <a:lumMod val="75000"/>
                  </a:schemeClr>
                </a:solidFill>
              </a:rPr>
              <a:t>, Х А</a:t>
            </a:r>
            <a:endParaRPr lang="ru-RU" sz="8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429264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КОМАР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3504" y="5429264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КОМАХА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иск д\картинки\комахи\PkYG_qVj5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9171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5286412"/>
          </a:xfrm>
        </p:spPr>
        <p:txBody>
          <a:bodyPr>
            <a:normAutofit/>
          </a:bodyPr>
          <a:lstStyle/>
          <a:p>
            <a:pPr algn="just"/>
            <a:r>
              <a:rPr lang="uk-UA" sz="4000" b="1" i="1" dirty="0" smtClean="0">
                <a:solidFill>
                  <a:srgbClr val="002060"/>
                </a:solidFill>
              </a:rPr>
              <a:t>Доброго ранку, небо блакитне!</a:t>
            </a:r>
            <a:br>
              <a:rPr lang="uk-UA" sz="4000" b="1" i="1" dirty="0" smtClean="0">
                <a:solidFill>
                  <a:srgbClr val="00206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Доброго ранку, сонце привітне!</a:t>
            </a:r>
            <a:br>
              <a:rPr lang="uk-UA" sz="4000" b="1" i="1" dirty="0" smtClean="0">
                <a:solidFill>
                  <a:srgbClr val="00206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Доброго ранку, співучі птахи!</a:t>
            </a:r>
            <a:br>
              <a:rPr lang="uk-UA" sz="4000" b="1" i="1" dirty="0" smtClean="0">
                <a:solidFill>
                  <a:srgbClr val="00206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Доброго ранку,маленькі мурахи!</a:t>
            </a:r>
            <a:br>
              <a:rPr lang="uk-UA" sz="4000" b="1" i="1" dirty="0" smtClean="0">
                <a:solidFill>
                  <a:srgbClr val="00206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Я вас вітаю, люблю, пізнаю,</a:t>
            </a:r>
            <a:br>
              <a:rPr lang="uk-UA" sz="4000" b="1" i="1" dirty="0" smtClean="0">
                <a:solidFill>
                  <a:srgbClr val="002060"/>
                </a:solidFill>
              </a:rPr>
            </a:br>
            <a:r>
              <a:rPr lang="uk-UA" sz="4000" b="1" i="1" dirty="0" smtClean="0">
                <a:solidFill>
                  <a:srgbClr val="002060"/>
                </a:solidFill>
              </a:rPr>
              <a:t>Бо живемо ми в одному краю!</a:t>
            </a:r>
            <a:endParaRPr lang="ru-RU" sz="40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ск д\картинки\комахи\PkYG_qVj5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  <p:pic>
        <p:nvPicPr>
          <p:cNvPr id="4" name="Рисунок 3" descr="images (1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1482797"/>
            <a:ext cx="7000924" cy="5243935"/>
          </a:xfrm>
          <a:prstGeom prst="rect">
            <a:avLst/>
          </a:prstGeom>
        </p:spPr>
      </p:pic>
      <p:pic>
        <p:nvPicPr>
          <p:cNvPr id="5" name="Рисунок 4" descr="images (1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868" y="1285861"/>
            <a:ext cx="7946222" cy="5572139"/>
          </a:xfrm>
          <a:prstGeom prst="rect">
            <a:avLst/>
          </a:prstGeom>
        </p:spPr>
      </p:pic>
      <p:pic>
        <p:nvPicPr>
          <p:cNvPr id="7" name="Рисунок 6" descr="oVcuZUwdDe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5000636"/>
            <a:ext cx="975360" cy="719328"/>
          </a:xfrm>
          <a:prstGeom prst="rect">
            <a:avLst/>
          </a:prstGeom>
        </p:spPr>
      </p:pic>
      <p:pic>
        <p:nvPicPr>
          <p:cNvPr id="8" name="Рисунок 7" descr="_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5143512"/>
            <a:ext cx="2087546" cy="1449354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OBeHAQeFa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6929486" cy="629763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5300" b="1" dirty="0" err="1" smtClean="0">
                <a:solidFill>
                  <a:srgbClr val="C00000"/>
                </a:solidFill>
              </a:rPr>
              <a:t>Бережіть</a:t>
            </a:r>
            <a:r>
              <a:rPr lang="ru-RU" sz="5300" b="1" dirty="0" smtClean="0">
                <a:solidFill>
                  <a:srgbClr val="C00000"/>
                </a:solidFill>
              </a:rPr>
              <a:t> </a:t>
            </a:r>
            <a:r>
              <a:rPr lang="ru-RU" sz="5300" b="1" dirty="0" err="1" smtClean="0">
                <a:solidFill>
                  <a:srgbClr val="C00000"/>
                </a:solidFill>
              </a:rPr>
              <a:t>комашок</a:t>
            </a:r>
            <a:r>
              <a:rPr lang="ru-RU" sz="5300" b="1" dirty="0" smtClean="0">
                <a:solidFill>
                  <a:srgbClr val="C00000"/>
                </a:solidFill>
              </a:rPr>
              <a:t>, </a:t>
            </a:r>
            <a:r>
              <a:rPr lang="ru-RU" sz="5300" b="1" dirty="0" err="1" smtClean="0">
                <a:solidFill>
                  <a:srgbClr val="C00000"/>
                </a:solidFill>
              </a:rPr>
              <a:t>діти</a:t>
            </a:r>
            <a:r>
              <a:rPr lang="ru-RU" sz="5300" b="1" dirty="0" smtClean="0">
                <a:solidFill>
                  <a:srgbClr val="C00000"/>
                </a:solidFill>
              </a:rPr>
              <a:t>: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err="1" smtClean="0">
                <a:solidFill>
                  <a:srgbClr val="C00000"/>
                </a:solidFill>
              </a:rPr>
              <a:t>Всі</a:t>
            </a:r>
            <a:r>
              <a:rPr lang="ru-RU" sz="5300" b="1" dirty="0" smtClean="0">
                <a:solidFill>
                  <a:srgbClr val="C00000"/>
                </a:solidFill>
              </a:rPr>
              <a:t> вони </a:t>
            </a:r>
            <a:r>
              <a:rPr lang="ru-RU" sz="5300" b="1" dirty="0" err="1" smtClean="0">
                <a:solidFill>
                  <a:srgbClr val="C00000"/>
                </a:solidFill>
              </a:rPr>
              <a:t>повинні</a:t>
            </a:r>
            <a:r>
              <a:rPr lang="ru-RU" sz="5300" b="1" dirty="0" smtClean="0">
                <a:solidFill>
                  <a:srgbClr val="C00000"/>
                </a:solidFill>
              </a:rPr>
              <a:t> </a:t>
            </a:r>
            <a:r>
              <a:rPr lang="ru-RU" sz="5300" b="1" dirty="0" err="1" smtClean="0">
                <a:solidFill>
                  <a:srgbClr val="C00000"/>
                </a:solidFill>
              </a:rPr>
              <a:t>жити</a:t>
            </a:r>
            <a:r>
              <a:rPr lang="ru-RU" sz="5300" b="1" dirty="0" smtClean="0">
                <a:solidFill>
                  <a:srgbClr val="C00000"/>
                </a:solidFill>
              </a:rPr>
              <a:t> . 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>Як не стане в нас комах,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>То </a:t>
            </a:r>
            <a:r>
              <a:rPr lang="ru-RU" sz="5300" b="1" dirty="0" err="1" smtClean="0">
                <a:solidFill>
                  <a:srgbClr val="C00000"/>
                </a:solidFill>
              </a:rPr>
              <a:t>загине</a:t>
            </a:r>
            <a:r>
              <a:rPr lang="ru-RU" sz="5300" b="1" dirty="0" smtClean="0">
                <a:solidFill>
                  <a:srgbClr val="C00000"/>
                </a:solidFill>
              </a:rPr>
              <a:t> </a:t>
            </a:r>
            <a:r>
              <a:rPr lang="ru-RU" sz="5300" b="1" dirty="0" err="1" smtClean="0">
                <a:solidFill>
                  <a:srgbClr val="C00000"/>
                </a:solidFill>
              </a:rPr>
              <a:t>кожен</a:t>
            </a:r>
            <a:r>
              <a:rPr lang="ru-RU" sz="5300" b="1" dirty="0" smtClean="0">
                <a:solidFill>
                  <a:srgbClr val="C00000"/>
                </a:solidFill>
              </a:rPr>
              <a:t> птах.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>Як </a:t>
            </a:r>
            <a:r>
              <a:rPr lang="ru-RU" sz="5300" b="1" dirty="0" err="1" smtClean="0">
                <a:solidFill>
                  <a:srgbClr val="C00000"/>
                </a:solidFill>
              </a:rPr>
              <a:t>підемо</a:t>
            </a:r>
            <a:r>
              <a:rPr lang="ru-RU" sz="5300" b="1" dirty="0" smtClean="0">
                <a:solidFill>
                  <a:srgbClr val="C00000"/>
                </a:solidFill>
              </a:rPr>
              <a:t> на лужок,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>Не </a:t>
            </a:r>
            <a:r>
              <a:rPr lang="ru-RU" sz="5300" b="1" dirty="0" err="1" smtClean="0">
                <a:solidFill>
                  <a:srgbClr val="C00000"/>
                </a:solidFill>
              </a:rPr>
              <a:t>побачим</a:t>
            </a:r>
            <a:r>
              <a:rPr lang="ru-RU" sz="5300" b="1" dirty="0" smtClean="0">
                <a:solidFill>
                  <a:srgbClr val="C00000"/>
                </a:solidFill>
              </a:rPr>
              <a:t> </a:t>
            </a:r>
            <a:r>
              <a:rPr lang="ru-RU" sz="5300" b="1" dirty="0" err="1" smtClean="0">
                <a:solidFill>
                  <a:srgbClr val="C00000"/>
                </a:solidFill>
              </a:rPr>
              <a:t>квіточок</a:t>
            </a:r>
            <a:r>
              <a:rPr lang="ru-RU" sz="5300" b="1" dirty="0" smtClean="0">
                <a:solidFill>
                  <a:srgbClr val="C00000"/>
                </a:solidFill>
              </a:rPr>
              <a:t>.</a:t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диск д\картинки\комахи\58654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500438"/>
            <a:ext cx="1752600" cy="1476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диск д\картинки\комахи\PkYG_qVj5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917157"/>
          </a:xfrm>
          <a:prstGeom prst="rect">
            <a:avLst/>
          </a:prstGeom>
          <a:noFill/>
        </p:spPr>
      </p:pic>
      <p:pic>
        <p:nvPicPr>
          <p:cNvPr id="6146" name="Picture 2" descr="C:\Documents and Settings\Admin\Рабочий стол\ekud_0314_b.jpg"/>
          <p:cNvPicPr>
            <a:picLocks noChangeAspect="1" noChangeArrowheads="1"/>
          </p:cNvPicPr>
          <p:nvPr/>
        </p:nvPicPr>
        <p:blipFill>
          <a:blip r:embed="rId4" cstate="print"/>
          <a:srcRect l="3125" t="3125" r="3125" b="4166"/>
          <a:stretch>
            <a:fillRect/>
          </a:stretch>
        </p:blipFill>
        <p:spPr bwMode="auto">
          <a:xfrm>
            <a:off x="214282" y="500018"/>
            <a:ext cx="8572560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714612" y="5429264"/>
            <a:ext cx="1214446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5429264"/>
            <a:ext cx="135732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5429264"/>
            <a:ext cx="135732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7215206" y="5429264"/>
            <a:ext cx="1357322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диск д\картинки\комахи\PkYG_qVj5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9365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643866" cy="1214438"/>
          </a:xfrm>
        </p:spPr>
        <p:txBody>
          <a:bodyPr>
            <a:prstTxWarp prst="textStop">
              <a:avLst/>
            </a:prstTxWarp>
            <a:normAutofit fontScale="90000"/>
          </a:bodyPr>
          <a:lstStyle/>
          <a:p>
            <a:r>
              <a:rPr lang="uk-UA" sz="67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Хто зайвий ?</a:t>
            </a:r>
            <a: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uk-UA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 descr="D:\Мои документы\ШКОЛА\КАРТИНКИ\Природа\Домашние животные\Свинья\1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643050"/>
            <a:ext cx="2724331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D:\Мои документы\ШКОЛА\КАРТИНКИ\Природа\Домашние животные\Овцы\ovech0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5429256" y="4697818"/>
            <a:ext cx="2643206" cy="2011774"/>
          </a:xfrm>
          <a:prstGeom prst="rect">
            <a:avLst/>
          </a:prstGeom>
          <a:noFill/>
        </p:spPr>
      </p:pic>
      <p:pic>
        <p:nvPicPr>
          <p:cNvPr id="1038" name="Picture 14" descr="D:\Мои документы\ШКОЛА\КАРТИНКИ\Природа\Домашние животные\Корова\2 (4)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714356"/>
            <a:ext cx="2414044" cy="3580151"/>
          </a:xfrm>
          <a:prstGeom prst="rect">
            <a:avLst/>
          </a:prstGeom>
          <a:noFill/>
        </p:spPr>
      </p:pic>
      <p:pic>
        <p:nvPicPr>
          <p:cNvPr id="1039" name="Picture 15" descr="D:\Мои документы\ШКОЛА\КАРТИНКИ\Природа\Дикие животные\Белки\98399b70fcb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1785926"/>
            <a:ext cx="2458837" cy="2357454"/>
          </a:xfrm>
          <a:prstGeom prst="rect">
            <a:avLst/>
          </a:prstGeom>
          <a:noFill/>
        </p:spPr>
      </p:pic>
      <p:pic>
        <p:nvPicPr>
          <p:cNvPr id="24" name="Picture 5" descr="C:\Users\Ryslan\Desktop\echki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8F8"/>
              </a:clrFrom>
              <a:clrTo>
                <a:srgbClr val="FE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071538" y="3786190"/>
            <a:ext cx="2780161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иск д\картинки\комахи\5D94ntT0sA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86357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1">
              <a:avLst/>
            </a:prstTxWarp>
          </a:bodyPr>
          <a:lstStyle/>
          <a:p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Хто зайвий 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500174"/>
            <a:ext cx="2428892" cy="2216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0_86e04_306f098c_X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7358082" y="1428736"/>
            <a:ext cx="1643074" cy="2278091"/>
          </a:xfrm>
          <a:prstGeom prst="rect">
            <a:avLst/>
          </a:prstGeom>
        </p:spPr>
      </p:pic>
      <p:pic>
        <p:nvPicPr>
          <p:cNvPr id="13" name="Picture 7" descr="\\Solnce\D\ДОКУМЕНТАЦИЯ\ПРЕЗЕНТАЦІЇ\шаблоны\анимация\ТВАРИНИ\олені\post-423549-1350028814_thumb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99" r="14297"/>
          <a:stretch>
            <a:fillRect/>
          </a:stretch>
        </p:blipFill>
        <p:spPr bwMode="auto">
          <a:xfrm flipH="1">
            <a:off x="5429256" y="3298442"/>
            <a:ext cx="2724848" cy="263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zayats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00496" y="1785926"/>
            <a:ext cx="1824154" cy="1571636"/>
          </a:xfrm>
          <a:prstGeom prst="rect">
            <a:avLst/>
          </a:prstGeom>
        </p:spPr>
      </p:pic>
      <p:pic>
        <p:nvPicPr>
          <p:cNvPr id="16" name="Picture 27" descr="3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/>
          </a:blip>
          <a:srcRect l="55405" r="6810"/>
          <a:stretch>
            <a:fillRect/>
          </a:stretch>
        </p:blipFill>
        <p:spPr bwMode="auto">
          <a:xfrm>
            <a:off x="142844" y="4786322"/>
            <a:ext cx="2102120" cy="1857388"/>
          </a:xfrm>
          <a:prstGeom prst="rect">
            <a:avLst/>
          </a:prstGeom>
          <a:noFill/>
        </p:spPr>
      </p:pic>
      <p:pic>
        <p:nvPicPr>
          <p:cNvPr id="2052" name="Picture 4" descr="D:\Мои документы\ШКОЛА\КАРТИНКИ\Природа\Домашние животные\Конь\losh1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488" y="3571876"/>
            <a:ext cx="2795590" cy="309371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диск д\картинки\комахи\5D94ntT0sA8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436" y="0"/>
            <a:ext cx="9151436" cy="6809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hevron">
              <a:avLst/>
            </a:prstTxWarp>
          </a:bodyPr>
          <a:lstStyle/>
          <a:p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Хто зайвий 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" name="Picture 11" descr="AN00481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4286256"/>
            <a:ext cx="2138046" cy="2237941"/>
          </a:xfrm>
          <a:prstGeom prst="rect">
            <a:avLst/>
          </a:prstGeom>
          <a:noFill/>
        </p:spPr>
      </p:pic>
      <p:pic>
        <p:nvPicPr>
          <p:cNvPr id="12" name="Рисунок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29058" y="1785926"/>
            <a:ext cx="1571636" cy="220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D:\Мои документы\ШКОЛА\КАРТИНКИ\Природа\Птицы\Домашні птахи\Куры\d198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500174"/>
            <a:ext cx="2357454" cy="2537642"/>
          </a:xfrm>
          <a:prstGeom prst="rect">
            <a:avLst/>
          </a:prstGeom>
          <a:noFill/>
        </p:spPr>
      </p:pic>
      <p:pic>
        <p:nvPicPr>
          <p:cNvPr id="3078" name="Picture 6" descr="D:\Мои документы\ШКОЛА\КАРТИНКИ\Природа\Птицы\Домашні птахи\Куры\d198 (3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68" y="4500570"/>
            <a:ext cx="1654715" cy="2074934"/>
          </a:xfrm>
          <a:prstGeom prst="rect">
            <a:avLst/>
          </a:prstGeom>
          <a:noFill/>
        </p:spPr>
      </p:pic>
      <p:pic>
        <p:nvPicPr>
          <p:cNvPr id="3081" name="Picture 9" descr="D:\Мои документы\ШКОЛА\КАРТИНКИ\Природа\Птицы\Домашні птахи\дом. птицы.jpg"/>
          <p:cNvPicPr>
            <a:picLocks noChangeAspect="1" noChangeArrowheads="1"/>
          </p:cNvPicPr>
          <p:nvPr/>
        </p:nvPicPr>
        <p:blipFill>
          <a:blip r:embed="rId8"/>
          <a:srcRect l="66197" t="67605"/>
          <a:stretch>
            <a:fillRect/>
          </a:stretch>
        </p:blipFill>
        <p:spPr bwMode="auto">
          <a:xfrm flipH="1">
            <a:off x="357158" y="4286256"/>
            <a:ext cx="2509648" cy="2405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Picture 5" descr="AN00609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64" y="1500174"/>
            <a:ext cx="1571636" cy="290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диск д\картинки\комахи\IbKJE5XdcWw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-3717" y="0"/>
            <a:ext cx="91439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Відгадай 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53" name="Picture 9" descr="D:\диск д\картинки\комахи\жук.jpg"/>
          <p:cNvPicPr>
            <a:picLocks noChangeAspect="1" noChangeArrowheads="1"/>
          </p:cNvPicPr>
          <p:nvPr/>
        </p:nvPicPr>
        <p:blipFill>
          <a:blip r:embed="rId4"/>
          <a:srcRect t="6429" r="6099" b="3567"/>
          <a:stretch>
            <a:fillRect/>
          </a:stretch>
        </p:blipFill>
        <p:spPr bwMode="auto">
          <a:xfrm>
            <a:off x="3214678" y="1785926"/>
            <a:ext cx="278608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4" name="Picture 10" descr="D:\диск д\картинки\комахи\bdjo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500570"/>
            <a:ext cx="3309934" cy="2140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143372" y="3929067"/>
            <a:ext cx="34706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38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uk-UA" sz="13800" dirty="0" err="1" smtClean="0">
                <a:solidFill>
                  <a:schemeClr val="tx2">
                    <a:lumMod val="50000"/>
                  </a:schemeClr>
                </a:solidFill>
              </a:rPr>
              <a:t>хи</a:t>
            </a:r>
            <a:endParaRPr lang="ru-RU" sz="13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9" name="Picture 3" descr="D:\Мои документы\ШКОЛА\КАРТИНКИ\Природа\Насекомые\Бабочки\5cb5237a04f4.png"/>
          <p:cNvPicPr>
            <a:picLocks noChangeAspect="1" noChangeArrowheads="1"/>
          </p:cNvPicPr>
          <p:nvPr/>
        </p:nvPicPr>
        <p:blipFill>
          <a:blip r:embed="rId6"/>
          <a:srcRect l="28970" r="37231" b="60073"/>
          <a:stretch>
            <a:fillRect/>
          </a:stretch>
        </p:blipFill>
        <p:spPr bwMode="auto">
          <a:xfrm>
            <a:off x="0" y="1500173"/>
            <a:ext cx="2857488" cy="2313205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6212" y="2000241"/>
            <a:ext cx="2333456" cy="141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D94ntT0sA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7436" y="0"/>
            <a:ext cx="915143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На нашій планеті налічують щонайменше 1500000видів комах.</a:t>
            </a:r>
            <a:b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Це майже втричі більше, ніж усіх інших живих істот.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images 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28" y="2428868"/>
            <a:ext cx="6143668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звук ком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1463" b="89580" l="1143" r="96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560000">
            <a:off x="163719" y="5030042"/>
            <a:ext cx="1356691" cy="106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http://lenagold.ru/fon/clipart/b/bab/babochka263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01920">
            <a:off x="1880052" y="2716325"/>
            <a:ext cx="971044" cy="87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AN00184_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40000">
            <a:off x="416922" y="2979971"/>
            <a:ext cx="69147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\\Solnce\D\ДОКУМЕНТАЦИЯ\ПРЕЗЕНТАЦІЇ\шаблоны\анимация\ТВАРИНИ\метелики\7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071678"/>
            <a:ext cx="933608" cy="93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" descr="j0083880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572396" y="6143644"/>
            <a:ext cx="126335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ск д\картинки\комахи\PkYG_qVj5es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7437" y="0"/>
            <a:ext cx="915143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Фізкультхвилинка Райдуга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500042"/>
            <a:ext cx="8715436" cy="6000792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120</Words>
  <Application>Microsoft Office PowerPoint</Application>
  <PresentationFormat>Экран (4:3)</PresentationFormat>
  <Paragraphs>91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Доброго ранку, небо блакитне! Доброго ранку, сонце привітне! Доброго ранку, співучі птахи! Доброго ранку,маленькі мурахи! Я вас вітаю, люблю, пізнаю, Бо живемо ми в одному краю!</vt:lpstr>
      <vt:lpstr>Слайд 3</vt:lpstr>
      <vt:lpstr>Хто зайвий ? </vt:lpstr>
      <vt:lpstr>Хто зайвий ?</vt:lpstr>
      <vt:lpstr>Хто зайвий ?</vt:lpstr>
      <vt:lpstr>Відгадай !</vt:lpstr>
      <vt:lpstr>На нашій планеті налічують щонайменше 1500000видів комах. Це майже втричі більше, ніж усіх інших живих істот.</vt:lpstr>
      <vt:lpstr>Слайд 9</vt:lpstr>
      <vt:lpstr>Слайд 10</vt:lpstr>
      <vt:lpstr>Слайд 11</vt:lpstr>
      <vt:lpstr>Слайд 12</vt:lpstr>
      <vt:lpstr>Слайд 13</vt:lpstr>
      <vt:lpstr>Де живуть комахи ?</vt:lpstr>
      <vt:lpstr> Розмноження комах </vt:lpstr>
      <vt:lpstr>Як зимують комахи </vt:lpstr>
      <vt:lpstr>Слайд 17</vt:lpstr>
      <vt:lpstr>Слайд 18</vt:lpstr>
      <vt:lpstr>Слайд 19</vt:lpstr>
      <vt:lpstr>Слайд 20</vt:lpstr>
      <vt:lpstr> Бережіть комашок, діти: Всі вони повинні жити .  Як не стане в нас комах, То загине кожен птах. Як підемо на лужок, Не побачим квіточок.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123</cp:revision>
  <dcterms:created xsi:type="dcterms:W3CDTF">2015-10-28T16:14:57Z</dcterms:created>
  <dcterms:modified xsi:type="dcterms:W3CDTF">2015-12-03T19:51:14Z</dcterms:modified>
</cp:coreProperties>
</file>