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9"/>
  </p:notesMasterIdLst>
  <p:sldIdLst>
    <p:sldId id="256" r:id="rId2"/>
    <p:sldId id="284" r:id="rId3"/>
    <p:sldId id="281" r:id="rId4"/>
    <p:sldId id="282" r:id="rId5"/>
    <p:sldId id="28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8" r:id="rId17"/>
    <p:sldId id="279" r:id="rId18"/>
    <p:sldId id="280" r:id="rId19"/>
    <p:sldId id="267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85" r:id="rId28"/>
  </p:sldIdLst>
  <p:sldSz cx="9144000" cy="6858000" type="screen4x3"/>
  <p:notesSz cx="7099300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68" autoAdjust="0"/>
  </p:normalViewPr>
  <p:slideViewPr>
    <p:cSldViewPr>
      <p:cViewPr varScale="1">
        <p:scale>
          <a:sx n="60" d="100"/>
          <a:sy n="60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B61C5BF-A9D4-4C1F-96FC-337811D0B36F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7723D39-C032-43DD-A439-60E82DFA5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/>
              <a:t>Загальне уповільнення фізичного дозрівання супроводжується типовою для всього періоду зростання </a:t>
            </a:r>
            <a:r>
              <a:rPr lang="uk-UA" dirty="0" err="1" smtClean="0"/>
              <a:t>гетерохронностью</a:t>
            </a:r>
            <a:r>
              <a:rPr lang="uk-UA" dirty="0" smtClean="0"/>
              <a:t> процесів в різних системах організму. Характерно розбіжність темпів збільшення розмірів кісток і м'язової тканини. Кістки скелета інтенсивно збільшуються в розмірах і масі, випереджаючи розвиток м'язової тканини. Причому м'язова система також відрізняється нерівномірністю свого зростання: фіксується випереджальний розвиток великих м'язів у порівнянні з дрібними. Ці особливості формування кістково-м'язової системи призводять до особливостей рухової активності молодшого школяра. Так, в учнів відзначається погана координація рухів, швидка стомлюваність і порушення постави.</a:t>
            </a:r>
            <a:br>
              <a:rPr lang="uk-UA" dirty="0" smtClean="0"/>
            </a:br>
            <a:r>
              <a:rPr lang="uk-UA" dirty="0" smtClean="0"/>
              <a:t>Окостеніння фаланг пальців руки і остаточне окостеніння зап'ястя відбувається тільки до 11-12 років. Тому кисть другокласника ще не цілком працездатна, спостерігається істотний дефіцит тонких і точних моторних реакцій руки, вона швидко стомлюється під</a:t>
            </a:r>
            <a:r>
              <a:rPr lang="uk-UA" baseline="0" dirty="0" smtClean="0"/>
              <a:t> час писання</a:t>
            </a:r>
            <a:r>
              <a:rPr lang="uk-UA" dirty="0" smtClean="0"/>
              <a:t>. Звідси дуже важливо при проведенні уроків (особливо в першому і другому класах) вводити невеликі паузи відпочинку.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r>
              <a:rPr lang="uk-UA" dirty="0" smtClean="0"/>
              <a:t>Розвивається воля (вчаться стримувати безпосередні імпульси, враховувати думку інших)</a:t>
            </a:r>
          </a:p>
          <a:p>
            <a:pPr defTabSz="990478"/>
            <a:r>
              <a:rPr lang="uk-UA" dirty="0" smtClean="0"/>
              <a:t>Для тривалої концентрації діти потребують зовнішньої</a:t>
            </a:r>
            <a:r>
              <a:rPr lang="uk-UA" baseline="0" dirty="0" smtClean="0"/>
              <a:t> </a:t>
            </a:r>
            <a:r>
              <a:rPr lang="uk-UA" dirty="0" smtClean="0"/>
              <a:t>опори</a:t>
            </a:r>
            <a:r>
              <a:rPr lang="uk-UA" baseline="0" dirty="0" smtClean="0"/>
              <a:t> (цікаві картинки, звукові сигнали, ігрові ситуації)</a:t>
            </a:r>
          </a:p>
          <a:p>
            <a:pPr defTabSz="990478"/>
            <a:r>
              <a:rPr lang="uk-UA" dirty="0" smtClean="0"/>
              <a:t>Здатність до концентрації залежить не лише від волі, а й від темпераменту дитини. Деяким дітям ще складно бути уважним упродовж всього уроку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r>
              <a:rPr lang="uk-UA" dirty="0" smtClean="0"/>
              <a:t>З’являється</a:t>
            </a:r>
            <a:r>
              <a:rPr lang="uk-UA" baseline="0" dirty="0" smtClean="0"/>
              <a:t> бажання збудувати з вчителем особисті стосунки, діти прагнуть спілкуватися з вчителем на перервах, прогулянках</a:t>
            </a:r>
            <a:endParaRPr lang="uk-UA" dirty="0" smtClean="0"/>
          </a:p>
          <a:p>
            <a:pPr defTabSz="990478"/>
            <a:r>
              <a:rPr lang="uk-UA" dirty="0" smtClean="0"/>
              <a:t>Розвивається здатність до взаємодії в іграх і навчанні (діти</a:t>
            </a:r>
            <a:r>
              <a:rPr lang="uk-UA" baseline="0" dirty="0" smtClean="0"/>
              <a:t> вчаться домовляться, поступатися, розподіляти завдання без допомоги дорослих</a:t>
            </a:r>
            <a:r>
              <a:rPr lang="uk-UA" dirty="0" smtClean="0"/>
              <a:t>). Але це їм ще складно робити</a:t>
            </a:r>
          </a:p>
          <a:p>
            <a:pPr defTabSz="990478"/>
            <a:r>
              <a:rPr lang="uk-UA" dirty="0" smtClean="0"/>
              <a:t> По суті – це перші</a:t>
            </a:r>
            <a:r>
              <a:rPr lang="uk-UA" baseline="0" dirty="0" smtClean="0"/>
              <a:t> паростки дорослішання, які характеризуються балансом у бажанні отримувати і давати.</a:t>
            </a:r>
            <a:r>
              <a:rPr lang="uk-UA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r>
              <a:rPr lang="uk-UA" dirty="0" smtClean="0"/>
              <a:t>Діти</a:t>
            </a:r>
            <a:r>
              <a:rPr lang="uk-UA" baseline="0" dirty="0" smtClean="0"/>
              <a:t> чітко уявляють, що треба робити, щоб бути хорошим учнем</a:t>
            </a:r>
          </a:p>
          <a:p>
            <a:pPr defTabSz="990478"/>
            <a:endParaRPr lang="uk-UA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r>
              <a:rPr lang="uk-UA" dirty="0" smtClean="0"/>
              <a:t>Відбуваються зміни у стосунках із значимими  дорослими (вчителями і батьками) </a:t>
            </a:r>
          </a:p>
          <a:p>
            <a:pPr defTabSz="990478"/>
            <a:r>
              <a:rPr lang="uk-UA" dirty="0" smtClean="0"/>
              <a:t>Діти починають реалістичніше оцінювати вчителів, але при цьому може виникнути зневажливе ставлення до них, </a:t>
            </a:r>
            <a:r>
              <a:rPr lang="uk-UA" dirty="0" err="1" smtClean="0"/>
              <a:t>“нігілізм”</a:t>
            </a:r>
            <a:r>
              <a:rPr lang="uk-UA" dirty="0" smtClean="0"/>
              <a:t>, страх, злість чи образа. Тому, важливо пояснити</a:t>
            </a:r>
            <a:r>
              <a:rPr lang="uk-UA" baseline="0" dirty="0" smtClean="0"/>
              <a:t> дітям, що стосунки – </a:t>
            </a:r>
            <a:r>
              <a:rPr lang="uk-UA" baseline="0" dirty="0" err="1" smtClean="0"/>
              <a:t>“це</a:t>
            </a:r>
            <a:r>
              <a:rPr lang="uk-UA" baseline="0" dirty="0" smtClean="0"/>
              <a:t> дорога з двостороннім </a:t>
            </a:r>
            <a:r>
              <a:rPr lang="uk-UA" baseline="0" dirty="0" err="1" smtClean="0"/>
              <a:t>рухом”</a:t>
            </a:r>
            <a:r>
              <a:rPr lang="uk-UA" baseline="0" dirty="0" smtClean="0"/>
              <a:t>. Вони також повинні докладати зусиль до того, щоб стосунки з дорослими були хорошими.</a:t>
            </a:r>
            <a:endParaRPr lang="uk-UA" dirty="0" smtClean="0"/>
          </a:p>
          <a:p>
            <a:pPr defTabSz="990478"/>
            <a:endParaRPr lang="uk-UA" dirty="0" smtClean="0"/>
          </a:p>
          <a:p>
            <a:pPr defTabSz="990478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endParaRPr lang="uk-UA" dirty="0" smtClean="0"/>
          </a:p>
          <a:p>
            <a:pPr defTabSz="990478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r>
              <a:rPr lang="uk-UA" dirty="0" smtClean="0"/>
              <a:t>Діти</a:t>
            </a:r>
            <a:r>
              <a:rPr lang="uk-UA" baseline="0" dirty="0" smtClean="0"/>
              <a:t> чітко уявляють, що треба робити, щоб бути хорошим учнем</a:t>
            </a:r>
          </a:p>
          <a:p>
            <a:pPr defTabSz="990478"/>
            <a:endParaRPr lang="uk-UA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181032-A64A-46A6-A371-4419E8AA5D55}" type="slidenum">
              <a:rPr lang="ru-RU"/>
              <a:pPr/>
              <a:t>3</a:t>
            </a:fld>
            <a:endParaRPr lang="ru-RU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uk-UA" dirty="0" err="1"/>
              <a:t>Досвіченого</a:t>
            </a:r>
            <a:r>
              <a:rPr lang="uk-UA" dirty="0"/>
              <a:t> педагога важко здивувати. Його не шокує сором</a:t>
            </a:r>
            <a:r>
              <a:rPr lang="en-US" dirty="0"/>
              <a:t>’</a:t>
            </a:r>
            <a:r>
              <a:rPr lang="uk-UA" dirty="0" err="1"/>
              <a:t>язливість</a:t>
            </a:r>
            <a:r>
              <a:rPr lang="uk-UA" dirty="0"/>
              <a:t> шестирічної дитини, необачність молодшого школяра чи непослідовність підлітка. Він усвідомлює причини й адекватно реагує на це. </a:t>
            </a:r>
          </a:p>
          <a:p>
            <a:pPr>
              <a:buFontTx/>
              <a:buChar char="•"/>
            </a:pPr>
            <a:r>
              <a:rPr lang="uk-UA" dirty="0"/>
              <a:t>Неможливо пояснити п</a:t>
            </a:r>
            <a:r>
              <a:rPr lang="en-US" dirty="0"/>
              <a:t>’</a:t>
            </a:r>
            <a:r>
              <a:rPr lang="uk-UA" dirty="0" err="1"/>
              <a:t>ятирічній</a:t>
            </a:r>
            <a:r>
              <a:rPr lang="uk-UA" dirty="0"/>
              <a:t> дитині, що об</a:t>
            </a:r>
            <a:r>
              <a:rPr lang="en-US" dirty="0"/>
              <a:t>’</a:t>
            </a:r>
            <a:r>
              <a:rPr lang="uk-UA" dirty="0" err="1"/>
              <a:t>єм</a:t>
            </a:r>
            <a:r>
              <a:rPr lang="uk-UA" dirty="0"/>
              <a:t> води, перелитої з високого глечика в широкий не змінився. Він же бачить, що води стало </a:t>
            </a:r>
            <a:r>
              <a:rPr lang="uk-UA" dirty="0" err="1"/>
              <a:t>меше</a:t>
            </a:r>
            <a:r>
              <a:rPr lang="uk-UA" dirty="0"/>
              <a:t>.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Найважливіша риса цього віку </a:t>
            </a:r>
            <a:r>
              <a:rPr lang="en-US" dirty="0" smtClean="0"/>
              <a:t>–</a:t>
            </a:r>
            <a:r>
              <a:rPr lang="uk-UA" dirty="0" smtClean="0"/>
              <a:t> особлива відкритість душі. Діти не тільки пускають дорослих у свій внутрішній світ, а й запрошують до нього.</a:t>
            </a:r>
          </a:p>
          <a:p>
            <a:r>
              <a:rPr lang="uk-UA" dirty="0" smtClean="0"/>
              <a:t>Вони із задоволенням спілкуються з дорослими. </a:t>
            </a:r>
          </a:p>
          <a:p>
            <a:r>
              <a:rPr lang="uk-UA" dirty="0" smtClean="0"/>
              <a:t>Це практично останній віковий період, коли дитина є настільки відкритою.  Саме в цей період можна особливо ефективно впливати на формування світогляду дитини</a:t>
            </a:r>
            <a:endParaRPr lang="ru-RU" dirty="0" smtClean="0"/>
          </a:p>
          <a:p>
            <a:pPr defTabSz="990478"/>
            <a:r>
              <a:rPr lang="uk-UA" dirty="0" smtClean="0"/>
              <a:t>Деякі діти перебувають на порозі пубертатного періоду і набувають рис, характерних для нього – вони вимагають підкресленої поваги до себе, наполягають на своїх правах, ігноруючи обов’язки. Важливо приділити особливу увагу темі </a:t>
            </a:r>
            <a:r>
              <a:rPr lang="uk-UA" dirty="0" err="1" smtClean="0"/>
              <a:t>“Права</a:t>
            </a:r>
            <a:r>
              <a:rPr lang="uk-UA" dirty="0" smtClean="0"/>
              <a:t> і </a:t>
            </a:r>
            <a:r>
              <a:rPr lang="uk-UA" dirty="0" err="1" smtClean="0"/>
              <a:t>обов’язки”</a:t>
            </a:r>
            <a:r>
              <a:rPr lang="uk-UA" dirty="0" smtClean="0"/>
              <a:t>, пояснити різницю між </a:t>
            </a:r>
            <a:r>
              <a:rPr lang="uk-UA" dirty="0" err="1" smtClean="0"/>
              <a:t>“хочу”</a:t>
            </a:r>
            <a:r>
              <a:rPr lang="uk-UA" dirty="0" smtClean="0"/>
              <a:t>, </a:t>
            </a:r>
            <a:r>
              <a:rPr lang="uk-UA" dirty="0" err="1" smtClean="0"/>
              <a:t>“можу”</a:t>
            </a:r>
            <a:r>
              <a:rPr lang="uk-UA" dirty="0" smtClean="0"/>
              <a:t> і </a:t>
            </a:r>
            <a:r>
              <a:rPr lang="uk-UA" dirty="0" err="1" smtClean="0"/>
              <a:t>“треба”</a:t>
            </a:r>
            <a:endParaRPr lang="uk-UA" dirty="0" smtClean="0"/>
          </a:p>
          <a:p>
            <a:pPr defTabSz="990478"/>
            <a:endParaRPr lang="uk-UA" dirty="0" smtClean="0"/>
          </a:p>
          <a:p>
            <a:pPr defTabSz="990478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478"/>
            <a:endParaRPr lang="uk-UA" dirty="0" smtClean="0"/>
          </a:p>
          <a:p>
            <a:pPr defTabSz="990478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EC5C5D-DFBC-43BE-9DC7-100C846AF4B6}" type="slidenum">
              <a:rPr lang="ru-RU"/>
              <a:pPr/>
              <a:t>7</a:t>
            </a:fld>
            <a:endParaRPr 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uk-UA" i="1" dirty="0"/>
              <a:t>довіра проти недовіри (до 1 року): </a:t>
            </a:r>
          </a:p>
          <a:p>
            <a:pPr lvl="1">
              <a:lnSpc>
                <a:spcPct val="80000"/>
              </a:lnSpc>
            </a:pPr>
            <a:r>
              <a:rPr lang="uk-UA" dirty="0"/>
              <a:t>задача формування довіри до навколишнього світу </a:t>
            </a:r>
            <a:r>
              <a:rPr lang="uk-UA" dirty="0" err="1"/>
              <a:t>розв</a:t>
            </a:r>
            <a:r>
              <a:rPr lang="en-US" dirty="0"/>
              <a:t>’</a:t>
            </a:r>
            <a:r>
              <a:rPr lang="uk-UA" dirty="0" err="1"/>
              <a:t>язується</a:t>
            </a:r>
            <a:r>
              <a:rPr lang="uk-UA" dirty="0"/>
              <a:t> у віці до 1 року. Вирішення цього конфлікту найбільше залежить від людей, які виховують малюка. Якщо світ уявляється дитині непередбачуваним і небезпечним, він так і не може подолати кризу, виростає недовірливим та нервовим. Крайній випадок -- схильність до </a:t>
            </a:r>
            <a:r>
              <a:rPr lang="uk-UA" dirty="0" err="1"/>
              <a:t>суіциду</a:t>
            </a:r>
            <a:r>
              <a:rPr lang="uk-UA" dirty="0"/>
              <a:t>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i="1" dirty="0"/>
              <a:t>незалежність проти невпевненості (1 – 3 роки):</a:t>
            </a:r>
          </a:p>
          <a:p>
            <a:pPr lvl="1">
              <a:lnSpc>
                <a:spcPct val="80000"/>
              </a:lnSpc>
            </a:pPr>
            <a:r>
              <a:rPr lang="uk-UA" dirty="0" err="1"/>
              <a:t>напочатку</a:t>
            </a:r>
            <a:r>
              <a:rPr lang="uk-UA" dirty="0"/>
              <a:t> діти не здатні діяти, вони – реагують. Але вже на другому році життя дитина поступово починає діяти з власної волі. Так формується почуття незалежності. Якщо дитину обмежувати і надміру опікати на цьому етапі, вона виросте залежною і невпевненою у собі.     </a:t>
            </a:r>
            <a:endParaRPr lang="ru-RU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i="1" dirty="0"/>
              <a:t>ініціативність проти почуття провини (3 – 5 років):</a:t>
            </a:r>
          </a:p>
          <a:p>
            <a:pPr lvl="1">
              <a:lnSpc>
                <a:spcPct val="80000"/>
              </a:lnSpc>
            </a:pPr>
            <a:r>
              <a:rPr lang="uk-UA" dirty="0"/>
              <a:t>час розвитку креативності, активного дослідження себе і навколишнього світу. Важливо забезпечити дитину різноманітними іграшками, матеріалами для малювання, ліплення. Корисні заняття музикою, танцями, гімнастикою. Ті, в кого це завдання не </a:t>
            </a:r>
            <a:r>
              <a:rPr lang="uk-UA" dirty="0" err="1"/>
              <a:t>розв</a:t>
            </a:r>
            <a:r>
              <a:rPr lang="en-US" dirty="0"/>
              <a:t>’</a:t>
            </a:r>
            <a:r>
              <a:rPr lang="uk-UA" dirty="0" err="1"/>
              <a:t>язане</a:t>
            </a:r>
            <a:r>
              <a:rPr lang="uk-UA" dirty="0"/>
              <a:t>, можуть постійно почуватися винними (привід для цього завжди знайдеться)   </a:t>
            </a:r>
            <a:endParaRPr lang="ru-RU" i="1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i="1" dirty="0"/>
              <a:t>Успішність (працелюбність) проти комплексів (6 – 13 років):</a:t>
            </a:r>
          </a:p>
          <a:p>
            <a:pPr lvl="1">
              <a:lnSpc>
                <a:spcPct val="80000"/>
              </a:lnSpc>
            </a:pPr>
            <a:r>
              <a:rPr lang="uk-UA" dirty="0"/>
              <a:t>ця стадія триває протягом перших років навчання в школі. </a:t>
            </a:r>
            <a:r>
              <a:rPr lang="uk-UA" dirty="0" err="1"/>
              <a:t>Розв</a:t>
            </a:r>
            <a:r>
              <a:rPr lang="en-US" dirty="0"/>
              <a:t>’</a:t>
            </a:r>
            <a:r>
              <a:rPr lang="uk-UA" dirty="0" err="1"/>
              <a:t>язання</a:t>
            </a:r>
            <a:r>
              <a:rPr lang="uk-UA" dirty="0"/>
              <a:t> конфлікту шляхом пізнання своїх сильних і слабких якостей, уміння досягати успіху (у першу чергу в навчанні). На цьому етапі важливо хвалити дитину не так за реальні досягнення, як за активність і докладені зусилля. Якщо активність дитини не </a:t>
            </a:r>
            <a:r>
              <a:rPr lang="uk-UA" dirty="0" err="1"/>
              <a:t>стимулююється</a:t>
            </a:r>
            <a:r>
              <a:rPr lang="uk-UA" dirty="0"/>
              <a:t>, це може сформувати занижену самооцінку і комплекси меншовартості. </a:t>
            </a:r>
            <a:r>
              <a:rPr lang="uk-UA" dirty="0" err="1"/>
              <a:t>Нерозв</a:t>
            </a:r>
            <a:r>
              <a:rPr lang="en-US" dirty="0"/>
              <a:t>’</a:t>
            </a:r>
            <a:r>
              <a:rPr lang="uk-UA" dirty="0" err="1"/>
              <a:t>язана</a:t>
            </a:r>
            <a:r>
              <a:rPr lang="uk-UA" dirty="0"/>
              <a:t> криза, як правило, завершується тим, що дитина починає вважати себе невдахою, втрачає мотивацію до навчання.    </a:t>
            </a:r>
            <a:endParaRPr lang="ru-RU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uk-UA" i="1" dirty="0"/>
              <a:t>ідентичність проти </a:t>
            </a:r>
            <a:r>
              <a:rPr lang="uk-UA" i="1" dirty="0" err="1"/>
              <a:t>дифузиії</a:t>
            </a:r>
            <a:r>
              <a:rPr lang="uk-UA" i="1" dirty="0"/>
              <a:t> (підлітковий вік):</a:t>
            </a:r>
          </a:p>
          <a:p>
            <a:pPr lvl="1">
              <a:lnSpc>
                <a:spcPct val="80000"/>
              </a:lnSpc>
            </a:pPr>
            <a:r>
              <a:rPr lang="uk-UA" dirty="0"/>
              <a:t>задача формування </a:t>
            </a:r>
            <a:r>
              <a:rPr lang="uk-UA" dirty="0" err="1"/>
              <a:t>самоідентичності</a:t>
            </a:r>
            <a:r>
              <a:rPr lang="uk-UA" dirty="0"/>
              <a:t>, розвитку самосвідомості. </a:t>
            </a:r>
            <a:r>
              <a:rPr lang="uk-UA" dirty="0" err="1"/>
              <a:t>Самоідентифікація</a:t>
            </a:r>
            <a:r>
              <a:rPr lang="uk-UA" dirty="0"/>
              <a:t> – не стільки в тому, хто ти є, а в тому, ким ти хочеш бути. Джерелом конфлікту є наявність практично необмежених альтернатив розвитку. Підліток </a:t>
            </a:r>
            <a:r>
              <a:rPr lang="uk-UA" dirty="0" err="1"/>
              <a:t>“приміряє”</a:t>
            </a:r>
            <a:r>
              <a:rPr lang="uk-UA" dirty="0"/>
              <a:t> на себе різні соціальні ролі, формує власну шкалу цінностей, здійснює вибір.      </a:t>
            </a:r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23631E-874C-4D03-A762-C92AC9683314}" type="slidenum">
              <a:rPr lang="ru-RU"/>
              <a:pPr/>
              <a:t>8</a:t>
            </a:fld>
            <a:endParaRPr lang="ru-RU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i="1"/>
              <a:t>інтимність проти ізоляції:</a:t>
            </a:r>
          </a:p>
          <a:p>
            <a:pPr lvl="1"/>
            <a:r>
              <a:rPr lang="uk-UA"/>
              <a:t>задача створення сім</a:t>
            </a:r>
            <a:r>
              <a:rPr lang="en-US"/>
              <a:t>’</a:t>
            </a:r>
            <a:r>
              <a:rPr lang="uk-UA"/>
              <a:t>ї, народження дітей. </a:t>
            </a:r>
          </a:p>
          <a:p>
            <a:endParaRPr lang="ru-RU"/>
          </a:p>
          <a:p>
            <a:r>
              <a:rPr lang="uk-UA" i="1"/>
              <a:t>продуктивність проти стагнації:</a:t>
            </a:r>
          </a:p>
          <a:p>
            <a:pPr lvl="1"/>
            <a:r>
              <a:rPr lang="uk-UA"/>
              <a:t>домінує прагнення людини до самореалізації, праці на благо суспільства, родини. Конфлікт між тенденцією до егоцентризму (як у підлітків) та мажливість самореалізації на благо інших. </a:t>
            </a:r>
          </a:p>
          <a:p>
            <a:endParaRPr lang="uk-UA"/>
          </a:p>
          <a:p>
            <a:r>
              <a:rPr lang="uk-UA" i="1"/>
              <a:t>мудрість проти відчаю:</a:t>
            </a:r>
          </a:p>
          <a:p>
            <a:pPr lvl="1"/>
            <a:r>
              <a:rPr lang="uk-UA"/>
              <a:t>розв</a:t>
            </a:r>
            <a:r>
              <a:rPr lang="en-US"/>
              <a:t>’</a:t>
            </a:r>
            <a:r>
              <a:rPr lang="uk-UA"/>
              <a:t>язання попередніх завдань допомагає людині відчути повноту житя, усвідомити його сенс. Нерозв</a:t>
            </a:r>
            <a:r>
              <a:rPr lang="en-US"/>
              <a:t>’</a:t>
            </a:r>
            <a:r>
              <a:rPr lang="uk-UA"/>
              <a:t>язані кризи розвитку можуть призвести до невдоволення власним життям, відчаю перед лицем неминучої смерті. 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D0BAD5-CD5C-407A-8789-1783382ABB07}" type="slidenum">
              <a:rPr lang="ru-RU"/>
              <a:pPr/>
              <a:t>10</a:t>
            </a:fld>
            <a:endParaRPr lang="ru-RU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uk-UA" sz="1100" i="1" dirty="0" err="1"/>
              <a:t>Сенсомоторна</a:t>
            </a:r>
            <a:r>
              <a:rPr lang="uk-UA" sz="1100" i="1" dirty="0"/>
              <a:t> (до 2 років):</a:t>
            </a:r>
          </a:p>
          <a:p>
            <a:pPr lvl="1">
              <a:lnSpc>
                <a:spcPct val="90000"/>
              </a:lnSpc>
            </a:pPr>
            <a:r>
              <a:rPr lang="uk-UA" sz="1100" dirty="0"/>
              <a:t>дитина в цей період сприймає навколишній світ відносно своїх дій і відчуттів. Вона живе </a:t>
            </a:r>
            <a:r>
              <a:rPr lang="uk-UA" sz="1100" dirty="0" err="1"/>
              <a:t>“тут</a:t>
            </a:r>
            <a:r>
              <a:rPr lang="uk-UA" sz="1100" dirty="0"/>
              <a:t> і </a:t>
            </a:r>
            <a:r>
              <a:rPr lang="uk-UA" sz="1100" dirty="0" err="1"/>
              <a:t>тепер”</a:t>
            </a:r>
            <a:r>
              <a:rPr lang="uk-UA" sz="1100" dirty="0"/>
              <a:t>. Іграшка існує тільки тоді, коли дитина її бачить, чує, торкається її. Коли іграшка зникає з поля відчуттів – для дитини її не існує, вона її не шукає. По закінченню цього періоду дитина починає розуміти об</a:t>
            </a:r>
            <a:r>
              <a:rPr lang="en-US" sz="1100" dirty="0"/>
              <a:t>’</a:t>
            </a:r>
            <a:r>
              <a:rPr lang="uk-UA" sz="1100" dirty="0" err="1"/>
              <a:t>єктивний</a:t>
            </a:r>
            <a:r>
              <a:rPr lang="uk-UA" sz="1100" dirty="0"/>
              <a:t> характер навколишнього світу (наприклад, що речі можуть існувати навіть тоді, коли вона їх не бачить). Також дитина починає усвідомлювати причинно-наслідкові </a:t>
            </a:r>
            <a:r>
              <a:rPr lang="uk-UA" sz="1100" dirty="0" err="1"/>
              <a:t>зв</a:t>
            </a:r>
            <a:r>
              <a:rPr lang="en-US" sz="1100" dirty="0"/>
              <a:t>’</a:t>
            </a:r>
            <a:r>
              <a:rPr lang="uk-UA" sz="1100" dirty="0" err="1"/>
              <a:t>язки</a:t>
            </a:r>
            <a:r>
              <a:rPr lang="uk-UA" sz="1100" dirty="0"/>
              <a:t> (наприклад, те, що отримає десерт, якщо з</a:t>
            </a:r>
            <a:r>
              <a:rPr lang="en-US" sz="1100" dirty="0"/>
              <a:t>’</a:t>
            </a:r>
            <a:r>
              <a:rPr lang="uk-UA" sz="1100" dirty="0"/>
              <a:t>їсть основну страву).  </a:t>
            </a:r>
            <a:endParaRPr lang="uk-UA" sz="1100" i="1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uk-UA" sz="1100" i="1" dirty="0" err="1"/>
              <a:t>Доопераційна</a:t>
            </a:r>
            <a:r>
              <a:rPr lang="uk-UA" sz="1100" i="1" dirty="0"/>
              <a:t> (2-7років) с</a:t>
            </a:r>
            <a:r>
              <a:rPr lang="uk-UA" sz="1100" dirty="0"/>
              <a:t>кладається з двох </a:t>
            </a:r>
            <a:r>
              <a:rPr lang="uk-UA" sz="1100" dirty="0" err="1"/>
              <a:t>підстадій</a:t>
            </a:r>
            <a:r>
              <a:rPr lang="uk-UA" sz="1100" dirty="0"/>
              <a:t>: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uk-UA" sz="1100" i="1" dirty="0" err="1"/>
              <a:t>Передпонятійна</a:t>
            </a:r>
            <a:r>
              <a:rPr lang="uk-UA" sz="1100" i="1" dirty="0"/>
              <a:t> (2-4 роки):</a:t>
            </a:r>
          </a:p>
          <a:p>
            <a:pPr lvl="2">
              <a:lnSpc>
                <a:spcPct val="90000"/>
              </a:lnSpc>
            </a:pPr>
            <a:r>
              <a:rPr lang="uk-UA" sz="1100" dirty="0"/>
              <a:t>Дитині важко усвідомити, що існує багато речей з однаковими характеристиками (що іграшка в руках іншого малюка така сама, як у нього, а не та сама, що у нього вдома).</a:t>
            </a:r>
            <a:endParaRPr lang="uk-UA" sz="1100" i="1" dirty="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uk-UA" sz="1100" i="1" dirty="0" err="1"/>
              <a:t>Інтуітивна</a:t>
            </a:r>
            <a:r>
              <a:rPr lang="uk-UA" sz="1100" i="1" dirty="0"/>
              <a:t> (4-7 років):</a:t>
            </a:r>
          </a:p>
          <a:p>
            <a:pPr lvl="2">
              <a:lnSpc>
                <a:spcPct val="90000"/>
              </a:lnSpc>
            </a:pPr>
            <a:r>
              <a:rPr lang="uk-UA" sz="1100" dirty="0"/>
              <a:t>Дитина здатна </a:t>
            </a:r>
            <a:r>
              <a:rPr lang="uk-UA" sz="1100" dirty="0" err="1"/>
              <a:t>розв</a:t>
            </a:r>
            <a:r>
              <a:rPr lang="en-US" sz="1100" dirty="0"/>
              <a:t>’</a:t>
            </a:r>
            <a:r>
              <a:rPr lang="uk-UA" sz="1100" dirty="0" err="1"/>
              <a:t>язати</a:t>
            </a:r>
            <a:r>
              <a:rPr lang="uk-UA" sz="1100" dirty="0"/>
              <a:t> багато завдань </a:t>
            </a:r>
            <a:r>
              <a:rPr lang="uk-UA" sz="1100" dirty="0" err="1"/>
              <a:t>інтуітивно</a:t>
            </a:r>
            <a:r>
              <a:rPr lang="uk-UA" sz="1100" dirty="0"/>
              <a:t>, але її мислення все ще базується більше на сприйнятті, ніж на логіці (приклад з горошинами), вона робить помилки в класифікаціях (приклад з ромашками і тюльпанами).</a:t>
            </a:r>
            <a:r>
              <a:rPr lang="uk-UA" sz="1100" i="1" dirty="0"/>
              <a:t>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uk-UA" sz="1100" i="1" dirty="0"/>
              <a:t>Стадія конкретних операцій (7-11(12) років):</a:t>
            </a:r>
          </a:p>
          <a:p>
            <a:pPr lvl="1">
              <a:lnSpc>
                <a:spcPct val="90000"/>
              </a:lnSpc>
            </a:pPr>
            <a:r>
              <a:rPr lang="uk-UA" sz="1100" dirty="0"/>
              <a:t>Поява зачатків логічного мислення. Характеризується здатністю </a:t>
            </a:r>
            <a:r>
              <a:rPr lang="uk-UA" sz="1100" dirty="0" err="1"/>
              <a:t>розв</a:t>
            </a:r>
            <a:r>
              <a:rPr lang="en-US" sz="1100" dirty="0"/>
              <a:t>’</a:t>
            </a:r>
            <a:r>
              <a:rPr lang="uk-UA" sz="1100" dirty="0" err="1"/>
              <a:t>язувати</a:t>
            </a:r>
            <a:r>
              <a:rPr lang="uk-UA" sz="1100" dirty="0"/>
              <a:t> задачі, які легко уявити. Помиляється у задачах на збереження об</a:t>
            </a:r>
            <a:r>
              <a:rPr lang="en-US" sz="1100" dirty="0"/>
              <a:t>’</a:t>
            </a:r>
            <a:r>
              <a:rPr lang="uk-UA" sz="1100" dirty="0" err="1"/>
              <a:t>єму</a:t>
            </a:r>
            <a:r>
              <a:rPr lang="uk-UA" sz="1100" dirty="0"/>
              <a:t>, довжини, площі, матерії.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uk-UA" sz="1100" i="1" dirty="0"/>
              <a:t>Стадія формальних операцій (12-14 (15) років): </a:t>
            </a:r>
          </a:p>
          <a:p>
            <a:pPr lvl="1">
              <a:lnSpc>
                <a:spcPct val="90000"/>
              </a:lnSpc>
            </a:pPr>
            <a:r>
              <a:rPr lang="uk-UA" sz="1100" dirty="0"/>
              <a:t>Формується здатність оперувати з абстрактними поняттями, логічно мислити, аналізувати наслідки, робити висновки</a:t>
            </a:r>
          </a:p>
          <a:p>
            <a:pPr lvl="1">
              <a:lnSpc>
                <a:spcPct val="90000"/>
              </a:lnSpc>
            </a:pPr>
            <a:r>
              <a:rPr lang="uk-UA" sz="1100" dirty="0"/>
              <a:t>Лише по завершенню цієї стадії дитина здатна самостійно </a:t>
            </a:r>
            <a:r>
              <a:rPr lang="uk-UA" sz="1100" u="sng" dirty="0"/>
              <a:t>робити свідомий вибір(!)</a:t>
            </a:r>
            <a:r>
              <a:rPr lang="uk-UA" sz="1100" dirty="0"/>
              <a:t> і відповідати  за його наслідки.</a:t>
            </a:r>
            <a:endParaRPr lang="ru-RU" sz="1100" i="1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56CD96-7E10-4AE3-8E00-C75308149074}" type="slidenum">
              <a:rPr lang="ru-RU"/>
              <a:pPr/>
              <a:t>11</a:t>
            </a:fld>
            <a:endParaRPr lang="ru-RU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Він розглядав розвиток, як інтерактивний процес, під час якого учень сам конструює свої знання</a:t>
            </a:r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26A44B-51CE-40D5-8E54-D64383E8ED70}" type="slidenum">
              <a:rPr lang="ru-RU"/>
              <a:pPr/>
              <a:t>12</a:t>
            </a:fld>
            <a:endParaRPr lang="ru-RU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Стадія морального реалізму – Моральні норми не підлягають сумніву. Що – добре, а що – погано, встановлюють моральні авторитети. Моральний авторитет -- людина, яка має владу карати, яку треба слухатися (батьки, вчителька). </a:t>
            </a:r>
            <a:r>
              <a:rPr lang="uk-UA" dirty="0" err="1"/>
              <a:t>“Крошка</a:t>
            </a:r>
            <a:r>
              <a:rPr lang="uk-UA" dirty="0"/>
              <a:t> </a:t>
            </a:r>
            <a:r>
              <a:rPr lang="uk-UA" dirty="0" err="1"/>
              <a:t>сын</a:t>
            </a:r>
            <a:r>
              <a:rPr lang="uk-UA" dirty="0"/>
              <a:t> к </a:t>
            </a:r>
            <a:r>
              <a:rPr lang="uk-UA" dirty="0" err="1"/>
              <a:t>отцу</a:t>
            </a:r>
            <a:r>
              <a:rPr lang="uk-UA" dirty="0"/>
              <a:t> </a:t>
            </a:r>
            <a:r>
              <a:rPr lang="uk-UA" dirty="0" err="1"/>
              <a:t>пришел</a:t>
            </a:r>
            <a:r>
              <a:rPr lang="uk-UA" dirty="0"/>
              <a:t> и спросила </a:t>
            </a:r>
            <a:r>
              <a:rPr lang="uk-UA" dirty="0" err="1"/>
              <a:t>кроха</a:t>
            </a:r>
            <a:r>
              <a:rPr lang="uk-UA" dirty="0"/>
              <a:t>: </a:t>
            </a:r>
            <a:r>
              <a:rPr lang="uk-UA" dirty="0" err="1"/>
              <a:t>“Что</a:t>
            </a:r>
            <a:r>
              <a:rPr lang="uk-UA" dirty="0"/>
              <a:t> </a:t>
            </a:r>
            <a:r>
              <a:rPr lang="uk-UA" dirty="0" err="1"/>
              <a:t>такое</a:t>
            </a:r>
            <a:r>
              <a:rPr lang="uk-UA" dirty="0"/>
              <a:t> </a:t>
            </a:r>
            <a:r>
              <a:rPr lang="uk-UA" dirty="0" err="1"/>
              <a:t>хорошо</a:t>
            </a:r>
            <a:r>
              <a:rPr lang="uk-UA" dirty="0"/>
              <a:t>, </a:t>
            </a:r>
            <a:r>
              <a:rPr lang="uk-UA" dirty="0" err="1"/>
              <a:t>что</a:t>
            </a:r>
            <a:r>
              <a:rPr lang="uk-UA" dirty="0"/>
              <a:t> </a:t>
            </a:r>
            <a:r>
              <a:rPr lang="uk-UA" dirty="0" err="1"/>
              <a:t>такое</a:t>
            </a:r>
            <a:r>
              <a:rPr lang="uk-UA" dirty="0"/>
              <a:t> </a:t>
            </a:r>
            <a:r>
              <a:rPr lang="uk-UA" dirty="0" err="1"/>
              <a:t>плохо</a:t>
            </a:r>
            <a:r>
              <a:rPr lang="uk-UA" dirty="0"/>
              <a:t>?”.</a:t>
            </a:r>
          </a:p>
          <a:p>
            <a:r>
              <a:rPr lang="uk-UA" dirty="0"/>
              <a:t>Стадія морального релятивізму – опора на власні моральні стандарти, переконаність, що кожен має право на справедливість.  </a:t>
            </a:r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3D39-C032-43DD-A439-60E82DFA5DA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A172CC-8738-409F-9E13-C357E8A0A7B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9E20E0D-658E-4664-BA29-3F8BAF989E0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407B27-0352-43ED-9818-B5C5FEBBF7D6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DE510C-F33F-44B3-A98D-54A3091F20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Вікові </a:t>
            </a:r>
            <a:r>
              <a:rPr lang="uk-UA" b="1" dirty="0" smtClean="0">
                <a:solidFill>
                  <a:srgbClr val="C00000"/>
                </a:solidFill>
              </a:rPr>
              <a:t>особливості учнів початкової </a:t>
            </a:r>
            <a:r>
              <a:rPr lang="uk-UA" b="1" dirty="0" smtClean="0">
                <a:solidFill>
                  <a:srgbClr val="C00000"/>
                </a:solidFill>
              </a:rPr>
              <a:t>школи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006666"/>
                </a:solidFill>
              </a:rPr>
              <a:t>Психосоціальні аспекти</a:t>
            </a:r>
            <a:endParaRPr lang="ru-RU" sz="2400" b="1" dirty="0">
              <a:solidFill>
                <a:srgbClr val="006666"/>
              </a:solidFill>
            </a:endParaRPr>
          </a:p>
        </p:txBody>
      </p:sp>
      <p:pic>
        <p:nvPicPr>
          <p:cNvPr id="5" name="Содержимое 4" descr="початкова школа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75856" y="548680"/>
            <a:ext cx="2709968" cy="270892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b="1" noProof="1" smtClean="0">
                <a:solidFill>
                  <a:srgbClr val="006666"/>
                </a:solidFill>
              </a:rPr>
              <a:t>Стадії когнітивного розвитку </a:t>
            </a:r>
            <a:br>
              <a:rPr lang="uk-UA" sz="3600" b="1" noProof="1" smtClean="0">
                <a:solidFill>
                  <a:srgbClr val="006666"/>
                </a:solidFill>
              </a:rPr>
            </a:br>
            <a:r>
              <a:rPr lang="uk-UA" sz="3600" b="1" noProof="1" smtClean="0">
                <a:solidFill>
                  <a:srgbClr val="006666"/>
                </a:solidFill>
              </a:rPr>
              <a:t>(за </a:t>
            </a:r>
            <a:r>
              <a:rPr lang="uk-UA" sz="3600" b="1" noProof="1" smtClean="0">
                <a:solidFill>
                  <a:srgbClr val="006666"/>
                </a:solidFill>
              </a:rPr>
              <a:t>Жаном </a:t>
            </a:r>
            <a:r>
              <a:rPr lang="uk-UA" sz="3600" b="1" noProof="1" smtClean="0">
                <a:solidFill>
                  <a:srgbClr val="006666"/>
                </a:solidFill>
              </a:rPr>
              <a:t>Піаже</a:t>
            </a:r>
            <a:r>
              <a:rPr lang="uk-UA" sz="4000" b="1" dirty="0" smtClean="0"/>
              <a:t>)</a:t>
            </a:r>
            <a:endParaRPr lang="ru-RU" sz="4000" b="1" dirty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75616"/>
            <a:ext cx="8435280" cy="392964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noProof="1"/>
              <a:t>Сенсомоторна –  до 2 </a:t>
            </a:r>
            <a:r>
              <a:rPr lang="ru-RU" sz="2800" noProof="1" smtClean="0"/>
              <a:t>років</a:t>
            </a:r>
          </a:p>
          <a:p>
            <a:pPr>
              <a:lnSpc>
                <a:spcPct val="90000"/>
              </a:lnSpc>
            </a:pPr>
            <a:endParaRPr lang="ru-RU" sz="800" noProof="1"/>
          </a:p>
          <a:p>
            <a:pPr>
              <a:lnSpc>
                <a:spcPct val="90000"/>
              </a:lnSpc>
            </a:pPr>
            <a:r>
              <a:rPr lang="ru-RU" sz="2800" noProof="1"/>
              <a:t>Доопераційна – 2-7років</a:t>
            </a:r>
          </a:p>
          <a:p>
            <a:pPr lvl="1">
              <a:lnSpc>
                <a:spcPct val="90000"/>
              </a:lnSpc>
            </a:pPr>
            <a:r>
              <a:rPr lang="ru-RU" sz="2800" noProof="1"/>
              <a:t>Передпонятійна – 2-4 роки</a:t>
            </a:r>
          </a:p>
          <a:p>
            <a:pPr lvl="1">
              <a:lnSpc>
                <a:spcPct val="90000"/>
              </a:lnSpc>
            </a:pPr>
            <a:r>
              <a:rPr lang="ru-RU" sz="2800" noProof="1"/>
              <a:t>Інтуітивна –</a:t>
            </a:r>
            <a:r>
              <a:rPr lang="uk-UA" sz="2800" dirty="0"/>
              <a:t> 4-7 років</a:t>
            </a:r>
          </a:p>
          <a:p>
            <a:pPr>
              <a:lnSpc>
                <a:spcPct val="90000"/>
              </a:lnSpc>
            </a:pPr>
            <a:endParaRPr lang="uk-UA" sz="800" dirty="0" smtClean="0"/>
          </a:p>
          <a:p>
            <a:pPr>
              <a:lnSpc>
                <a:spcPct val="90000"/>
              </a:lnSpc>
            </a:pPr>
            <a:r>
              <a:rPr lang="uk-UA" sz="2800" dirty="0" smtClean="0">
                <a:solidFill>
                  <a:srgbClr val="C00000"/>
                </a:solidFill>
              </a:rPr>
              <a:t>Стадія </a:t>
            </a:r>
            <a:r>
              <a:rPr lang="uk-UA" sz="2800" dirty="0">
                <a:solidFill>
                  <a:srgbClr val="C00000"/>
                </a:solidFill>
              </a:rPr>
              <a:t>конкретних операцій – 7-11(12) років</a:t>
            </a:r>
          </a:p>
          <a:p>
            <a:pPr>
              <a:lnSpc>
                <a:spcPct val="90000"/>
              </a:lnSpc>
            </a:pPr>
            <a:endParaRPr lang="uk-UA" sz="800" dirty="0" smtClean="0"/>
          </a:p>
          <a:p>
            <a:pPr>
              <a:lnSpc>
                <a:spcPct val="90000"/>
              </a:lnSpc>
            </a:pPr>
            <a:r>
              <a:rPr lang="uk-UA" sz="2800" dirty="0" smtClean="0"/>
              <a:t>Стадія </a:t>
            </a:r>
            <a:r>
              <a:rPr lang="uk-UA" sz="2800" dirty="0"/>
              <a:t>формальних операцій – 12-14 (15) років </a:t>
            </a:r>
            <a:endParaRPr lang="ru-RU" sz="2800" dirty="0"/>
          </a:p>
        </p:txBody>
      </p:sp>
      <p:pic>
        <p:nvPicPr>
          <p:cNvPr id="5" name="Содержимое 4" descr="51162_html_m7bf2da2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364088" y="2141200"/>
            <a:ext cx="3238291" cy="1584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dirty="0">
                <a:solidFill>
                  <a:srgbClr val="006666"/>
                </a:solidFill>
              </a:rPr>
              <a:t>Практичне значення теорії </a:t>
            </a:r>
            <a:r>
              <a:rPr lang="uk-UA" b="1" dirty="0" smtClean="0">
                <a:solidFill>
                  <a:srgbClr val="006666"/>
                </a:solidFill>
              </a:rPr>
              <a:t/>
            </a:r>
            <a:br>
              <a:rPr lang="uk-UA" b="1" dirty="0" smtClean="0">
                <a:solidFill>
                  <a:srgbClr val="006666"/>
                </a:solidFill>
              </a:rPr>
            </a:br>
            <a:r>
              <a:rPr lang="uk-UA" b="1" dirty="0" smtClean="0">
                <a:solidFill>
                  <a:srgbClr val="006666"/>
                </a:solidFill>
              </a:rPr>
              <a:t>Жана </a:t>
            </a:r>
            <a:r>
              <a:rPr lang="uk-UA" b="1" noProof="1">
                <a:solidFill>
                  <a:srgbClr val="006666"/>
                </a:solidFill>
              </a:rPr>
              <a:t>Піаже</a:t>
            </a:r>
            <a:r>
              <a:rPr lang="uk-UA" dirty="0">
                <a:solidFill>
                  <a:srgbClr val="006666"/>
                </a:solidFill>
              </a:rPr>
              <a:t> </a:t>
            </a:r>
            <a:endParaRPr lang="ru-RU" dirty="0">
              <a:solidFill>
                <a:srgbClr val="006666"/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44824"/>
            <a:ext cx="5338936" cy="4312136"/>
          </a:xfrm>
        </p:spPr>
        <p:txBody>
          <a:bodyPr/>
          <a:lstStyle/>
          <a:p>
            <a:pPr>
              <a:buNone/>
            </a:pPr>
            <a:r>
              <a:rPr lang="ru-RU" sz="2800" noProof="1"/>
              <a:t>Піаже</a:t>
            </a:r>
            <a:r>
              <a:rPr lang="uk-UA" sz="2800" dirty="0"/>
              <a:t> – засновник конструктивістського підходу в освіті:</a:t>
            </a:r>
          </a:p>
          <a:p>
            <a:pPr lvl="1"/>
            <a:r>
              <a:rPr lang="uk-UA" sz="2800" dirty="0"/>
              <a:t>Акцент на діяльність</a:t>
            </a:r>
          </a:p>
          <a:p>
            <a:pPr lvl="1"/>
            <a:r>
              <a:rPr lang="uk-UA" sz="2800" dirty="0"/>
              <a:t>Оцінка готовності учня </a:t>
            </a:r>
          </a:p>
          <a:p>
            <a:pPr lvl="1"/>
            <a:r>
              <a:rPr lang="uk-UA" sz="2800" dirty="0"/>
              <a:t>Оптимальний рівень навчальних завдань</a:t>
            </a:r>
          </a:p>
          <a:p>
            <a:endParaRPr lang="ru-RU" dirty="0"/>
          </a:p>
        </p:txBody>
      </p:sp>
      <p:pic>
        <p:nvPicPr>
          <p:cNvPr id="5" name="Содержимое 4" descr="Пиаже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940152" y="1556792"/>
            <a:ext cx="2966789" cy="44582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dirty="0">
                <a:solidFill>
                  <a:srgbClr val="006666"/>
                </a:solidFill>
              </a:rPr>
              <a:t>Моральний розвиток </a:t>
            </a:r>
            <a:r>
              <a:rPr lang="uk-UA" b="1" dirty="0" smtClean="0">
                <a:solidFill>
                  <a:srgbClr val="006666"/>
                </a:solidFill>
              </a:rPr>
              <a:t>особистості </a:t>
            </a:r>
            <a:br>
              <a:rPr lang="uk-UA" b="1" dirty="0" smtClean="0">
                <a:solidFill>
                  <a:srgbClr val="006666"/>
                </a:solidFill>
              </a:rPr>
            </a:br>
            <a:r>
              <a:rPr lang="uk-UA" b="1" dirty="0" smtClean="0">
                <a:solidFill>
                  <a:srgbClr val="006666"/>
                </a:solidFill>
              </a:rPr>
              <a:t>(за Ж. Піаже)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1484784"/>
            <a:ext cx="7931224" cy="4937760"/>
          </a:xfrm>
        </p:spPr>
        <p:txBody>
          <a:bodyPr/>
          <a:lstStyle/>
          <a:p>
            <a:r>
              <a:rPr lang="uk-UA" dirty="0"/>
              <a:t>Моральність – це питання етики, цінностей і захисту прав людини. Це особисті уявлення про те, що є прийнятним і неприйнятним  </a:t>
            </a:r>
          </a:p>
          <a:p>
            <a:endParaRPr lang="uk-UA" dirty="0" smtClean="0"/>
          </a:p>
          <a:p>
            <a:r>
              <a:rPr lang="uk-UA" dirty="0" smtClean="0"/>
              <a:t>Дві </a:t>
            </a:r>
            <a:r>
              <a:rPr lang="uk-UA" dirty="0"/>
              <a:t>стадії морального розвитку </a:t>
            </a:r>
            <a:r>
              <a:rPr lang="uk-UA" noProof="1"/>
              <a:t>Піаже:</a:t>
            </a:r>
            <a:r>
              <a:rPr lang="uk-UA" dirty="0"/>
              <a:t> </a:t>
            </a:r>
          </a:p>
          <a:p>
            <a:pPr lvl="1"/>
            <a:r>
              <a:rPr lang="uk-UA" dirty="0"/>
              <a:t>Стадія морального реалізму</a:t>
            </a:r>
          </a:p>
          <a:p>
            <a:pPr lvl="1"/>
            <a:r>
              <a:rPr lang="uk-UA" dirty="0"/>
              <a:t>Стадія морального релятивізму</a:t>
            </a:r>
            <a:endParaRPr lang="ru-RU" dirty="0"/>
          </a:p>
        </p:txBody>
      </p:sp>
      <p:pic>
        <p:nvPicPr>
          <p:cNvPr id="5" name="Содержимое 4" descr="крошка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372200" y="3861048"/>
            <a:ext cx="2106617" cy="23172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Перший клас: </a:t>
            </a:r>
            <a:r>
              <a:rPr lang="uk-UA" b="1" dirty="0" smtClean="0">
                <a:solidFill>
                  <a:srgbClr val="C00000"/>
                </a:solidFill>
              </a:rPr>
              <a:t/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розвиток </a:t>
            </a:r>
            <a:r>
              <a:rPr lang="uk-UA" b="1" dirty="0" smtClean="0">
                <a:solidFill>
                  <a:srgbClr val="C00000"/>
                </a:solidFill>
              </a:rPr>
              <a:t>самосвідомості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4402832" cy="4600168"/>
          </a:xfrm>
        </p:spPr>
        <p:txBody>
          <a:bodyPr>
            <a:normAutofit/>
          </a:bodyPr>
          <a:lstStyle/>
          <a:p>
            <a:r>
              <a:rPr lang="uk-UA" dirty="0" smtClean="0"/>
              <a:t>Новий статус і соціальна роль</a:t>
            </a:r>
          </a:p>
          <a:p>
            <a:r>
              <a:rPr lang="uk-UA" dirty="0" smtClean="0"/>
              <a:t>Висока мотивація до навчання</a:t>
            </a:r>
          </a:p>
          <a:p>
            <a:r>
              <a:rPr lang="uk-UA" dirty="0" smtClean="0"/>
              <a:t>Переважання пізнавальних мотивів </a:t>
            </a:r>
          </a:p>
          <a:p>
            <a:r>
              <a:rPr lang="uk-UA" dirty="0" smtClean="0"/>
              <a:t>Адаптація до нового способу життя</a:t>
            </a:r>
          </a:p>
          <a:p>
            <a:r>
              <a:rPr lang="uk-UA" dirty="0" smtClean="0"/>
              <a:t>Пристосування до шкільних правил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14" name="Содержимое 13" descr="Pervoklassnik-s-tsvetami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580112" y="1412776"/>
            <a:ext cx="2948071" cy="471691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6666"/>
                </a:solidFill>
              </a:rPr>
              <a:t>Перший клас: розвиток інтелекту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5050904" cy="4744184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Мають потребу постійно рухатися, розмовляти, діяти </a:t>
            </a:r>
          </a:p>
          <a:p>
            <a:r>
              <a:rPr lang="uk-UA" dirty="0" smtClean="0"/>
              <a:t>Заняття мають проводитися в максимально ігровій формі</a:t>
            </a:r>
          </a:p>
          <a:p>
            <a:r>
              <a:rPr lang="uk-UA" noProof="1" smtClean="0"/>
              <a:t>Фізкультхвилинки</a:t>
            </a:r>
            <a:r>
              <a:rPr lang="uk-UA" dirty="0" smtClean="0"/>
              <a:t> </a:t>
            </a:r>
            <a:r>
              <a:rPr lang="uk-UA" dirty="0" smtClean="0"/>
              <a:t>і пальчикова гімнастика на кожному уроці</a:t>
            </a:r>
          </a:p>
          <a:p>
            <a:r>
              <a:rPr lang="uk-UA" dirty="0" smtClean="0"/>
              <a:t>Увага мимовільна, залежить від наочності, емоційності і доступності інформації </a:t>
            </a:r>
          </a:p>
          <a:p>
            <a:r>
              <a:rPr lang="uk-UA" dirty="0" smtClean="0"/>
              <a:t>Зловживання термінами і абстрактними поняттями знижує пізнавальний інтерес, формує звичку до зубріння 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10" name="Содержимое 9" descr="первоклассник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724128" y="1700808"/>
            <a:ext cx="3131077" cy="403244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6666"/>
                </a:solidFill>
              </a:rPr>
              <a:t>Перший клас: соціальний розвиток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4618856" cy="439248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Учитель – найбільший авторитет</a:t>
            </a:r>
          </a:p>
          <a:p>
            <a:r>
              <a:rPr lang="uk-UA" dirty="0" smtClean="0"/>
              <a:t>Кожен намагається отримати увагу і похвалу вчителя</a:t>
            </a:r>
          </a:p>
          <a:p>
            <a:r>
              <a:rPr lang="uk-UA" dirty="0" smtClean="0"/>
              <a:t>Ставлення до однокласників залежить від ставлення до них дорослих: “Я люблю тих, кого любить </a:t>
            </a:r>
            <a:r>
              <a:rPr lang="uk-UA" noProof="1" smtClean="0"/>
              <a:t>учитель”</a:t>
            </a:r>
            <a:endParaRPr lang="uk-UA" noProof="1" smtClean="0"/>
          </a:p>
          <a:p>
            <a:r>
              <a:rPr lang="uk-UA" dirty="0" smtClean="0"/>
              <a:t>Деяким </a:t>
            </a:r>
            <a:r>
              <a:rPr lang="uk-UA" dirty="0" smtClean="0"/>
              <a:t>дітям складно усвідомити, що треба підкорятися правилам </a:t>
            </a:r>
            <a:endParaRPr lang="uk-UA" dirty="0"/>
          </a:p>
        </p:txBody>
      </p:sp>
      <p:pic>
        <p:nvPicPr>
          <p:cNvPr id="9" name="Содержимое 8" descr="ucheniki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508104" y="2060848"/>
            <a:ext cx="3323447" cy="345638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Другий клас</a:t>
            </a:r>
            <a:r>
              <a:rPr lang="uk-UA" b="1" dirty="0" smtClean="0">
                <a:solidFill>
                  <a:srgbClr val="C00000"/>
                </a:solidFill>
              </a:rPr>
              <a:t>: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</a:rPr>
              <a:t>розвиток самосвідомості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4978896" cy="4672176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Діти звикли до свого нового статусу</a:t>
            </a:r>
          </a:p>
          <a:p>
            <a:r>
              <a:rPr lang="uk-UA" dirty="0" smtClean="0"/>
              <a:t>Висока індивідуальна варіативність темпів дозрівання (в середньому - півтора року)</a:t>
            </a:r>
          </a:p>
          <a:p>
            <a:r>
              <a:rPr lang="uk-UA" dirty="0" smtClean="0"/>
              <a:t>Розвивається пізнавальна рефлексія (починають оцінювати причини своїх  невдач) </a:t>
            </a:r>
          </a:p>
          <a:p>
            <a:r>
              <a:rPr lang="uk-UA" dirty="0" smtClean="0"/>
              <a:t>У деяких дітей через це знижується самооцінка (“Я поганий, бо погано пишу, </a:t>
            </a:r>
            <a:r>
              <a:rPr lang="uk-UA" noProof="1" smtClean="0"/>
              <a:t>читаю”</a:t>
            </a:r>
            <a:r>
              <a:rPr lang="uk-UA" dirty="0" smtClean="0"/>
              <a:t>)</a:t>
            </a:r>
            <a:endParaRPr lang="uk-UA" dirty="0" smtClean="0"/>
          </a:p>
        </p:txBody>
      </p:sp>
      <p:pic>
        <p:nvPicPr>
          <p:cNvPr id="6" name="Содержимое 5" descr="school2001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00455" y="1124744"/>
            <a:ext cx="3473645" cy="334892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6666"/>
                </a:solidFill>
              </a:rPr>
              <a:t>Другий клас: розвиток інтелекту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851104" cy="4937760"/>
          </a:xfrm>
        </p:spPr>
        <p:txBody>
          <a:bodyPr>
            <a:normAutofit/>
          </a:bodyPr>
          <a:lstStyle/>
          <a:p>
            <a:r>
              <a:rPr lang="uk-UA" dirty="0" smtClean="0"/>
              <a:t>Поступово розвивається воля, пам’ять, довільна увага</a:t>
            </a:r>
          </a:p>
          <a:p>
            <a:r>
              <a:rPr lang="uk-UA" dirty="0" smtClean="0"/>
              <a:t>Для тривалої концентрації діти потребують зовнішньої</a:t>
            </a:r>
            <a:r>
              <a:rPr lang="uk-UA" baseline="0" dirty="0" smtClean="0"/>
              <a:t> </a:t>
            </a:r>
            <a:r>
              <a:rPr lang="uk-UA" dirty="0" smtClean="0"/>
              <a:t>опори </a:t>
            </a:r>
            <a:r>
              <a:rPr lang="uk-UA" baseline="0" dirty="0" smtClean="0"/>
              <a:t>(цікаві картинки, ігрові ситуації)</a:t>
            </a:r>
          </a:p>
          <a:p>
            <a:r>
              <a:rPr lang="uk-UA" dirty="0" smtClean="0"/>
              <a:t>Здатність до концентрації залежить не лише від волі, а й від темпераменту дитини</a:t>
            </a:r>
          </a:p>
          <a:p>
            <a:r>
              <a:rPr lang="uk-UA" dirty="0" smtClean="0"/>
              <a:t>Стійкість уваги знижується наприкінці дня, тижня, навчальної чверті, після хвороби</a:t>
            </a:r>
          </a:p>
          <a:p>
            <a:r>
              <a:rPr lang="uk-UA" dirty="0" smtClean="0"/>
              <a:t>Не варто вимагати від другокласників абсолютної тиші та дисципліни на уроках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5" name="Содержимое 4" descr="ученик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7010400" y="1340768"/>
            <a:ext cx="2133600" cy="21431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6666"/>
                </a:solidFill>
              </a:rPr>
              <a:t>Другий клас: соціальний розвиток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4618856" cy="4752528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Поряд з навчальною діяльністю діти починають більше уваги приділяти стосункам  з вчителями й однолітками </a:t>
            </a:r>
          </a:p>
          <a:p>
            <a:r>
              <a:rPr lang="uk-UA" dirty="0" smtClean="0"/>
              <a:t>Вчитель  залишається авторитетом, але ставлення до нього стає більш особистим (прагнуть спілкуватися з ним на перервах, прогулянках)</a:t>
            </a:r>
          </a:p>
          <a:p>
            <a:r>
              <a:rPr lang="uk-UA" dirty="0" smtClean="0"/>
              <a:t>Розвивається </a:t>
            </a:r>
            <a:r>
              <a:rPr lang="uk-UA" dirty="0"/>
              <a:t>здатність </a:t>
            </a:r>
            <a:r>
              <a:rPr lang="uk-UA" dirty="0" smtClean="0"/>
              <a:t>взаємодіяти з однолітками в </a:t>
            </a:r>
            <a:r>
              <a:rPr lang="uk-UA" dirty="0"/>
              <a:t>іграх і навчанні 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5" name="Содержимое 4" descr="учитель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73582" y="1844824"/>
            <a:ext cx="3580508" cy="324036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Третій клас: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розвиток самосвідомості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5"/>
            <a:ext cx="7859216" cy="3024337"/>
          </a:xfrm>
        </p:spPr>
        <p:txBody>
          <a:bodyPr>
            <a:normAutofit/>
          </a:bodyPr>
          <a:lstStyle/>
          <a:p>
            <a:r>
              <a:rPr lang="uk-UA" dirty="0" smtClean="0"/>
              <a:t>Для більшості учнів – це стабільний період </a:t>
            </a:r>
          </a:p>
          <a:p>
            <a:r>
              <a:rPr lang="uk-UA" dirty="0" smtClean="0"/>
              <a:t>Діти звикли до своєї соціальної ролі</a:t>
            </a:r>
          </a:p>
          <a:p>
            <a:r>
              <a:rPr lang="uk-UA" dirty="0" smtClean="0"/>
              <a:t>Сформований образ хорошого учня</a:t>
            </a:r>
          </a:p>
          <a:p>
            <a:r>
              <a:rPr lang="uk-UA" dirty="0" smtClean="0"/>
              <a:t>Вони чітко уявляють, що треба робити, щоб відповідати цьому образу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7" name="Содержимое 6" descr="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82946" y="3861048"/>
            <a:ext cx="2980166" cy="223224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6666"/>
                </a:solidFill>
              </a:rPr>
              <a:t>Фізичний розвиток  учнів початкової школи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931224" cy="4600168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Ріст кісток скелета випереджає розвиток м'язової тканини. </a:t>
            </a:r>
          </a:p>
          <a:p>
            <a:r>
              <a:rPr lang="uk-UA" dirty="0" smtClean="0"/>
              <a:t>Випереджальний розвиток великих м'язів у порівнянні з дрібними. </a:t>
            </a:r>
          </a:p>
          <a:p>
            <a:r>
              <a:rPr lang="uk-UA" dirty="0" smtClean="0"/>
              <a:t>Погана координація рухів, швидка стомлюваність і порушення постави.</a:t>
            </a:r>
          </a:p>
          <a:p>
            <a:r>
              <a:rPr lang="uk-UA" dirty="0" smtClean="0"/>
              <a:t>Процес окостеніння зап'ястя і фаланг пальців триває до 11-12 років. </a:t>
            </a:r>
          </a:p>
          <a:p>
            <a:r>
              <a:rPr lang="uk-UA" dirty="0" smtClean="0"/>
              <a:t>Спостерігається дефіцит тонких і точних моторних реакцій руки, при письмі вона швидко стомлюється.</a:t>
            </a:r>
          </a:p>
          <a:p>
            <a:r>
              <a:rPr lang="uk-UA" dirty="0" smtClean="0"/>
              <a:t>Необхідність проведення пауз для відпочинку.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6666"/>
                </a:solidFill>
              </a:rPr>
              <a:t>Третій клас: розвиток інтелекту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/>
          </a:bodyPr>
          <a:lstStyle/>
          <a:p>
            <a:r>
              <a:rPr lang="uk-UA" dirty="0" smtClean="0"/>
              <a:t>Діти спокійні і уважні на уроках</a:t>
            </a:r>
          </a:p>
          <a:p>
            <a:r>
              <a:rPr lang="uk-UA" dirty="0" smtClean="0"/>
              <a:t>Добре виконують стандартні завдання,  уміють діяти за зразком</a:t>
            </a:r>
          </a:p>
          <a:p>
            <a:r>
              <a:rPr lang="uk-UA" dirty="0" smtClean="0"/>
              <a:t>Дещо сповільнюється розвиток уяви і творчих здібностей</a:t>
            </a:r>
          </a:p>
          <a:p>
            <a:endParaRPr lang="ru-RU" dirty="0"/>
          </a:p>
        </p:txBody>
      </p:sp>
      <p:pic>
        <p:nvPicPr>
          <p:cNvPr id="7" name="Содержимое 6" descr="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65818" y="2420888"/>
            <a:ext cx="3895515" cy="259228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964488" cy="914400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6666"/>
                </a:solidFill>
              </a:rPr>
              <a:t>Третій клас: </a:t>
            </a:r>
            <a:r>
              <a:rPr lang="uk-UA" b="1" dirty="0" smtClean="0">
                <a:solidFill>
                  <a:srgbClr val="006666"/>
                </a:solidFill>
              </a:rPr>
              <a:t>соціальний </a:t>
            </a:r>
            <a:r>
              <a:rPr lang="uk-UA" b="1" dirty="0" smtClean="0">
                <a:solidFill>
                  <a:srgbClr val="006666"/>
                </a:solidFill>
              </a:rPr>
              <a:t>розвиток (дорослі)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4041648" cy="4528160"/>
          </a:xfrm>
        </p:spPr>
        <p:txBody>
          <a:bodyPr>
            <a:normAutofit/>
          </a:bodyPr>
          <a:lstStyle/>
          <a:p>
            <a:r>
              <a:rPr lang="uk-UA" dirty="0" smtClean="0"/>
              <a:t>Відбуваються зміни у стосунках  із дорослими </a:t>
            </a:r>
          </a:p>
          <a:p>
            <a:r>
              <a:rPr lang="uk-UA" dirty="0" smtClean="0"/>
              <a:t>Формується більш реальний образ вчителя </a:t>
            </a:r>
          </a:p>
          <a:p>
            <a:r>
              <a:rPr lang="uk-UA" dirty="0" smtClean="0"/>
              <a:t> Може виникати розчарування, страх, злість, образа </a:t>
            </a:r>
          </a:p>
          <a:p>
            <a:r>
              <a:rPr lang="uk-UA" dirty="0" smtClean="0"/>
              <a:t>Дітей треба вчити налагоджувати стосунки, робити кроки на зустріч</a:t>
            </a:r>
            <a:endParaRPr lang="ru-RU" dirty="0"/>
          </a:p>
        </p:txBody>
      </p:sp>
      <p:pic>
        <p:nvPicPr>
          <p:cNvPr id="9" name="Содержимое 8" descr="учитель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628800"/>
            <a:ext cx="4190932" cy="3816424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396536" cy="914400"/>
          </a:xfrm>
        </p:spPr>
        <p:txBody>
          <a:bodyPr>
            <a:noAutofit/>
          </a:bodyPr>
          <a:lstStyle/>
          <a:p>
            <a:r>
              <a:rPr lang="uk-UA" sz="3100" b="1" dirty="0" smtClean="0">
                <a:solidFill>
                  <a:srgbClr val="006666"/>
                </a:solidFill>
              </a:rPr>
              <a:t>Третій клас: </a:t>
            </a:r>
            <a:r>
              <a:rPr lang="uk-UA" sz="3100" b="1" dirty="0" smtClean="0">
                <a:solidFill>
                  <a:srgbClr val="006666"/>
                </a:solidFill>
              </a:rPr>
              <a:t>соціальний </a:t>
            </a:r>
            <a:r>
              <a:rPr lang="uk-UA" sz="3100" b="1" dirty="0" smtClean="0">
                <a:solidFill>
                  <a:srgbClr val="006666"/>
                </a:solidFill>
              </a:rPr>
              <a:t>розвиток (однолітки)</a:t>
            </a:r>
            <a:endParaRPr lang="ru-RU" sz="3100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86808" cy="4421088"/>
          </a:xfrm>
        </p:spPr>
        <p:txBody>
          <a:bodyPr>
            <a:normAutofit/>
          </a:bodyPr>
          <a:lstStyle/>
          <a:p>
            <a:r>
              <a:rPr lang="uk-UA" dirty="0" smtClean="0"/>
              <a:t>Набувають більшого значення стосунки з однолітками</a:t>
            </a:r>
          </a:p>
          <a:p>
            <a:r>
              <a:rPr lang="uk-UA" dirty="0" smtClean="0"/>
              <a:t>Втрачає значення формула:  “Я люблю того, кого любить </a:t>
            </a:r>
            <a:r>
              <a:rPr lang="uk-UA" noProof="1" smtClean="0"/>
              <a:t>учитель</a:t>
            </a:r>
            <a:r>
              <a:rPr lang="uk-UA" noProof="1" smtClean="0"/>
              <a:t>”</a:t>
            </a:r>
            <a:endParaRPr lang="uk-UA" noProof="1" smtClean="0"/>
          </a:p>
          <a:p>
            <a:r>
              <a:rPr lang="uk-UA" dirty="0" smtClean="0"/>
              <a:t>Самооцінка </a:t>
            </a:r>
            <a:r>
              <a:rPr lang="uk-UA" dirty="0" smtClean="0"/>
              <a:t>більше будується на стосунках: “Я хороший, якщо в мене багато </a:t>
            </a:r>
            <a:r>
              <a:rPr lang="uk-UA" noProof="1" smtClean="0"/>
              <a:t>друзів</a:t>
            </a:r>
            <a:r>
              <a:rPr lang="uk-UA" noProof="1" smtClean="0"/>
              <a:t>”</a:t>
            </a:r>
            <a:endParaRPr lang="uk-UA" noProof="1"/>
          </a:p>
        </p:txBody>
      </p:sp>
      <p:pic>
        <p:nvPicPr>
          <p:cNvPr id="6" name="Содержимое 5" descr="drujba1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17822" y="2276872"/>
            <a:ext cx="4228835" cy="273630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Четвертий клас: </a:t>
            </a:r>
            <a:br>
              <a:rPr lang="uk-UA" b="1" dirty="0" smtClean="0">
                <a:solidFill>
                  <a:srgbClr val="C00000"/>
                </a:solidFill>
              </a:rPr>
            </a:br>
            <a:r>
              <a:rPr lang="uk-UA" b="1" dirty="0" smtClean="0">
                <a:solidFill>
                  <a:srgbClr val="C00000"/>
                </a:solidFill>
              </a:rPr>
              <a:t>розвиток самосвідомості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4937760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r>
              <a:rPr lang="uk-UA" dirty="0" smtClean="0"/>
              <a:t>Поява </a:t>
            </a:r>
            <a:r>
              <a:rPr lang="uk-UA" dirty="0" smtClean="0"/>
              <a:t>інтересу до свого внутрішнього світу</a:t>
            </a:r>
          </a:p>
          <a:p>
            <a:r>
              <a:rPr lang="uk-UA" dirty="0" smtClean="0"/>
              <a:t>Самооцінка більше залежить не від навчальних досягнень, а від визнання оточуючими їх цінності та унікальності.</a:t>
            </a:r>
          </a:p>
          <a:p>
            <a:r>
              <a:rPr lang="uk-UA" dirty="0" smtClean="0"/>
              <a:t>Відбувається формування особистих моральних орієнтирів, зовнішній локус контролю починає поступово замінюватися внутрішнім </a:t>
            </a:r>
          </a:p>
          <a:p>
            <a:endParaRPr lang="ru-RU" dirty="0"/>
          </a:p>
        </p:txBody>
      </p:sp>
      <p:pic>
        <p:nvPicPr>
          <p:cNvPr id="8" name="Содержимое 7" descr="4 класс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084168" y="3835344"/>
            <a:ext cx="2808312" cy="232884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6666"/>
                </a:solidFill>
              </a:rPr>
              <a:t>Четвертий клас: розвиток інтелекту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Вчаться швидко і зосереджено</a:t>
            </a:r>
          </a:p>
          <a:p>
            <a:r>
              <a:rPr lang="uk-UA" dirty="0" smtClean="0"/>
              <a:t>Самостійно працюють з підручником, розуміють значення піктограм, символів, шрифтових виділень</a:t>
            </a:r>
          </a:p>
          <a:p>
            <a:r>
              <a:rPr lang="uk-UA" dirty="0" smtClean="0"/>
              <a:t>Розвивається логічне мислення, здатність до:</a:t>
            </a:r>
          </a:p>
          <a:p>
            <a:pPr lvl="1">
              <a:buFont typeface="Wingdings" pitchFamily="2" charset="2"/>
              <a:buChar char="Ø"/>
            </a:pPr>
            <a:r>
              <a:rPr lang="uk-UA" i="1" dirty="0" smtClean="0"/>
              <a:t>Аналізу - </a:t>
            </a:r>
            <a:r>
              <a:rPr lang="uk-UA" dirty="0" smtClean="0"/>
              <a:t>класифікують, групують, знаходять причинно-наслідкові зв’язки</a:t>
            </a:r>
          </a:p>
          <a:p>
            <a:pPr lvl="1">
              <a:buFont typeface="Wingdings" pitchFamily="2" charset="2"/>
              <a:buChar char="Ø"/>
            </a:pPr>
            <a:r>
              <a:rPr lang="uk-UA" i="1" dirty="0" smtClean="0"/>
              <a:t>Синтезу - </a:t>
            </a:r>
            <a:r>
              <a:rPr lang="uk-UA" dirty="0" smtClean="0"/>
              <a:t>визначають головне, роблять висновки</a:t>
            </a:r>
          </a:p>
          <a:p>
            <a:pPr lvl="1">
              <a:buFont typeface="Wingdings" pitchFamily="2" charset="2"/>
              <a:buChar char="Ø"/>
            </a:pPr>
            <a:r>
              <a:rPr lang="uk-UA" i="1" dirty="0" smtClean="0"/>
              <a:t>Прогнозу - </a:t>
            </a:r>
            <a:r>
              <a:rPr lang="uk-UA" dirty="0" smtClean="0"/>
              <a:t>прогнозують розвиток подій</a:t>
            </a:r>
          </a:p>
          <a:p>
            <a:pPr lvl="1">
              <a:buFont typeface="Wingdings" pitchFamily="2" charset="2"/>
              <a:buChar char="Ø"/>
            </a:pPr>
            <a:r>
              <a:rPr lang="uk-UA" i="1" dirty="0" smtClean="0"/>
              <a:t>Оцінювання</a:t>
            </a:r>
            <a:r>
              <a:rPr lang="uk-UA" dirty="0" smtClean="0"/>
              <a:t> – оцінюють ситуації, здатні до </a:t>
            </a:r>
            <a:r>
              <a:rPr lang="uk-UA" noProof="1" smtClean="0"/>
              <a:t>самооцінювання</a:t>
            </a:r>
            <a:r>
              <a:rPr lang="uk-UA" noProof="1" smtClean="0"/>
              <a:t> </a:t>
            </a:r>
            <a:r>
              <a:rPr lang="uk-UA" dirty="0" smtClean="0"/>
              <a:t> </a:t>
            </a:r>
            <a:endParaRPr lang="uk-UA" dirty="0" smtClean="0"/>
          </a:p>
          <a:p>
            <a:endParaRPr lang="ru-RU" dirty="0"/>
          </a:p>
        </p:txBody>
      </p:sp>
      <p:pic>
        <p:nvPicPr>
          <p:cNvPr id="6" name="Содержимое 5" descr="C41-21 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300192" y="1700213"/>
            <a:ext cx="2507588" cy="445293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964488" cy="914400"/>
          </a:xfrm>
        </p:spPr>
        <p:txBody>
          <a:bodyPr>
            <a:noAutofit/>
          </a:bodyPr>
          <a:lstStyle/>
          <a:p>
            <a:r>
              <a:rPr lang="uk-UA" sz="3100" b="1" dirty="0" smtClean="0">
                <a:solidFill>
                  <a:srgbClr val="006666"/>
                </a:solidFill>
              </a:rPr>
              <a:t>Четвертий клас: </a:t>
            </a:r>
            <a:r>
              <a:rPr lang="uk-UA" sz="3100" b="1" dirty="0" smtClean="0">
                <a:solidFill>
                  <a:srgbClr val="006666"/>
                </a:solidFill>
              </a:rPr>
              <a:t/>
            </a:r>
            <a:br>
              <a:rPr lang="uk-UA" sz="3100" b="1" dirty="0" smtClean="0">
                <a:solidFill>
                  <a:srgbClr val="006666"/>
                </a:solidFill>
              </a:rPr>
            </a:br>
            <a:r>
              <a:rPr lang="uk-UA" sz="3100" b="1" dirty="0" smtClean="0">
                <a:solidFill>
                  <a:srgbClr val="006666"/>
                </a:solidFill>
              </a:rPr>
              <a:t>соціальний </a:t>
            </a:r>
            <a:r>
              <a:rPr lang="uk-UA" sz="3100" b="1" dirty="0" smtClean="0">
                <a:solidFill>
                  <a:srgbClr val="006666"/>
                </a:solidFill>
              </a:rPr>
              <a:t>розвиток (дорослі)</a:t>
            </a:r>
            <a:endParaRPr lang="ru-RU" sz="3100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4402832" cy="4680520"/>
          </a:xfrm>
        </p:spPr>
        <p:txBody>
          <a:bodyPr>
            <a:normAutofit/>
          </a:bodyPr>
          <a:lstStyle/>
          <a:p>
            <a:r>
              <a:rPr lang="uk-UA" dirty="0" smtClean="0"/>
              <a:t>Особлива відкритість душі</a:t>
            </a:r>
          </a:p>
          <a:p>
            <a:r>
              <a:rPr lang="uk-UA" dirty="0" smtClean="0"/>
              <a:t>Практично останній вік, коли можна делікатно вплинути на формування  світогляду дитини</a:t>
            </a:r>
          </a:p>
          <a:p>
            <a:r>
              <a:rPr lang="uk-UA" dirty="0" smtClean="0"/>
              <a:t>Деякі діти перебувають на порозі пубертатного періоду, починають відстоювати свої права, ігноруючи обов’язки</a:t>
            </a:r>
          </a:p>
          <a:p>
            <a:endParaRPr lang="ru-RU" dirty="0"/>
          </a:p>
        </p:txBody>
      </p:sp>
      <p:pic>
        <p:nvPicPr>
          <p:cNvPr id="8" name="Содержимое 5" descr="у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645024"/>
            <a:ext cx="3257090" cy="2147791"/>
          </a:xfrm>
          <a:prstGeom prst="rect">
            <a:avLst/>
          </a:prstGeom>
        </p:spPr>
      </p:pic>
      <p:pic>
        <p:nvPicPr>
          <p:cNvPr id="10" name="Содержимое 9" descr="ученик и учитель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5580112" y="1540484"/>
            <a:ext cx="3240360" cy="1987119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006666"/>
                </a:solidFill>
              </a:rPr>
              <a:t>Четвертий клас: </a:t>
            </a:r>
            <a:r>
              <a:rPr lang="uk-UA" b="1" dirty="0" smtClean="0">
                <a:solidFill>
                  <a:srgbClr val="006666"/>
                </a:solidFill>
              </a:rPr>
              <a:t/>
            </a:r>
            <a:br>
              <a:rPr lang="uk-UA" b="1" dirty="0" smtClean="0">
                <a:solidFill>
                  <a:srgbClr val="006666"/>
                </a:solidFill>
              </a:rPr>
            </a:br>
            <a:r>
              <a:rPr lang="uk-UA" b="1" dirty="0" smtClean="0">
                <a:solidFill>
                  <a:srgbClr val="006666"/>
                </a:solidFill>
              </a:rPr>
              <a:t>соціальний </a:t>
            </a:r>
            <a:r>
              <a:rPr lang="uk-UA" b="1" dirty="0" smtClean="0">
                <a:solidFill>
                  <a:srgbClr val="006666"/>
                </a:solidFill>
              </a:rPr>
              <a:t>розвиток (однолітки)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86808" cy="4421088"/>
          </a:xfrm>
        </p:spPr>
        <p:txBody>
          <a:bodyPr>
            <a:normAutofit/>
          </a:bodyPr>
          <a:lstStyle/>
          <a:p>
            <a:r>
              <a:rPr lang="uk-UA" dirty="0" smtClean="0"/>
              <a:t>Діти стають більш самостійними у вирішенні шкільних проблем</a:t>
            </a:r>
          </a:p>
          <a:p>
            <a:r>
              <a:rPr lang="uk-UA" dirty="0" smtClean="0"/>
              <a:t>В іграх і групових заняттях охоче беруть на себе роль лідера</a:t>
            </a:r>
          </a:p>
          <a:p>
            <a:r>
              <a:rPr lang="uk-UA" dirty="0" smtClean="0"/>
              <a:t>Переймаються справами друзів, допомагають, надають психологічну підтримку </a:t>
            </a:r>
            <a:endParaRPr lang="ru-RU" dirty="0"/>
          </a:p>
        </p:txBody>
      </p:sp>
      <p:pic>
        <p:nvPicPr>
          <p:cNvPr id="7" name="Содержимое 6" descr="school06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016922" y="1421193"/>
            <a:ext cx="3657178" cy="4096039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147050" cy="79208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6666"/>
                </a:solidFill>
              </a:rPr>
              <a:t>Знання </a:t>
            </a:r>
            <a:r>
              <a:rPr lang="uk-UA" b="1" dirty="0" smtClean="0">
                <a:solidFill>
                  <a:srgbClr val="006666"/>
                </a:solidFill>
              </a:rPr>
              <a:t>психосоціального розвитку </a:t>
            </a:r>
            <a:r>
              <a:rPr lang="uk-UA" b="1" dirty="0">
                <a:solidFill>
                  <a:srgbClr val="006666"/>
                </a:solidFill>
              </a:rPr>
              <a:t>дитини: </a:t>
            </a:r>
            <a:r>
              <a:rPr lang="uk-UA" b="1" i="1" dirty="0">
                <a:solidFill>
                  <a:srgbClr val="C00000"/>
                </a:solidFill>
              </a:rPr>
              <a:t>для чого?</a:t>
            </a:r>
            <a:r>
              <a:rPr lang="uk-UA" dirty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565400"/>
            <a:ext cx="6985000" cy="4032250"/>
          </a:xfrm>
        </p:spPr>
        <p:txBody>
          <a:bodyPr/>
          <a:lstStyle/>
          <a:p>
            <a:r>
              <a:rPr lang="uk-UA" sz="2800"/>
              <a:t>Краще розуміти причини поведінки дітей</a:t>
            </a:r>
          </a:p>
          <a:p>
            <a:r>
              <a:rPr lang="uk-UA" sz="2800"/>
              <a:t>Не вимагати від них більшого (або меншого), ніж те, на що вони здатні</a:t>
            </a:r>
            <a:endParaRPr lang="en-US" sz="2800"/>
          </a:p>
          <a:p>
            <a:r>
              <a:rPr lang="uk-UA" sz="2800"/>
              <a:t>Допомагати розв</a:t>
            </a:r>
            <a:r>
              <a:rPr lang="en-US" sz="2800"/>
              <a:t>’</a:t>
            </a:r>
            <a:r>
              <a:rPr lang="uk-UA" sz="2800"/>
              <a:t>язувати актуальні завдання розвитку</a:t>
            </a:r>
          </a:p>
          <a:p>
            <a:r>
              <a:rPr lang="uk-UA" sz="2800"/>
              <a:t>Вчасно попереджувати проблеми</a:t>
            </a:r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98309" name="Picture 5" descr="j02167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48488" y="3141663"/>
            <a:ext cx="1966912" cy="2471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686800" cy="791815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006666"/>
                </a:solidFill>
              </a:rPr>
              <a:t>Стадійність процесів розвитку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6792"/>
            <a:ext cx="7776095" cy="475352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uk-UA" sz="3200" dirty="0"/>
              <a:t>Фізичний, психічний, соціальний і моральний розвиток особистості відбувається у певній послідовності (по стадіях)</a:t>
            </a:r>
          </a:p>
          <a:p>
            <a:pPr>
              <a:lnSpc>
                <a:spcPct val="90000"/>
              </a:lnSpc>
            </a:pPr>
            <a:endParaRPr lang="uk-UA" sz="800" dirty="0" smtClean="0"/>
          </a:p>
          <a:p>
            <a:pPr>
              <a:lnSpc>
                <a:spcPct val="90000"/>
              </a:lnSpc>
            </a:pPr>
            <a:r>
              <a:rPr lang="uk-UA" sz="3200" dirty="0" smtClean="0"/>
              <a:t>Це </a:t>
            </a:r>
            <a:r>
              <a:rPr lang="uk-UA" sz="3200" dirty="0"/>
              <a:t>суттєво спрощує вивчення цієї проблеми</a:t>
            </a:r>
          </a:p>
          <a:p>
            <a:pPr>
              <a:lnSpc>
                <a:spcPct val="90000"/>
              </a:lnSpc>
            </a:pPr>
            <a:endParaRPr lang="uk-UA" sz="800" dirty="0" smtClean="0"/>
          </a:p>
          <a:p>
            <a:pPr>
              <a:lnSpc>
                <a:spcPct val="90000"/>
              </a:lnSpc>
            </a:pPr>
            <a:r>
              <a:rPr lang="uk-UA" sz="3200" dirty="0" smtClean="0"/>
              <a:t>Усі </a:t>
            </a:r>
            <a:r>
              <a:rPr lang="uk-UA" sz="3200" dirty="0"/>
              <a:t>теорії розвитку оперують поняттям </a:t>
            </a:r>
            <a:r>
              <a:rPr lang="uk-UA" sz="3200" noProof="1" smtClean="0"/>
              <a:t>“</a:t>
            </a:r>
            <a:r>
              <a:rPr lang="uk-UA" sz="3200" noProof="1" smtClean="0"/>
              <a:t>середньостатистична</a:t>
            </a:r>
            <a:r>
              <a:rPr lang="uk-UA" sz="3200" noProof="1" smtClean="0"/>
              <a:t>  </a:t>
            </a:r>
            <a:r>
              <a:rPr lang="uk-UA" sz="3200" noProof="1" smtClean="0"/>
              <a:t>людина”</a:t>
            </a:r>
            <a:endParaRPr lang="uk-UA" sz="3200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6666"/>
                </a:solidFill>
              </a:rPr>
              <a:t>Теорії розвитку особистості</a:t>
            </a:r>
            <a:endParaRPr lang="ru-RU" b="1" dirty="0">
              <a:solidFill>
                <a:srgbClr val="0066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84144"/>
          </a:xfrm>
        </p:spPr>
        <p:txBody>
          <a:bodyPr>
            <a:normAutofit/>
          </a:bodyPr>
          <a:lstStyle/>
          <a:p>
            <a:r>
              <a:rPr lang="ru-RU" sz="3600" noProof="1" smtClean="0"/>
              <a:t>Теорія психосоціального розвитку </a:t>
            </a:r>
            <a:r>
              <a:rPr lang="ru-RU" sz="3600" b="1" noProof="1" smtClean="0"/>
              <a:t>Еріка Еріксона</a:t>
            </a:r>
          </a:p>
          <a:p>
            <a:endParaRPr lang="ru-RU" sz="800" noProof="1" smtClean="0"/>
          </a:p>
          <a:p>
            <a:r>
              <a:rPr lang="uk-UA" sz="3600" dirty="0" smtClean="0"/>
              <a:t>Стадії когнітивного розвитку за </a:t>
            </a:r>
            <a:r>
              <a:rPr lang="uk-UA" sz="3600" b="1" dirty="0" smtClean="0"/>
              <a:t>Жаном Піаже</a:t>
            </a:r>
          </a:p>
          <a:p>
            <a:endParaRPr lang="uk-UA" sz="800" dirty="0" smtClean="0"/>
          </a:p>
          <a:p>
            <a:r>
              <a:rPr lang="uk-UA" sz="3600" dirty="0" smtClean="0"/>
              <a:t>Стадії морального розвитку за </a:t>
            </a:r>
            <a:r>
              <a:rPr lang="uk-UA" sz="3600" b="1" dirty="0" smtClean="0"/>
              <a:t>Піаже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229600" cy="914400"/>
          </a:xfrm>
        </p:spPr>
        <p:txBody>
          <a:bodyPr>
            <a:noAutofit/>
          </a:bodyPr>
          <a:lstStyle/>
          <a:p>
            <a:r>
              <a:rPr lang="ru-RU" b="1" noProof="1">
                <a:solidFill>
                  <a:srgbClr val="006666"/>
                </a:solidFill>
              </a:rPr>
              <a:t>Теорія психосоціального розвитку </a:t>
            </a:r>
            <a:r>
              <a:rPr lang="ru-RU" b="1" noProof="1" smtClean="0">
                <a:solidFill>
                  <a:srgbClr val="006666"/>
                </a:solidFill>
              </a:rPr>
              <a:t/>
            </a:r>
            <a:br>
              <a:rPr lang="ru-RU" b="1" noProof="1" smtClean="0">
                <a:solidFill>
                  <a:srgbClr val="006666"/>
                </a:solidFill>
              </a:rPr>
            </a:br>
            <a:r>
              <a:rPr lang="ru-RU" b="1" noProof="1" smtClean="0">
                <a:solidFill>
                  <a:srgbClr val="006666"/>
                </a:solidFill>
              </a:rPr>
              <a:t>Еріка </a:t>
            </a:r>
            <a:r>
              <a:rPr lang="ru-RU" b="1" noProof="1" smtClean="0">
                <a:solidFill>
                  <a:srgbClr val="006666"/>
                </a:solidFill>
              </a:rPr>
              <a:t>Еріксона</a:t>
            </a:r>
            <a:endParaRPr lang="ru-RU" b="1" noProof="1">
              <a:solidFill>
                <a:srgbClr val="006666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84784"/>
            <a:ext cx="4474840" cy="4672176"/>
          </a:xfrm>
        </p:spPr>
        <p:txBody>
          <a:bodyPr/>
          <a:lstStyle/>
          <a:p>
            <a:r>
              <a:rPr lang="uk-UA" dirty="0"/>
              <a:t>8 стадій </a:t>
            </a:r>
            <a:r>
              <a:rPr lang="uk-UA" noProof="1"/>
              <a:t>психосоціального </a:t>
            </a:r>
            <a:r>
              <a:rPr lang="uk-UA" dirty="0"/>
              <a:t>розвитку</a:t>
            </a:r>
          </a:p>
          <a:p>
            <a:pPr lvl="1"/>
            <a:r>
              <a:rPr lang="uk-UA" dirty="0"/>
              <a:t>5 стадій людина проходить у дитинстві</a:t>
            </a:r>
          </a:p>
          <a:p>
            <a:pPr lvl="1"/>
            <a:r>
              <a:rPr lang="uk-UA" dirty="0"/>
              <a:t>3 стадії – в зрілому віці</a:t>
            </a:r>
          </a:p>
          <a:p>
            <a:pPr lvl="1"/>
            <a:endParaRPr lang="uk-UA" dirty="0"/>
          </a:p>
          <a:p>
            <a:r>
              <a:rPr lang="uk-UA" dirty="0"/>
              <a:t>Стадії – це конфлікти (кризи) або завдання, які людина намагається </a:t>
            </a:r>
            <a:r>
              <a:rPr lang="uk-UA" noProof="1"/>
              <a:t>розв’язати</a:t>
            </a:r>
            <a:r>
              <a:rPr lang="uk-UA" dirty="0"/>
              <a:t> у певний період свого життя</a:t>
            </a:r>
          </a:p>
        </p:txBody>
      </p:sp>
      <p:pic>
        <p:nvPicPr>
          <p:cNvPr id="5" name="Содержимое 4" descr="ериксон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652120" y="1700808"/>
            <a:ext cx="2826179" cy="36255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solidFill>
                  <a:srgbClr val="006666"/>
                </a:solidFill>
              </a:rPr>
              <a:t>Стадії </a:t>
            </a:r>
            <a:r>
              <a:rPr lang="uk-UA" b="1" dirty="0" smtClean="0">
                <a:solidFill>
                  <a:srgbClr val="006666"/>
                </a:solidFill>
              </a:rPr>
              <a:t>розвитку Е. </a:t>
            </a:r>
            <a:r>
              <a:rPr lang="uk-UA" b="1" noProof="1" smtClean="0">
                <a:solidFill>
                  <a:srgbClr val="006666"/>
                </a:solidFill>
              </a:rPr>
              <a:t>Еріксона</a:t>
            </a:r>
            <a:r>
              <a:rPr lang="uk-UA" dirty="0" smtClean="0">
                <a:solidFill>
                  <a:srgbClr val="006666"/>
                </a:solidFill>
              </a:rPr>
              <a:t> </a:t>
            </a:r>
            <a:r>
              <a:rPr lang="uk-UA" sz="4000" dirty="0"/>
              <a:t/>
            </a:r>
            <a:br>
              <a:rPr lang="uk-UA" sz="4000" dirty="0"/>
            </a:br>
            <a:r>
              <a:rPr lang="uk-UA" dirty="0">
                <a:solidFill>
                  <a:srgbClr val="006666"/>
                </a:solidFill>
              </a:rPr>
              <a:t>(для дітей)</a:t>
            </a:r>
            <a:endParaRPr lang="ru-RU" dirty="0">
              <a:solidFill>
                <a:srgbClr val="006666"/>
              </a:solidFill>
            </a:endParaRPr>
          </a:p>
        </p:txBody>
      </p:sp>
      <p:sp>
        <p:nvSpPr>
          <p:cNvPr id="107590" name="Rectangle 70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6021388"/>
            <a:ext cx="4038600" cy="584200"/>
          </a:xfrm>
        </p:spPr>
        <p:txBody>
          <a:bodyPr/>
          <a:lstStyle/>
          <a:p>
            <a:pPr marL="533400" indent="-533400"/>
            <a:r>
              <a:rPr lang="uk-UA" sz="2000"/>
              <a:t>довіра проти недовіри</a:t>
            </a:r>
            <a:endParaRPr lang="ru-RU" sz="2000"/>
          </a:p>
        </p:txBody>
      </p:sp>
      <p:pic>
        <p:nvPicPr>
          <p:cNvPr id="107626" name="Picture 106" descr="Image(145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773238"/>
            <a:ext cx="2233613" cy="1674812"/>
          </a:xfrm>
          <a:noFill/>
          <a:ln/>
        </p:spPr>
      </p:pic>
      <p:cxnSp>
        <p:nvCxnSpPr>
          <p:cNvPr id="107593" name="AutoShape 73"/>
          <p:cNvCxnSpPr>
            <a:cxnSpLocks noChangeShapeType="1"/>
          </p:cNvCxnSpPr>
          <p:nvPr/>
        </p:nvCxnSpPr>
        <p:spPr bwMode="auto">
          <a:xfrm rot="5400000">
            <a:off x="-2380" y="5193506"/>
            <a:ext cx="1655762" cy="1152525"/>
          </a:xfrm>
          <a:prstGeom prst="bentConnector3">
            <a:avLst>
              <a:gd name="adj1" fmla="val 49954"/>
            </a:avLst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</p:cxnSp>
      <p:cxnSp>
        <p:nvCxnSpPr>
          <p:cNvPr id="107594" name="AutoShape 74"/>
          <p:cNvCxnSpPr>
            <a:cxnSpLocks noChangeShapeType="1"/>
          </p:cNvCxnSpPr>
          <p:nvPr/>
        </p:nvCxnSpPr>
        <p:spPr bwMode="auto">
          <a:xfrm rot="5400000">
            <a:off x="1148557" y="4329906"/>
            <a:ext cx="1655762" cy="1152525"/>
          </a:xfrm>
          <a:prstGeom prst="bentConnector3">
            <a:avLst>
              <a:gd name="adj1" fmla="val 49954"/>
            </a:avLst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</p:cxnSp>
      <p:cxnSp>
        <p:nvCxnSpPr>
          <p:cNvPr id="107595" name="AutoShape 75"/>
          <p:cNvCxnSpPr>
            <a:cxnSpLocks noChangeShapeType="1"/>
          </p:cNvCxnSpPr>
          <p:nvPr/>
        </p:nvCxnSpPr>
        <p:spPr bwMode="auto">
          <a:xfrm rot="5400000">
            <a:off x="2301081" y="3464719"/>
            <a:ext cx="1655763" cy="1152525"/>
          </a:xfrm>
          <a:prstGeom prst="bentConnector3">
            <a:avLst>
              <a:gd name="adj1" fmla="val 49954"/>
            </a:avLst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</p:cxnSp>
      <p:cxnSp>
        <p:nvCxnSpPr>
          <p:cNvPr id="107596" name="AutoShape 76"/>
          <p:cNvCxnSpPr>
            <a:cxnSpLocks noChangeShapeType="1"/>
          </p:cNvCxnSpPr>
          <p:nvPr/>
        </p:nvCxnSpPr>
        <p:spPr bwMode="auto">
          <a:xfrm rot="5400000">
            <a:off x="3419475" y="2562225"/>
            <a:ext cx="1725613" cy="1154113"/>
          </a:xfrm>
          <a:prstGeom prst="bentConnector3">
            <a:avLst>
              <a:gd name="adj1" fmla="val 49954"/>
            </a:avLst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</p:cxnSp>
      <p:sp>
        <p:nvSpPr>
          <p:cNvPr id="107597" name="Rectangle 77"/>
          <p:cNvSpPr>
            <a:spLocks noChangeArrowheads="1"/>
          </p:cNvSpPr>
          <p:nvPr/>
        </p:nvSpPr>
        <p:spPr bwMode="auto">
          <a:xfrm>
            <a:off x="1476375" y="5157788"/>
            <a:ext cx="511333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sz="2000"/>
              <a:t>незалежність проти невпевненості </a:t>
            </a:r>
            <a:endParaRPr lang="ru-RU" sz="2000"/>
          </a:p>
        </p:txBody>
      </p:sp>
      <p:sp>
        <p:nvSpPr>
          <p:cNvPr id="107598" name="Rectangle 78"/>
          <p:cNvSpPr>
            <a:spLocks noChangeArrowheads="1"/>
          </p:cNvSpPr>
          <p:nvPr/>
        </p:nvSpPr>
        <p:spPr bwMode="auto">
          <a:xfrm>
            <a:off x="2627313" y="4213225"/>
            <a:ext cx="49069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sz="2000"/>
              <a:t>ініціативність проти почуття провини</a:t>
            </a:r>
            <a:endParaRPr lang="ru-RU" sz="2000"/>
          </a:p>
        </p:txBody>
      </p:sp>
      <p:sp>
        <p:nvSpPr>
          <p:cNvPr id="107599" name="Rectangle 79"/>
          <p:cNvSpPr>
            <a:spLocks noChangeArrowheads="1"/>
          </p:cNvSpPr>
          <p:nvPr/>
        </p:nvSpPr>
        <p:spPr bwMode="auto">
          <a:xfrm>
            <a:off x="3779838" y="3349625"/>
            <a:ext cx="489661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b="1" dirty="0">
                <a:solidFill>
                  <a:srgbClr val="C00000"/>
                </a:solidFill>
              </a:rPr>
              <a:t>успішність проти </a:t>
            </a:r>
            <a:r>
              <a:rPr lang="uk-UA" b="1" dirty="0" smtClean="0">
                <a:solidFill>
                  <a:srgbClr val="C00000"/>
                </a:solidFill>
              </a:rPr>
              <a:t>почуття неповноцінності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7600" name="Rectangle 80"/>
          <p:cNvSpPr>
            <a:spLocks noChangeArrowheads="1"/>
          </p:cNvSpPr>
          <p:nvPr/>
        </p:nvSpPr>
        <p:spPr bwMode="auto">
          <a:xfrm>
            <a:off x="5005388" y="2492375"/>
            <a:ext cx="38877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sz="2000"/>
              <a:t>ідентичність проти дифузії</a:t>
            </a:r>
            <a:endParaRPr lang="ru-RU" sz="2000"/>
          </a:p>
        </p:txBody>
      </p:sp>
      <p:cxnSp>
        <p:nvCxnSpPr>
          <p:cNvPr id="107602" name="AutoShape 82"/>
          <p:cNvCxnSpPr>
            <a:cxnSpLocks noChangeShapeType="1"/>
          </p:cNvCxnSpPr>
          <p:nvPr/>
        </p:nvCxnSpPr>
        <p:spPr bwMode="auto">
          <a:xfrm>
            <a:off x="4859338" y="2276475"/>
            <a:ext cx="1079500" cy="0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</p:cxnSp>
      <p:sp>
        <p:nvSpPr>
          <p:cNvPr id="107603" name="Rectangle 83"/>
          <p:cNvSpPr>
            <a:spLocks noChangeArrowheads="1"/>
          </p:cNvSpPr>
          <p:nvPr/>
        </p:nvSpPr>
        <p:spPr bwMode="auto">
          <a:xfrm>
            <a:off x="107950" y="5229225"/>
            <a:ext cx="1331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до 1 року</a:t>
            </a:r>
            <a:endParaRPr lang="ru-RU" sz="2000"/>
          </a:p>
        </p:txBody>
      </p:sp>
      <p:sp>
        <p:nvSpPr>
          <p:cNvPr id="107604" name="Rectangle 84"/>
          <p:cNvSpPr>
            <a:spLocks noChangeArrowheads="1"/>
          </p:cNvSpPr>
          <p:nvPr/>
        </p:nvSpPr>
        <p:spPr bwMode="auto">
          <a:xfrm>
            <a:off x="1619250" y="43656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1-3</a:t>
            </a:r>
            <a:endParaRPr lang="ru-RU" sz="2000"/>
          </a:p>
        </p:txBody>
      </p:sp>
      <p:sp>
        <p:nvSpPr>
          <p:cNvPr id="107605" name="Rectangle 85"/>
          <p:cNvSpPr>
            <a:spLocks noChangeArrowheads="1"/>
          </p:cNvSpPr>
          <p:nvPr/>
        </p:nvSpPr>
        <p:spPr bwMode="auto">
          <a:xfrm>
            <a:off x="2843213" y="34290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3-5</a:t>
            </a:r>
            <a:endParaRPr lang="ru-RU" sz="2000"/>
          </a:p>
        </p:txBody>
      </p:sp>
      <p:sp>
        <p:nvSpPr>
          <p:cNvPr id="107606" name="Rectangle 86"/>
          <p:cNvSpPr>
            <a:spLocks noChangeArrowheads="1"/>
          </p:cNvSpPr>
          <p:nvPr/>
        </p:nvSpPr>
        <p:spPr bwMode="auto">
          <a:xfrm>
            <a:off x="3851275" y="2636838"/>
            <a:ext cx="792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6-13</a:t>
            </a:r>
            <a:endParaRPr lang="ru-RU" sz="2000"/>
          </a:p>
        </p:txBody>
      </p:sp>
      <p:sp>
        <p:nvSpPr>
          <p:cNvPr id="107607" name="Rectangle 87"/>
          <p:cNvSpPr>
            <a:spLocks noChangeArrowheads="1"/>
          </p:cNvSpPr>
          <p:nvPr/>
        </p:nvSpPr>
        <p:spPr bwMode="auto">
          <a:xfrm>
            <a:off x="4932363" y="1844675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13-18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006666"/>
                </a:solidFill>
              </a:rPr>
              <a:t>Стадії розвитку </a:t>
            </a:r>
            <a:r>
              <a:rPr lang="uk-UA" b="1" dirty="0" smtClean="0">
                <a:solidFill>
                  <a:srgbClr val="006666"/>
                </a:solidFill>
              </a:rPr>
              <a:t> Е. </a:t>
            </a:r>
            <a:r>
              <a:rPr lang="uk-UA" b="1" noProof="1" smtClean="0">
                <a:solidFill>
                  <a:srgbClr val="006666"/>
                </a:solidFill>
              </a:rPr>
              <a:t>Еріксона</a:t>
            </a:r>
            <a:r>
              <a:rPr lang="uk-UA" noProof="1" smtClean="0">
                <a:solidFill>
                  <a:srgbClr val="006666"/>
                </a:solidFill>
              </a:rPr>
              <a:t> </a:t>
            </a:r>
            <a:r>
              <a:rPr lang="uk-UA" noProof="1" smtClean="0">
                <a:solidFill>
                  <a:srgbClr val="006666"/>
                </a:solidFill>
              </a:rPr>
              <a:t/>
            </a:r>
            <a:br>
              <a:rPr lang="uk-UA" noProof="1" smtClean="0">
                <a:solidFill>
                  <a:srgbClr val="006666"/>
                </a:solidFill>
              </a:rPr>
            </a:br>
            <a:r>
              <a:rPr lang="uk-UA" dirty="0" smtClean="0">
                <a:solidFill>
                  <a:srgbClr val="006666"/>
                </a:solidFill>
              </a:rPr>
              <a:t>(</a:t>
            </a:r>
            <a:r>
              <a:rPr lang="uk-UA" dirty="0">
                <a:solidFill>
                  <a:srgbClr val="006666"/>
                </a:solidFill>
              </a:rPr>
              <a:t>для дорослих)</a:t>
            </a:r>
            <a:endParaRPr lang="ru-RU" dirty="0">
              <a:solidFill>
                <a:srgbClr val="006666"/>
              </a:solidFill>
            </a:endParaRPr>
          </a:p>
        </p:txBody>
      </p:sp>
      <p:pic>
        <p:nvPicPr>
          <p:cNvPr id="111640" name="Picture 24" descr="1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72225" y="1773238"/>
            <a:ext cx="2482850" cy="2032000"/>
          </a:xfrm>
          <a:noFill/>
          <a:ln/>
        </p:spPr>
      </p:pic>
      <p:cxnSp>
        <p:nvCxnSpPr>
          <p:cNvPr id="111622" name="AutoShape 6"/>
          <p:cNvCxnSpPr>
            <a:cxnSpLocks noChangeShapeType="1"/>
          </p:cNvCxnSpPr>
          <p:nvPr/>
        </p:nvCxnSpPr>
        <p:spPr bwMode="auto">
          <a:xfrm rot="5400000">
            <a:off x="359570" y="3825056"/>
            <a:ext cx="1655762" cy="1152525"/>
          </a:xfrm>
          <a:prstGeom prst="bentConnector3">
            <a:avLst>
              <a:gd name="adj1" fmla="val 49954"/>
            </a:avLst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</p:cxnSp>
      <p:cxnSp>
        <p:nvCxnSpPr>
          <p:cNvPr id="111623" name="AutoShape 7"/>
          <p:cNvCxnSpPr>
            <a:cxnSpLocks noChangeShapeType="1"/>
          </p:cNvCxnSpPr>
          <p:nvPr/>
        </p:nvCxnSpPr>
        <p:spPr bwMode="auto">
          <a:xfrm rot="5400000">
            <a:off x="1477963" y="2921844"/>
            <a:ext cx="1725612" cy="1154112"/>
          </a:xfrm>
          <a:prstGeom prst="bentConnector3">
            <a:avLst>
              <a:gd name="adj1" fmla="val 49954"/>
            </a:avLst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</p:cxnSp>
      <p:sp>
        <p:nvSpPr>
          <p:cNvPr id="111625" name="Rectangle 9"/>
          <p:cNvSpPr>
            <a:spLocks noChangeArrowheads="1"/>
          </p:cNvSpPr>
          <p:nvPr/>
        </p:nvSpPr>
        <p:spPr bwMode="auto">
          <a:xfrm>
            <a:off x="827088" y="4580781"/>
            <a:ext cx="49069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sz="2000"/>
              <a:t>інтимність проти ізоляції</a:t>
            </a:r>
            <a:endParaRPr lang="ru-RU" sz="2000"/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1979613" y="3715594"/>
            <a:ext cx="4572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sz="2000"/>
              <a:t>продуктивність проти стагнації</a:t>
            </a:r>
            <a:endParaRPr lang="ru-RU" sz="2000"/>
          </a:p>
        </p:txBody>
      </p:sp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3132138" y="2851994"/>
            <a:ext cx="34194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uk-UA" sz="2000" dirty="0"/>
              <a:t>мудрість проти відчаю</a:t>
            </a:r>
            <a:endParaRPr lang="ru-RU" sz="2000" dirty="0"/>
          </a:p>
        </p:txBody>
      </p:sp>
      <p:cxnSp>
        <p:nvCxnSpPr>
          <p:cNvPr id="111628" name="AutoShape 12"/>
          <p:cNvCxnSpPr>
            <a:cxnSpLocks noChangeShapeType="1"/>
          </p:cNvCxnSpPr>
          <p:nvPr/>
        </p:nvCxnSpPr>
        <p:spPr bwMode="auto">
          <a:xfrm>
            <a:off x="2917825" y="2636094"/>
            <a:ext cx="1079500" cy="0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</p:cxnSp>
      <p:sp>
        <p:nvSpPr>
          <p:cNvPr id="111635" name="Rectangle 19"/>
          <p:cNvSpPr>
            <a:spLocks noChangeArrowheads="1"/>
          </p:cNvSpPr>
          <p:nvPr/>
        </p:nvSpPr>
        <p:spPr bwMode="auto">
          <a:xfrm>
            <a:off x="323850" y="3860056"/>
            <a:ext cx="1547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молодість</a:t>
            </a:r>
            <a:endParaRPr lang="ru-RU" sz="2000"/>
          </a:p>
        </p:txBody>
      </p:sp>
      <p:sp>
        <p:nvSpPr>
          <p:cNvPr id="111636" name="Rectangle 20"/>
          <p:cNvSpPr>
            <a:spLocks noChangeArrowheads="1"/>
          </p:cNvSpPr>
          <p:nvPr/>
        </p:nvSpPr>
        <p:spPr bwMode="auto">
          <a:xfrm>
            <a:off x="1547813" y="2996456"/>
            <a:ext cx="154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зрілість</a:t>
            </a:r>
            <a:endParaRPr lang="ru-RU" sz="2000"/>
          </a:p>
        </p:txBody>
      </p:sp>
      <p:sp>
        <p:nvSpPr>
          <p:cNvPr id="111637" name="Rectangle 21"/>
          <p:cNvSpPr>
            <a:spLocks noChangeArrowheads="1"/>
          </p:cNvSpPr>
          <p:nvPr/>
        </p:nvSpPr>
        <p:spPr bwMode="auto">
          <a:xfrm>
            <a:off x="2266950" y="2132856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uk-UA" sz="2000"/>
              <a:t>похилий вік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noProof="1" smtClean="0">
                <a:solidFill>
                  <a:srgbClr val="006666"/>
                </a:solidFill>
              </a:rPr>
              <a:t>Практичне значення </a:t>
            </a:r>
            <a:r>
              <a:rPr lang="uk-UA" b="1" noProof="1" smtClean="0">
                <a:solidFill>
                  <a:srgbClr val="006666"/>
                </a:solidFill>
              </a:rPr>
              <a:t>теорії </a:t>
            </a:r>
            <a:br>
              <a:rPr lang="uk-UA" b="1" noProof="1" smtClean="0">
                <a:solidFill>
                  <a:srgbClr val="006666"/>
                </a:solidFill>
              </a:rPr>
            </a:br>
            <a:r>
              <a:rPr lang="uk-UA" b="1" noProof="1" smtClean="0">
                <a:solidFill>
                  <a:srgbClr val="006666"/>
                </a:solidFill>
              </a:rPr>
              <a:t>Еріка </a:t>
            </a:r>
            <a:r>
              <a:rPr lang="uk-UA" b="1" noProof="1" smtClean="0">
                <a:solidFill>
                  <a:srgbClr val="006666"/>
                </a:solidFill>
              </a:rPr>
              <a:t>Еріксона</a:t>
            </a:r>
            <a:r>
              <a:rPr lang="uk-UA" noProof="1" smtClean="0">
                <a:solidFill>
                  <a:srgbClr val="006666"/>
                </a:solidFill>
              </a:rPr>
              <a:t> </a:t>
            </a:r>
            <a:endParaRPr lang="uk-UA" noProof="1">
              <a:solidFill>
                <a:srgbClr val="006666"/>
              </a:solidFill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72816"/>
            <a:ext cx="4834880" cy="4384144"/>
          </a:xfrm>
        </p:spPr>
        <p:txBody>
          <a:bodyPr>
            <a:normAutofit/>
          </a:bodyPr>
          <a:lstStyle/>
          <a:p>
            <a:r>
              <a:rPr lang="uk-UA" dirty="0"/>
              <a:t>Дає вчителю розуміння того, як розвивається особистість дитини</a:t>
            </a:r>
          </a:p>
          <a:p>
            <a:r>
              <a:rPr lang="uk-UA" dirty="0"/>
              <a:t>Підкреслює роль вчителя і батьків у вихованні (бачить у них людей, які допоможуть </a:t>
            </a:r>
            <a:r>
              <a:rPr lang="uk-UA" noProof="1"/>
              <a:t>розв’язати кризи розвитку)</a:t>
            </a:r>
          </a:p>
          <a:p>
            <a:r>
              <a:rPr lang="uk-UA" noProof="1"/>
              <a:t>Дає розуміння того, що розв’язання</a:t>
            </a:r>
            <a:r>
              <a:rPr lang="uk-UA" dirty="0"/>
              <a:t> криз не буває повним і остаточним</a:t>
            </a:r>
            <a:endParaRPr lang="ru-RU" dirty="0"/>
          </a:p>
        </p:txBody>
      </p:sp>
      <p:pic>
        <p:nvPicPr>
          <p:cNvPr id="7" name="Содержимое 6" descr="кризисы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48064" y="3356992"/>
            <a:ext cx="3584029" cy="2684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2977</TotalTime>
  <Words>2266</Words>
  <Application>Microsoft Office PowerPoint</Application>
  <PresentationFormat>Экран (4:3)</PresentationFormat>
  <Paragraphs>219</Paragraphs>
  <Slides>27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Начальная</vt:lpstr>
      <vt:lpstr>Вікові особливості учнів початкової школи</vt:lpstr>
      <vt:lpstr>Фізичний розвиток  учнів початкової школи</vt:lpstr>
      <vt:lpstr>Знання психосоціального розвитку дитини: для чого? </vt:lpstr>
      <vt:lpstr>Стадійність процесів розвитку</vt:lpstr>
      <vt:lpstr>Теорії розвитку особистості</vt:lpstr>
      <vt:lpstr>Теорія психосоціального розвитку  Еріка Еріксона</vt:lpstr>
      <vt:lpstr>Стадії розвитку Е. Еріксона  (для дітей)</vt:lpstr>
      <vt:lpstr>Стадії розвитку  Е. Еріксона  (для дорослих)</vt:lpstr>
      <vt:lpstr>Практичне значення теорії  Еріка Еріксона </vt:lpstr>
      <vt:lpstr>Стадії когнітивного розвитку  (за Жаном Піаже)</vt:lpstr>
      <vt:lpstr>Практичне значення теорії  Жана Піаже </vt:lpstr>
      <vt:lpstr>Моральний розвиток особистості  (за Ж. Піаже)</vt:lpstr>
      <vt:lpstr>Перший клас:  розвиток самосвідомості</vt:lpstr>
      <vt:lpstr>Перший клас: розвиток інтелекту</vt:lpstr>
      <vt:lpstr>Перший клас: соціальний розвиток</vt:lpstr>
      <vt:lpstr>Другий клас:  розвиток самосвідомості</vt:lpstr>
      <vt:lpstr>Другий клас: розвиток інтелекту</vt:lpstr>
      <vt:lpstr>Другий клас: соціальний розвиток</vt:lpstr>
      <vt:lpstr>Третій клас:  розвиток самосвідомості</vt:lpstr>
      <vt:lpstr>Третій клас: розвиток інтелекту</vt:lpstr>
      <vt:lpstr>Третій клас: соціальний розвиток (дорослі)</vt:lpstr>
      <vt:lpstr>Третій клас: соціальний розвиток (однолітки)</vt:lpstr>
      <vt:lpstr>Четвертий клас:  розвиток самосвідомості</vt:lpstr>
      <vt:lpstr>Четвертий клас: розвиток інтелекту</vt:lpstr>
      <vt:lpstr>Четвертий клас:  соціальний розвиток (дорослі)</vt:lpstr>
      <vt:lpstr>Четвертий клас:  соціальний розвиток (однолітки)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Вікові особливості учнів початкової школи</dc:title>
  <dc:creator>моуо</dc:creator>
  <cp:lastModifiedBy>VAIO</cp:lastModifiedBy>
  <cp:revision>5</cp:revision>
  <dcterms:created xsi:type="dcterms:W3CDTF">2013-04-05T10:03:58Z</dcterms:created>
  <dcterms:modified xsi:type="dcterms:W3CDTF">2013-04-07T12:03:36Z</dcterms:modified>
</cp:coreProperties>
</file>