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25E1-3AF1-43D1-89C1-1AF3ED11F878}" type="datetimeFigureOut">
              <a:rPr lang="en-US" smtClean="0"/>
              <a:pPr/>
              <a:t>11/24/2016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71546"/>
            <a:ext cx="7072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/>
              <a:t>Як економно витрачати воду в повсякденному житті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96733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/>
              <a:t>Проект  з природознавства учнів 1 класу</a:t>
            </a:r>
            <a:br>
              <a:rPr lang="uk-UA" sz="2800" i="1" dirty="0" smtClean="0"/>
            </a:br>
            <a:r>
              <a:rPr lang="uk-UA" sz="2800" i="1" dirty="0" err="1" smtClean="0"/>
              <a:t>Попаснянської</a:t>
            </a:r>
            <a:r>
              <a:rPr lang="uk-UA" sz="2800" i="1" dirty="0" smtClean="0"/>
              <a:t> гімназії №20</a:t>
            </a:r>
            <a:br>
              <a:rPr lang="uk-UA" sz="2800" i="1" dirty="0" smtClean="0"/>
            </a:br>
            <a:r>
              <a:rPr lang="uk-UA" sz="2800" i="1" dirty="0" err="1" smtClean="0"/>
              <a:t>кл.кер.Устіменко</a:t>
            </a:r>
            <a:r>
              <a:rPr lang="uk-UA" sz="2800" i="1" dirty="0" smtClean="0"/>
              <a:t> О.В</a:t>
            </a:r>
            <a:endParaRPr lang="ru-RU" sz="2800" i="1" dirty="0"/>
          </a:p>
        </p:txBody>
      </p:sp>
      <p:pic>
        <p:nvPicPr>
          <p:cNvPr id="1028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652" y="3643314"/>
            <a:ext cx="1801280" cy="26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Прислів</a:t>
            </a:r>
            <a:r>
              <a:rPr lang="en-US" sz="3200" dirty="0" smtClean="0"/>
              <a:t>’</a:t>
            </a:r>
            <a:r>
              <a:rPr lang="uk-UA" sz="3200" dirty="0" smtClean="0"/>
              <a:t>я про воду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911741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 smtClean="0"/>
              <a:t>•Не плюй у </a:t>
            </a:r>
            <a:r>
              <a:rPr lang="ru-RU" sz="7200" b="1" dirty="0" err="1" smtClean="0"/>
              <a:t>криницю</a:t>
            </a:r>
            <a:r>
              <a:rPr lang="ru-RU" sz="7200" b="1" dirty="0" smtClean="0"/>
              <a:t>, </a:t>
            </a:r>
            <a:r>
              <a:rPr lang="ru-RU" sz="7200" b="1" dirty="0" err="1" smtClean="0"/>
              <a:t>бо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доведеться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з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неї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ще</a:t>
            </a:r>
            <a:r>
              <a:rPr lang="ru-RU" sz="7200" b="1" dirty="0" smtClean="0"/>
              <a:t> води </a:t>
            </a:r>
            <a:r>
              <a:rPr lang="ru-RU" sz="7200" b="1" dirty="0" err="1" smtClean="0"/>
              <a:t>напитися</a:t>
            </a:r>
            <a:r>
              <a:rPr lang="ru-RU" sz="7200" b="1" dirty="0" smtClean="0"/>
              <a:t>. </a:t>
            </a:r>
          </a:p>
          <a:p>
            <a:r>
              <a:rPr lang="ru-RU" sz="7200" b="1" dirty="0" smtClean="0"/>
              <a:t> </a:t>
            </a:r>
          </a:p>
          <a:p>
            <a:r>
              <a:rPr lang="ru-RU" sz="7200" b="1" dirty="0" smtClean="0"/>
              <a:t>•Без води </a:t>
            </a:r>
            <a:r>
              <a:rPr lang="ru-RU" sz="7200" b="1" dirty="0" err="1" smtClean="0"/>
              <a:t>й</a:t>
            </a:r>
            <a:r>
              <a:rPr lang="ru-RU" sz="7200" b="1" dirty="0" smtClean="0"/>
              <a:t> борщу не </a:t>
            </a:r>
            <a:r>
              <a:rPr lang="ru-RU" sz="7200" b="1" dirty="0" err="1" smtClean="0"/>
              <a:t>звариш</a:t>
            </a:r>
            <a:r>
              <a:rPr lang="ru-RU" sz="7200" b="1" dirty="0" smtClean="0"/>
              <a:t>. </a:t>
            </a:r>
          </a:p>
          <a:p>
            <a:r>
              <a:rPr lang="ru-RU" sz="7200" b="1" dirty="0" smtClean="0"/>
              <a:t> </a:t>
            </a:r>
          </a:p>
          <a:p>
            <a:r>
              <a:rPr lang="ru-RU" sz="7200" b="1" dirty="0" smtClean="0"/>
              <a:t>•Без води </a:t>
            </a:r>
            <a:r>
              <a:rPr lang="ru-RU" sz="7200" b="1" dirty="0" err="1" smtClean="0"/>
              <a:t>і</a:t>
            </a:r>
            <a:r>
              <a:rPr lang="ru-RU" sz="7200" b="1" dirty="0" smtClean="0"/>
              <a:t> не </a:t>
            </a:r>
            <a:r>
              <a:rPr lang="ru-RU" sz="7200" b="1" dirty="0" err="1" smtClean="0"/>
              <a:t>туди</a:t>
            </a:r>
            <a:r>
              <a:rPr lang="ru-RU" sz="7200" b="1" dirty="0" smtClean="0"/>
              <a:t>, </a:t>
            </a:r>
            <a:r>
              <a:rPr lang="ru-RU" sz="7200" b="1" dirty="0" err="1" smtClean="0"/>
              <a:t>і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не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сюди</a:t>
            </a:r>
            <a:r>
              <a:rPr lang="ru-RU" sz="7200" b="1" dirty="0" smtClean="0"/>
              <a:t>.  </a:t>
            </a:r>
          </a:p>
          <a:p>
            <a:r>
              <a:rPr lang="ru-RU" sz="7200" b="1" dirty="0" smtClean="0"/>
              <a:t> </a:t>
            </a:r>
          </a:p>
          <a:p>
            <a:r>
              <a:rPr lang="ru-RU" sz="4800" b="1" dirty="0" smtClean="0"/>
              <a:t> </a:t>
            </a:r>
          </a:p>
          <a:p>
            <a:r>
              <a:rPr lang="ru-RU" sz="4800" b="1" dirty="0" smtClean="0"/>
              <a:t>                                                                                                                                       </a:t>
            </a:r>
            <a:r>
              <a:rPr lang="ru-RU" sz="5600" b="1" dirty="0" smtClean="0"/>
              <a:t>•У </a:t>
            </a:r>
            <a:r>
              <a:rPr lang="ru-RU" sz="5600" b="1" dirty="0" err="1" smtClean="0"/>
              <a:t>воді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стоїть</a:t>
            </a:r>
            <a:r>
              <a:rPr lang="ru-RU" sz="5600" b="1" dirty="0" smtClean="0"/>
              <a:t>, а води просить. 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b="1" dirty="0" smtClean="0"/>
              <a:t>                                                                                                                      •</a:t>
            </a:r>
            <a:r>
              <a:rPr lang="ru-RU" sz="5600" b="1" dirty="0" err="1" smtClean="0"/>
              <a:t>Вивели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його</a:t>
            </a:r>
            <a:r>
              <a:rPr lang="ru-RU" sz="5600" b="1" dirty="0" smtClean="0"/>
              <a:t> на </a:t>
            </a:r>
            <a:r>
              <a:rPr lang="ru-RU" sz="5600" b="1" dirty="0" err="1" smtClean="0"/>
              <a:t>чисту</a:t>
            </a:r>
            <a:r>
              <a:rPr lang="ru-RU" sz="5600" b="1" dirty="0" smtClean="0"/>
              <a:t> воду. 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b="1" dirty="0" smtClean="0"/>
              <a:t>                                                                                                                     •</a:t>
            </a:r>
            <a:r>
              <a:rPr lang="ru-RU" sz="5600" b="1" dirty="0" err="1" smtClean="0"/>
              <a:t>Від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великої</a:t>
            </a:r>
            <a:r>
              <a:rPr lang="ru-RU" sz="5600" b="1" dirty="0" smtClean="0"/>
              <a:t> води </a:t>
            </a:r>
            <a:r>
              <a:rPr lang="ru-RU" sz="5600" b="1" dirty="0" err="1" smtClean="0"/>
              <a:t>надійся</a:t>
            </a:r>
            <a:r>
              <a:rPr lang="ru-RU" sz="5600" b="1" dirty="0" smtClean="0"/>
              <a:t> </a:t>
            </a:r>
            <a:r>
              <a:rPr lang="ru-RU" sz="5600" b="1" dirty="0" err="1" smtClean="0"/>
              <a:t>шкоди</a:t>
            </a:r>
            <a:r>
              <a:rPr lang="ru-RU" sz="5600" b="1" dirty="0" smtClean="0"/>
              <a:t>. 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b="1" dirty="0" smtClean="0"/>
              <a:t>                                                                                                                     •</a:t>
            </a:r>
            <a:r>
              <a:rPr lang="ru-RU" sz="5600" b="1" dirty="0" err="1" smtClean="0"/>
              <a:t>Він</a:t>
            </a:r>
            <a:r>
              <a:rPr lang="ru-RU" sz="5600" b="1" dirty="0" smtClean="0"/>
              <a:t>, як вода, </a:t>
            </a:r>
            <a:r>
              <a:rPr lang="ru-RU" sz="5600" b="1" dirty="0" err="1" smtClean="0"/>
              <a:t>скрізь</a:t>
            </a:r>
            <a:r>
              <a:rPr lang="ru-RU" sz="5600" b="1" dirty="0" smtClean="0"/>
              <a:t> просочиться. </a:t>
            </a:r>
          </a:p>
          <a:p>
            <a:r>
              <a:rPr lang="ru-RU" sz="4800" b="1" dirty="0" smtClean="0"/>
              <a:t> </a:t>
            </a:r>
          </a:p>
          <a:p>
            <a:r>
              <a:rPr lang="ru-RU" sz="4800" b="1" dirty="0" smtClean="0"/>
              <a:t>                                                                                                                      </a:t>
            </a:r>
            <a:endParaRPr lang="ru-RU" sz="4800" b="1" dirty="0" smtClean="0"/>
          </a:p>
          <a:p>
            <a:endParaRPr lang="ru-RU" dirty="0"/>
          </a:p>
        </p:txBody>
      </p:sp>
      <p:pic>
        <p:nvPicPr>
          <p:cNvPr id="4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929066"/>
            <a:ext cx="1801280" cy="2638414"/>
          </a:xfrm>
          <a:prstGeom prst="rect">
            <a:avLst/>
          </a:prstGeom>
          <a:noFill/>
        </p:spPr>
      </p:pic>
      <p:pic>
        <p:nvPicPr>
          <p:cNvPr id="5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err="1" smtClean="0"/>
              <a:t>“Дослідники”</a:t>
            </a:r>
            <a:r>
              <a:rPr lang="uk-UA" sz="2800" dirty="0" smtClean="0"/>
              <a:t> працюють </a:t>
            </a:r>
            <a:endParaRPr lang="ru-RU" sz="2800" dirty="0"/>
          </a:p>
        </p:txBody>
      </p:sp>
      <p:pic>
        <p:nvPicPr>
          <p:cNvPr id="20482" name="Picture 2" descr="C:\Users\Админ\Desktop\Новая папка (3)\20161124_091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3690963" cy="2214578"/>
          </a:xfrm>
          <a:prstGeom prst="rect">
            <a:avLst/>
          </a:prstGeom>
          <a:noFill/>
        </p:spPr>
      </p:pic>
      <p:pic>
        <p:nvPicPr>
          <p:cNvPr id="20483" name="Picture 3" descr="C:\Users\Админ\Desktop\Новая папка (3)\20161124_09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833839" cy="2357454"/>
          </a:xfrm>
          <a:prstGeom prst="rect">
            <a:avLst/>
          </a:prstGeom>
          <a:noFill/>
        </p:spPr>
      </p:pic>
      <p:pic>
        <p:nvPicPr>
          <p:cNvPr id="20484" name="Picture 4" descr="C:\Users\Админ\Desktop\Новая папка (3)\20161124_093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571860" cy="2143116"/>
          </a:xfrm>
          <a:prstGeom prst="rect">
            <a:avLst/>
          </a:prstGeom>
          <a:noFill/>
        </p:spPr>
      </p:pic>
      <p:pic>
        <p:nvPicPr>
          <p:cNvPr id="20485" name="Picture 5" descr="C:\Users\Админ\Desktop\Новая папка (3)\20161124_092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28604"/>
            <a:ext cx="2228866" cy="3571900"/>
          </a:xfrm>
          <a:prstGeom prst="rect">
            <a:avLst/>
          </a:prstGeom>
          <a:noFill/>
        </p:spPr>
      </p:pic>
      <p:pic>
        <p:nvPicPr>
          <p:cNvPr id="9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428736"/>
            <a:ext cx="1801280" cy="26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Знаки-символи, що нагадують про </a:t>
            </a:r>
            <a:r>
              <a:rPr lang="uk-UA" sz="3600" dirty="0" err="1" smtClean="0"/>
              <a:t>єкономію</a:t>
            </a:r>
            <a:r>
              <a:rPr lang="uk-UA" sz="3600" dirty="0" smtClean="0"/>
              <a:t> води</a:t>
            </a:r>
            <a:endParaRPr lang="ru-RU" sz="3600" dirty="0"/>
          </a:p>
        </p:txBody>
      </p:sp>
      <p:pic>
        <p:nvPicPr>
          <p:cNvPr id="21506" name="Picture 2" descr="C:\Users\Админ\Desktop\Новая папка (3)\20161124_093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2228851" cy="3714752"/>
          </a:xfrm>
          <a:prstGeom prst="rect">
            <a:avLst/>
          </a:prstGeom>
          <a:noFill/>
        </p:spPr>
      </p:pic>
      <p:pic>
        <p:nvPicPr>
          <p:cNvPr id="21507" name="Picture 3" descr="C:\Users\Админ\Desktop\Новая папка (3)\20161124_093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496"/>
            <a:ext cx="2300304" cy="3690964"/>
          </a:xfrm>
          <a:prstGeom prst="rect">
            <a:avLst/>
          </a:prstGeom>
          <a:noFill/>
        </p:spPr>
      </p:pic>
      <p:pic>
        <p:nvPicPr>
          <p:cNvPr id="21508" name="Picture 4" descr="C:\Users\Админ\Desktop\Новая папка (3)\20161124_093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857496"/>
            <a:ext cx="2243153" cy="3738589"/>
          </a:xfrm>
          <a:prstGeom prst="rect">
            <a:avLst/>
          </a:prstGeom>
          <a:noFill/>
        </p:spPr>
      </p:pic>
      <p:pic>
        <p:nvPicPr>
          <p:cNvPr id="7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785794"/>
            <a:ext cx="1428728" cy="194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36338"/>
            <a:ext cx="6858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А вода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справжнє</a:t>
            </a:r>
            <a:r>
              <a:rPr lang="ru-RU" sz="2000" i="1" dirty="0" smtClean="0"/>
              <a:t> диво! Як </a:t>
            </a:r>
            <a:r>
              <a:rPr lang="ru-RU" sz="2000" i="1" dirty="0" err="1" smtClean="0"/>
              <a:t>прожити</a:t>
            </a:r>
            <a:r>
              <a:rPr lang="ru-RU" sz="2000" i="1" dirty="0" smtClean="0"/>
              <a:t> без води? З нею ми </a:t>
            </a:r>
            <a:r>
              <a:rPr lang="ru-RU" sz="2000" i="1" dirty="0" err="1" smtClean="0"/>
              <a:t>завжди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щасливі</a:t>
            </a:r>
            <a:r>
              <a:rPr lang="ru-RU" sz="2000" i="1" dirty="0" smtClean="0"/>
              <a:t>,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З </a:t>
            </a:r>
            <a:r>
              <a:rPr lang="ru-RU" sz="2000" i="1" dirty="0" smtClean="0"/>
              <a:t>нею в нас нема </a:t>
            </a:r>
            <a:r>
              <a:rPr lang="ru-RU" sz="2000" i="1" dirty="0" err="1" smtClean="0"/>
              <a:t>біди</a:t>
            </a:r>
            <a:r>
              <a:rPr lang="ru-RU" sz="2000" i="1" dirty="0" smtClean="0"/>
              <a:t>. Є вода — </a:t>
            </a:r>
            <a:r>
              <a:rPr lang="ru-RU" sz="2000" i="1" dirty="0" err="1" smtClean="0"/>
              <a:t>ростуть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рослини</a:t>
            </a:r>
            <a:r>
              <a:rPr lang="ru-RU" sz="2000" i="1" dirty="0" smtClean="0"/>
              <a:t>: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err="1" smtClean="0"/>
              <a:t>Ліс</a:t>
            </a:r>
            <a:r>
              <a:rPr lang="ru-RU" sz="2000" i="1" dirty="0" smtClean="0"/>
              <a:t>, сади, </a:t>
            </a:r>
            <a:r>
              <a:rPr lang="ru-RU" sz="2000" i="1" dirty="0" err="1" smtClean="0"/>
              <a:t>рясні</a:t>
            </a:r>
            <a:r>
              <a:rPr lang="ru-RU" sz="2000" i="1" dirty="0" smtClean="0"/>
              <a:t> поля.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чудово</a:t>
            </a:r>
            <a:r>
              <a:rPr lang="ru-RU" sz="2000" i="1" dirty="0" smtClean="0"/>
              <a:t> для </a:t>
            </a:r>
            <a:r>
              <a:rPr lang="ru-RU" sz="2000" i="1" dirty="0" err="1" smtClean="0"/>
              <a:t>людини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радіє</a:t>
            </a:r>
            <a:r>
              <a:rPr lang="ru-RU" sz="2000" i="1" dirty="0" smtClean="0"/>
              <a:t> вся Земля. </a:t>
            </a:r>
            <a:r>
              <a:rPr lang="ru-RU" sz="2000" i="1" dirty="0" err="1" smtClean="0"/>
              <a:t>Плавають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водичці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діти</a:t>
            </a:r>
            <a:r>
              <a:rPr lang="ru-RU" sz="2000" i="1" dirty="0" smtClean="0"/>
              <a:t>,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err="1" smtClean="0"/>
              <a:t>Риби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воді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живуть</a:t>
            </a:r>
            <a:r>
              <a:rPr lang="ru-RU" sz="2000" i="1" dirty="0" smtClean="0"/>
              <a:t>.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err="1" smtClean="0"/>
              <a:t>Розцвітають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лузі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квіти</a:t>
            </a:r>
            <a:r>
              <a:rPr lang="ru-RU" sz="2000" i="1" dirty="0" smtClean="0"/>
              <a:t>.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smtClean="0"/>
              <a:t>І </a:t>
            </a:r>
            <a:r>
              <a:rPr lang="ru-RU" sz="2000" i="1" dirty="0" err="1" smtClean="0"/>
              <a:t>рясні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дощі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ідуть</a:t>
            </a:r>
            <a:r>
              <a:rPr lang="ru-RU" sz="2000" i="1" dirty="0" smtClean="0"/>
              <a:t>.</a:t>
            </a:r>
            <a:br>
              <a:rPr lang="ru-RU" sz="2000" i="1" dirty="0" smtClean="0"/>
            </a:br>
            <a:r>
              <a:rPr lang="ru-RU" sz="2000" i="1" dirty="0" smtClean="0"/>
              <a:t> </a:t>
            </a:r>
            <a:r>
              <a:rPr lang="ru-RU" sz="2000" i="1" dirty="0" err="1" smtClean="0"/>
              <a:t>Кругообіг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повсякчасно</a:t>
            </a:r>
            <a:r>
              <a:rPr lang="ru-RU" sz="2000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>На </a:t>
            </a:r>
            <a:r>
              <a:rPr lang="ru-RU" sz="2000" i="1" dirty="0" err="1" smtClean="0"/>
              <a:t>Землі</a:t>
            </a:r>
            <a:r>
              <a:rPr lang="ru-RU" sz="2000" i="1" dirty="0" smtClean="0"/>
              <a:t> вода </a:t>
            </a:r>
            <a:r>
              <a:rPr lang="ru-RU" sz="2000" i="1" dirty="0" err="1" smtClean="0"/>
              <a:t>веде</a:t>
            </a:r>
            <a:r>
              <a:rPr lang="ru-RU" sz="2000" i="1" dirty="0" smtClean="0"/>
              <a:t>. </a:t>
            </a:r>
            <a:r>
              <a:rPr lang="ru-RU" sz="2000" i="1" dirty="0" err="1" smtClean="0"/>
              <a:t>Тож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водою </a:t>
            </a:r>
            <a:r>
              <a:rPr lang="ru-RU" sz="2000" i="1" dirty="0" err="1" smtClean="0"/>
              <a:t>всім</a:t>
            </a:r>
            <a:r>
              <a:rPr lang="ru-RU" sz="2000" i="1" dirty="0" smtClean="0"/>
              <a:t> прекрасно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біди</a:t>
            </a:r>
            <a:r>
              <a:rPr lang="ru-RU" sz="2000" i="1" dirty="0" smtClean="0"/>
              <a:t> нема </a:t>
            </a:r>
            <a:r>
              <a:rPr lang="ru-RU" sz="2000" i="1" dirty="0" err="1" smtClean="0"/>
              <a:t>ніде</a:t>
            </a:r>
            <a:r>
              <a:rPr lang="ru-RU" sz="2000" i="1" dirty="0" smtClean="0"/>
              <a:t>!</a:t>
            </a:r>
            <a:endParaRPr lang="ru-RU" sz="2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643042" y="1214422"/>
            <a:ext cx="221457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7224" y="357166"/>
            <a:ext cx="121444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</a:t>
            </a:r>
            <a:r>
              <a:rPr lang="uk-UA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їЖА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1769058" y="642918"/>
            <a:ext cx="216000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57224" y="1785926"/>
            <a:ext cx="114300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РИБИ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3504" y="571480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5140" y="428604"/>
            <a:ext cx="17859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ГОСПОДАРСТВО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214942" y="1357298"/>
            <a:ext cx="135732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15140" y="1714488"/>
            <a:ext cx="157163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ЖИТТЯ  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6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143380"/>
            <a:ext cx="1785918" cy="2521349"/>
          </a:xfrm>
          <a:prstGeom prst="rect">
            <a:avLst/>
          </a:prstGeom>
          <a:noFill/>
        </p:spPr>
      </p:pic>
      <p:pic>
        <p:nvPicPr>
          <p:cNvPr id="27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29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s.myshared.ru/4/57279/slide_2.jpg"/>
          <p:cNvPicPr>
            <a:picLocks noChangeAspect="1" noChangeArrowheads="1"/>
          </p:cNvPicPr>
          <p:nvPr/>
        </p:nvPicPr>
        <p:blipFill>
          <a:blip r:embed="rId2" cstate="print"/>
          <a:srcRect l="11250" t="23750" r="19374" b="11249"/>
          <a:stretch>
            <a:fillRect/>
          </a:stretch>
        </p:blipFill>
        <p:spPr bwMode="auto">
          <a:xfrm>
            <a:off x="142844" y="2214554"/>
            <a:ext cx="4778103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Админ\Desktop\Новая папка (3)\20161124_101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3929090" cy="578647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МОЛОДЦІ!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429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42852"/>
            <a:ext cx="5072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                      Мета    завдання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82340"/>
            <a:ext cx="76438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- з</a:t>
            </a:r>
            <a:r>
              <a:rPr lang="en-US" sz="2400" dirty="0" smtClean="0"/>
              <a:t>’</a:t>
            </a:r>
            <a:r>
              <a:rPr lang="uk-UA" sz="2400" dirty="0" smtClean="0"/>
              <a:t>ясувати значення води у житті людини;</a:t>
            </a:r>
            <a:br>
              <a:rPr lang="uk-UA" sz="2400" dirty="0" smtClean="0"/>
            </a:br>
            <a:r>
              <a:rPr lang="uk-UA" sz="2400" dirty="0" smtClean="0"/>
              <a:t>- формувати в учнів знання про воду і про те , як людина її використовує, про економне витрачення води;</a:t>
            </a:r>
            <a:br>
              <a:rPr lang="uk-UA" sz="2400" dirty="0" smtClean="0"/>
            </a:br>
            <a:r>
              <a:rPr lang="uk-UA" sz="2400" dirty="0" smtClean="0"/>
              <a:t>- про те, який шлях долає вода, перш ніж потрапити в наші будинки;</a:t>
            </a:r>
            <a:br>
              <a:rPr lang="uk-UA" sz="2400" dirty="0" smtClean="0"/>
            </a:br>
            <a:r>
              <a:rPr lang="uk-UA" sz="2400" dirty="0" smtClean="0"/>
              <a:t>- формувати пізнавальний інтерес до природи;</a:t>
            </a:r>
            <a:br>
              <a:rPr lang="uk-UA" sz="2400" dirty="0" smtClean="0"/>
            </a:br>
            <a:r>
              <a:rPr lang="uk-UA" sz="2400" dirty="0" smtClean="0"/>
              <a:t>- формування  в учнів предметної природознавчої компетентності;</a:t>
            </a:r>
            <a:br>
              <a:rPr lang="uk-UA" sz="2400" dirty="0" smtClean="0"/>
            </a:br>
            <a:r>
              <a:rPr lang="uk-UA" sz="2400" dirty="0" smtClean="0"/>
              <a:t>- виховувати бережне ставлення до води, екологічну свідомість.</a:t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5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357694"/>
            <a:ext cx="1500166" cy="209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5598" y="357166"/>
            <a:ext cx="357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Етапи проекту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857364"/>
            <a:ext cx="6786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1.Організаційний</a:t>
            </a:r>
            <a:br>
              <a:rPr lang="uk-UA" sz="2800" dirty="0" smtClean="0"/>
            </a:br>
            <a:r>
              <a:rPr lang="uk-UA" sz="2800" dirty="0" smtClean="0"/>
              <a:t>2.Підготовчий</a:t>
            </a:r>
            <a:br>
              <a:rPr lang="uk-UA" sz="2800" dirty="0" smtClean="0"/>
            </a:br>
            <a:r>
              <a:rPr lang="uk-UA" sz="2800" dirty="0" smtClean="0"/>
              <a:t>3.Пректна робота</a:t>
            </a:r>
            <a:br>
              <a:rPr lang="uk-UA" sz="2800" dirty="0" smtClean="0"/>
            </a:br>
            <a:r>
              <a:rPr lang="uk-UA" sz="2800" dirty="0" smtClean="0"/>
              <a:t>4.Оформлювальний</a:t>
            </a:r>
            <a:br>
              <a:rPr lang="uk-UA" sz="2800" dirty="0" smtClean="0"/>
            </a:br>
            <a:r>
              <a:rPr lang="uk-UA" sz="2800" dirty="0" smtClean="0"/>
              <a:t>5.Презентація проекту</a:t>
            </a:r>
            <a:br>
              <a:rPr lang="uk-UA" sz="2800" dirty="0" smtClean="0"/>
            </a:br>
            <a:r>
              <a:rPr lang="uk-UA" sz="2800" dirty="0" smtClean="0"/>
              <a:t>6.Підсумки</a:t>
            </a:r>
            <a:endParaRPr lang="ru-RU" sz="2800" dirty="0"/>
          </a:p>
        </p:txBody>
      </p:sp>
      <p:pic>
        <p:nvPicPr>
          <p:cNvPr id="4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652" y="3643314"/>
            <a:ext cx="1801280" cy="26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4"/>
            <a:ext cx="4685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/>
              <a:t>Визначення проблеми проекту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285860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- Чи можна уявити життя без води? Чому?</a:t>
            </a:r>
            <a:br>
              <a:rPr lang="uk-UA" sz="2400" dirty="0" smtClean="0"/>
            </a:br>
            <a:r>
              <a:rPr lang="uk-UA" sz="2400" dirty="0" smtClean="0"/>
              <a:t>- Як людина використовує воду?</a:t>
            </a:r>
            <a:br>
              <a:rPr lang="uk-UA" sz="2400" dirty="0" smtClean="0"/>
            </a:br>
            <a:r>
              <a:rPr lang="uk-UA" sz="2400" dirty="0" smtClean="0"/>
              <a:t>- Звідки вона потрапляє в наші квартири?</a:t>
            </a:r>
            <a:br>
              <a:rPr lang="uk-UA" sz="2400" dirty="0" smtClean="0"/>
            </a:br>
            <a:r>
              <a:rPr lang="uk-UA" sz="2400" dirty="0" smtClean="0"/>
              <a:t>- Який шлях долає вода,перш ніж потрапити в наш будинок?</a:t>
            </a:r>
            <a:br>
              <a:rPr lang="uk-UA" sz="2400" dirty="0" smtClean="0"/>
            </a:br>
            <a:r>
              <a:rPr lang="uk-UA" sz="2400" dirty="0" smtClean="0"/>
              <a:t>- Як економно витрачати воду в повсякденному житті?</a:t>
            </a:r>
            <a:br>
              <a:rPr lang="uk-UA" sz="2400" dirty="0" smtClean="0"/>
            </a:br>
            <a:r>
              <a:rPr lang="uk-UA" sz="2400" dirty="0" smtClean="0"/>
              <a:t>- Навіщо потрібно берегти воду?</a:t>
            </a:r>
            <a:endParaRPr lang="ru-RU" sz="2400" dirty="0"/>
          </a:p>
        </p:txBody>
      </p:sp>
      <p:pic>
        <p:nvPicPr>
          <p:cNvPr id="1026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</p:spPr>
      </p:pic>
      <p:pic>
        <p:nvPicPr>
          <p:cNvPr id="5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652" y="3643314"/>
            <a:ext cx="1801280" cy="26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4929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i="1" dirty="0" smtClean="0"/>
              <a:t>У морях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річках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живе</a:t>
            </a:r>
            <a:r>
              <a:rPr lang="ru-RU" sz="2400" i="1" dirty="0" smtClean="0"/>
              <a:t>,</a:t>
            </a:r>
            <a:br>
              <a:rPr lang="ru-RU" sz="2400" i="1" dirty="0" smtClean="0"/>
            </a:br>
            <a:r>
              <a:rPr lang="ru-RU" sz="2400" i="1" dirty="0" smtClean="0"/>
              <a:t> Але часто по небу </a:t>
            </a:r>
            <a:r>
              <a:rPr lang="ru-RU" sz="2400" i="1" dirty="0" err="1" smtClean="0"/>
              <a:t>літає</a:t>
            </a:r>
            <a:r>
              <a:rPr lang="ru-RU" sz="2400" i="1" dirty="0" smtClean="0"/>
              <a:t>.</a:t>
            </a:r>
            <a:br>
              <a:rPr lang="ru-RU" sz="2400" i="1" dirty="0" smtClean="0"/>
            </a:br>
            <a:r>
              <a:rPr lang="ru-RU" sz="2400" i="1" dirty="0" smtClean="0"/>
              <a:t> А як </a:t>
            </a:r>
            <a:r>
              <a:rPr lang="ru-RU" sz="2400" i="1" dirty="0" err="1" smtClean="0"/>
              <a:t>набридне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літати</a:t>
            </a:r>
            <a:r>
              <a:rPr lang="ru-RU" sz="2400" i="1" dirty="0" smtClean="0"/>
              <a:t>, </a:t>
            </a:r>
            <a:br>
              <a:rPr lang="ru-RU" sz="2400" i="1" dirty="0" smtClean="0"/>
            </a:br>
            <a:r>
              <a:rPr lang="ru-RU" sz="2400" i="1" dirty="0" smtClean="0"/>
              <a:t>На землю </a:t>
            </a:r>
            <a:r>
              <a:rPr lang="ru-RU" sz="2400" i="1" dirty="0" err="1" smtClean="0"/>
              <a:t>знову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осідає</a:t>
            </a:r>
            <a:r>
              <a:rPr lang="ru-RU" sz="2400" i="1" dirty="0" smtClean="0"/>
              <a:t>. </a:t>
            </a:r>
            <a:endParaRPr lang="en-US" sz="2400" i="1" dirty="0"/>
          </a:p>
        </p:txBody>
      </p:sp>
      <p:pic>
        <p:nvPicPr>
          <p:cNvPr id="2050" name="Picture 2" descr="http://iran-banner.com/Portals/0/productimages/265260_825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86058"/>
            <a:ext cx="5472585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uk-UA" sz="3200" i="1" dirty="0" smtClean="0"/>
              <a:t>Формування груп</a:t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3200" i="1" dirty="0" smtClean="0"/>
              <a:t/>
            </a:r>
            <a:br>
              <a:rPr lang="uk-UA" sz="3200" i="1" dirty="0" smtClean="0"/>
            </a:br>
            <a:r>
              <a:rPr lang="uk-UA" sz="2800" i="1" dirty="0" smtClean="0"/>
              <a:t> </a:t>
            </a:r>
            <a:r>
              <a:rPr lang="uk-UA" sz="2400" i="1" dirty="0" smtClean="0"/>
              <a:t>1 група  </a:t>
            </a:r>
            <a:r>
              <a:rPr lang="uk-UA" sz="2400" i="1" dirty="0" err="1" smtClean="0"/>
              <a:t>“Всезнайки”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2 група </a:t>
            </a:r>
            <a:r>
              <a:rPr lang="uk-UA" sz="2400" i="1" dirty="0" err="1" smtClean="0"/>
              <a:t>”Екологи”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3 група </a:t>
            </a:r>
            <a:r>
              <a:rPr lang="uk-UA" sz="2400" i="1" dirty="0" err="1" smtClean="0"/>
              <a:t>”Дослідники”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4 група </a:t>
            </a:r>
            <a:r>
              <a:rPr lang="uk-UA" sz="2400" i="1" dirty="0" err="1" smtClean="0"/>
              <a:t>”Господарі”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5 група </a:t>
            </a:r>
            <a:r>
              <a:rPr lang="uk-UA" sz="2400" i="1" dirty="0" err="1" smtClean="0"/>
              <a:t>”Літературознавці”</a:t>
            </a:r>
            <a:r>
              <a:rPr lang="uk-UA" sz="2400" i="1" dirty="0" smtClean="0"/>
              <a:t/>
            </a:r>
            <a:br>
              <a:rPr lang="uk-UA" sz="2400" i="1" dirty="0" smtClean="0"/>
            </a:br>
            <a:r>
              <a:rPr lang="uk-UA" sz="2400" i="1" dirty="0" smtClean="0"/>
              <a:t>6 група </a:t>
            </a:r>
            <a:r>
              <a:rPr lang="uk-UA" sz="2400" i="1" dirty="0" err="1" smtClean="0"/>
              <a:t>”Творча</a:t>
            </a:r>
            <a:r>
              <a:rPr lang="uk-UA" sz="2400" i="1" dirty="0" smtClean="0"/>
              <a:t> </a:t>
            </a:r>
            <a:r>
              <a:rPr lang="uk-UA" sz="2400" i="1" dirty="0" err="1" smtClean="0"/>
              <a:t>майстерня”</a:t>
            </a:r>
            <a:endParaRPr lang="ru-RU" sz="2800" i="1" dirty="0"/>
          </a:p>
        </p:txBody>
      </p:sp>
      <p:pic>
        <p:nvPicPr>
          <p:cNvPr id="3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6858000"/>
          </a:xfrm>
          <a:prstGeom prst="rect">
            <a:avLst/>
          </a:prstGeom>
          <a:noFill/>
        </p:spPr>
      </p:pic>
      <p:pic>
        <p:nvPicPr>
          <p:cNvPr id="4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652" y="3643314"/>
            <a:ext cx="1801280" cy="26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rmAutofit/>
          </a:bodyPr>
          <a:lstStyle/>
          <a:p>
            <a:r>
              <a:rPr lang="uk-UA" sz="3600" i="1" dirty="0" smtClean="0"/>
              <a:t>Обговорення та презентація</a:t>
            </a:r>
            <a:endParaRPr lang="ru-RU" sz="3600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643042" y="3357562"/>
            <a:ext cx="6929486" cy="3214710"/>
          </a:xfrm>
        </p:spPr>
        <p:txBody>
          <a:bodyPr>
            <a:noAutofit/>
          </a:bodyPr>
          <a:lstStyle/>
          <a:p>
            <a:pPr algn="l" fontAlgn="base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В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першу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чергу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людина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воду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вживає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їжу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втамовує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нею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спрагу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готує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ній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страви.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Вченими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виявлено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для нормального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фізичного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стану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всіх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людських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органів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необхідно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 день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випивати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1,5-2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літри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води, не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рахуючи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випитих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протягом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дня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соків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інших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рідин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 fontAlgn="base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Особисту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гігієну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зробити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без води. На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умивання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потрібно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одну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людину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 10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літрів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водию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fontAlgn="base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      За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допомогою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води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господарі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справляються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прибиранням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приміщень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Підраховано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в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середньому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миття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посуду,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підлог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вікон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прання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, полив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кімнатних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квітів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добу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йде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до 180-200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літрів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води.</a:t>
            </a:r>
          </a:p>
          <a:p>
            <a:pPr algn="l"/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6858000"/>
          </a:xfrm>
          <a:prstGeom prst="rect">
            <a:avLst/>
          </a:prstGeom>
          <a:noFill/>
        </p:spPr>
      </p:pic>
      <p:pic>
        <p:nvPicPr>
          <p:cNvPr id="6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928670"/>
            <a:ext cx="1511922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71604" y="1166843"/>
            <a:ext cx="56436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Вода – основа </a:t>
            </a:r>
            <a:r>
              <a:rPr lang="ru-RU" b="1" dirty="0" err="1" smtClean="0"/>
              <a:t>життя</a:t>
            </a:r>
            <a:r>
              <a:rPr lang="ru-RU" b="1" dirty="0" smtClean="0"/>
              <a:t> на </a:t>
            </a:r>
            <a:r>
              <a:rPr lang="ru-RU" b="1" dirty="0" err="1" smtClean="0"/>
              <a:t>Землі</a:t>
            </a:r>
            <a:endParaRPr lang="ru-RU" b="1" dirty="0" smtClean="0"/>
          </a:p>
          <a:p>
            <a:pPr fontAlgn="base"/>
            <a:r>
              <a:rPr lang="ru-RU" dirty="0" smtClean="0"/>
              <a:t>2/3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покриті</a:t>
            </a:r>
            <a:r>
              <a:rPr lang="ru-RU" dirty="0" smtClean="0"/>
              <a:t> водою! Вода – друге по </a:t>
            </a:r>
            <a:r>
              <a:rPr lang="ru-RU" dirty="0" err="1" smtClean="0"/>
              <a:t>важливості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. Без води,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прожити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три </a:t>
            </a:r>
            <a:r>
              <a:rPr lang="ru-RU" dirty="0" err="1" smtClean="0"/>
              <a:t>дні</a:t>
            </a:r>
            <a:r>
              <a:rPr lang="ru-RU" dirty="0" smtClean="0"/>
              <a:t>. У </a:t>
            </a:r>
            <a:r>
              <a:rPr lang="ru-RU" dirty="0" err="1" smtClean="0"/>
              <a:t>дорослій</a:t>
            </a:r>
            <a:r>
              <a:rPr lang="ru-RU" dirty="0" smtClean="0"/>
              <a:t> </a:t>
            </a:r>
            <a:r>
              <a:rPr lang="ru-RU" dirty="0" err="1" smtClean="0"/>
              <a:t>людині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78 % </a:t>
            </a:r>
            <a:r>
              <a:rPr lang="ru-RU" dirty="0" err="1" smtClean="0"/>
              <a:t>рідини</a:t>
            </a:r>
            <a:r>
              <a:rPr lang="ru-RU" dirty="0" smtClean="0"/>
              <a:t>. Вода </a:t>
            </a:r>
            <a:r>
              <a:rPr lang="ru-RU" dirty="0" err="1" smtClean="0"/>
              <a:t>необхідна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відтворюють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,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споживають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псують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2" descr="C:\Users\Админ\Desktop\priroda_nature_svezhest_more_okean_sea_volny_ocean_voda_2560x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428728" cy="6858000"/>
          </a:xfrm>
          <a:prstGeom prst="rect">
            <a:avLst/>
          </a:prstGeom>
          <a:noFill/>
        </p:spPr>
      </p:pic>
      <p:pic>
        <p:nvPicPr>
          <p:cNvPr id="19458" name="Picture 2" descr="C:\Users\Админ\Desktop\Новая папка (3)\20161124_094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0"/>
            <a:ext cx="76438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/>
              <a:t>Відгадайте загадки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Ми </a:t>
            </a:r>
            <a:r>
              <a:rPr lang="ru-RU" sz="2000" dirty="0" err="1" smtClean="0"/>
              <a:t>кажемо</a:t>
            </a:r>
            <a:r>
              <a:rPr lang="ru-RU" sz="2000" dirty="0" smtClean="0"/>
              <a:t>: вона </a:t>
            </a:r>
            <a:r>
              <a:rPr lang="ru-RU" sz="2000" dirty="0" err="1" smtClean="0"/>
              <a:t>тече</a:t>
            </a:r>
            <a:r>
              <a:rPr lang="ru-RU" sz="2000" dirty="0" smtClean="0"/>
              <a:t>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Ми </a:t>
            </a:r>
            <a:r>
              <a:rPr lang="ru-RU" sz="2000" dirty="0" err="1" smtClean="0"/>
              <a:t>кажемо</a:t>
            </a:r>
            <a:r>
              <a:rPr lang="ru-RU" sz="2000" dirty="0" smtClean="0"/>
              <a:t>: вона </a:t>
            </a:r>
            <a:r>
              <a:rPr lang="ru-RU" sz="2000" dirty="0" err="1" smtClean="0"/>
              <a:t>виблискує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smtClean="0"/>
              <a:t>Вона </a:t>
            </a:r>
            <a:r>
              <a:rPr lang="ru-RU" sz="2000" dirty="0" err="1" smtClean="0"/>
              <a:t>біжить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вперед,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Але </a:t>
            </a:r>
            <a:r>
              <a:rPr lang="ru-RU" sz="2000" dirty="0" err="1" smtClean="0"/>
              <a:t>нікуди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тікає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200" dirty="0" smtClean="0"/>
              <a:t>                                                           У </a:t>
            </a:r>
            <a:r>
              <a:rPr lang="ru-RU" sz="2200" dirty="0" smtClean="0"/>
              <a:t>морях </a:t>
            </a:r>
            <a:r>
              <a:rPr lang="ru-RU" sz="2200" dirty="0" err="1" smtClean="0"/>
              <a:t>і</a:t>
            </a:r>
            <a:r>
              <a:rPr lang="ru-RU" sz="2200" dirty="0" smtClean="0"/>
              <a:t> </a:t>
            </a:r>
            <a:r>
              <a:rPr lang="ru-RU" sz="2200" dirty="0" err="1" smtClean="0"/>
              <a:t>річках</a:t>
            </a:r>
            <a:r>
              <a:rPr lang="ru-RU" sz="2200" dirty="0" smtClean="0"/>
              <a:t> </a:t>
            </a:r>
            <a:r>
              <a:rPr lang="ru-RU" sz="2200" dirty="0" err="1" smtClean="0"/>
              <a:t>живе</a:t>
            </a:r>
            <a:r>
              <a:rPr lang="ru-RU" sz="2200" dirty="0" smtClean="0"/>
              <a:t>,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</a:t>
            </a:r>
            <a:r>
              <a:rPr lang="ru-RU" sz="2200" dirty="0" smtClean="0"/>
              <a:t>Але часто по небу </a:t>
            </a:r>
            <a:r>
              <a:rPr lang="ru-RU" sz="2200" dirty="0" err="1" smtClean="0"/>
              <a:t>літає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</a:t>
            </a:r>
            <a:r>
              <a:rPr lang="ru-RU" sz="2200" dirty="0" smtClean="0"/>
              <a:t>А як </a:t>
            </a:r>
            <a:r>
              <a:rPr lang="ru-RU" sz="2200" dirty="0" err="1" smtClean="0"/>
              <a:t>набридне</a:t>
            </a:r>
            <a:r>
              <a:rPr lang="ru-RU" sz="2200" dirty="0" smtClean="0"/>
              <a:t> </a:t>
            </a:r>
            <a:r>
              <a:rPr lang="ru-RU" sz="2200" dirty="0" err="1" smtClean="0"/>
              <a:t>їй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літати</a:t>
            </a:r>
            <a:r>
              <a:rPr lang="ru-RU" sz="2200" dirty="0" smtClean="0"/>
              <a:t>,</a:t>
            </a:r>
            <a:br>
              <a:rPr lang="ru-RU" sz="2200" dirty="0" smtClean="0"/>
            </a:br>
            <a:r>
              <a:rPr lang="ru-RU" sz="2200" dirty="0" smtClean="0"/>
              <a:t>                                                       </a:t>
            </a:r>
            <a:r>
              <a:rPr lang="ru-RU" sz="2200" dirty="0" smtClean="0"/>
              <a:t>На землю </a:t>
            </a:r>
            <a:r>
              <a:rPr lang="ru-RU" sz="2200" dirty="0" err="1" smtClean="0"/>
              <a:t>знову</a:t>
            </a:r>
            <a:r>
              <a:rPr lang="ru-RU" sz="2200" dirty="0" smtClean="0"/>
              <a:t> </a:t>
            </a:r>
            <a:r>
              <a:rPr lang="ru-RU" sz="2200" dirty="0" err="1" smtClean="0"/>
              <a:t>осідає</a:t>
            </a:r>
            <a:r>
              <a:rPr lang="ru-RU" sz="2200" dirty="0" smtClean="0"/>
              <a:t>. </a:t>
            </a:r>
            <a:endParaRPr lang="en-US" sz="2200" dirty="0" smtClean="0"/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smtClean="0"/>
              <a:t> </a:t>
            </a:r>
            <a:r>
              <a:rPr lang="ru-RU" sz="2000" dirty="0" smtClean="0"/>
              <a:t>Я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хмара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туман, </a:t>
            </a:r>
            <a:r>
              <a:rPr lang="ru-RU" sz="2000" dirty="0" smtClean="0"/>
              <a:t>       </a:t>
            </a:r>
            <a:br>
              <a:rPr lang="ru-RU" sz="2000" dirty="0" smtClean="0"/>
            </a:br>
            <a:r>
              <a:rPr lang="ru-RU" sz="2000" dirty="0" smtClean="0"/>
              <a:t>  І </a:t>
            </a:r>
            <a:r>
              <a:rPr lang="ru-RU" sz="2000" dirty="0" err="1" smtClean="0"/>
              <a:t>струмок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океан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000" dirty="0" smtClean="0"/>
              <a:t>І </a:t>
            </a:r>
            <a:r>
              <a:rPr lang="ru-RU" sz="2000" dirty="0" err="1" smtClean="0"/>
              <a:t>літаю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біжу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І </a:t>
            </a:r>
            <a:r>
              <a:rPr lang="ru-RU" sz="2000" dirty="0" smtClean="0"/>
              <a:t>замерзнуть </a:t>
            </a:r>
            <a:r>
              <a:rPr lang="ru-RU" sz="2000" dirty="0" err="1" smtClean="0"/>
              <a:t>можу</a:t>
            </a:r>
            <a:r>
              <a:rPr lang="ru-RU" sz="2000" dirty="0" smtClean="0"/>
              <a:t>!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" name="Picture 4" descr="http://www.vodokanal-museum.ru/images/museum/news/kap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3714752"/>
            <a:ext cx="1801280" cy="263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287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Формування груп    1 група  “Всезнайки” 2 група ”Екологи” 3 група ”Дослідники” 4 група ”Господарі” 5 група ”Літературознавці” 6 група ”Творча майстерня”</vt:lpstr>
      <vt:lpstr>Обговорення та презентація</vt:lpstr>
      <vt:lpstr>Слайд 8</vt:lpstr>
      <vt:lpstr>Відгадайте загадки</vt:lpstr>
      <vt:lpstr>Прислів’я про воду</vt:lpstr>
      <vt:lpstr>“Дослідники” працюють </vt:lpstr>
      <vt:lpstr>Знаки-символи, що нагадують про єкономію води</vt:lpstr>
      <vt:lpstr>ВОДА</vt:lpstr>
      <vt:lpstr>МОЛОДЦІ!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Админ</cp:lastModifiedBy>
  <cp:revision>17</cp:revision>
  <dcterms:created xsi:type="dcterms:W3CDTF">2013-08-06T07:54:43Z</dcterms:created>
  <dcterms:modified xsi:type="dcterms:W3CDTF">2016-11-24T18:43:41Z</dcterms:modified>
</cp:coreProperties>
</file>