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2" r:id="rId3"/>
    <p:sldId id="271" r:id="rId4"/>
    <p:sldId id="275" r:id="rId5"/>
    <p:sldId id="276" r:id="rId6"/>
    <p:sldId id="277" r:id="rId7"/>
    <p:sldId id="278" r:id="rId8"/>
    <p:sldId id="279" r:id="rId9"/>
    <p:sldId id="280" r:id="rId10"/>
    <p:sldId id="290" r:id="rId11"/>
    <p:sldId id="274" r:id="rId12"/>
    <p:sldId id="282" r:id="rId13"/>
    <p:sldId id="273" r:id="rId14"/>
    <p:sldId id="284" r:id="rId15"/>
    <p:sldId id="286" r:id="rId16"/>
    <p:sldId id="287" r:id="rId17"/>
    <p:sldId id="288" r:id="rId18"/>
    <p:sldId id="289" r:id="rId19"/>
    <p:sldId id="291" r:id="rId20"/>
    <p:sldId id="292" r:id="rId21"/>
    <p:sldId id="293" r:id="rId22"/>
    <p:sldId id="294" r:id="rId23"/>
    <p:sldId id="295" r:id="rId24"/>
    <p:sldId id="296" r:id="rId25"/>
    <p:sldId id="29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4A6"/>
    <a:srgbClr val="CD9B69"/>
    <a:srgbClr val="A16B35"/>
    <a:srgbClr val="E9E6D7"/>
    <a:srgbClr val="FCFC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F5D28-A4D7-471B-BFCF-D870DF1CE054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41B5-3CCA-4EEE-8257-74BDB91BB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odelete\Tanya\Desktop\&#1040;&#1090;&#1077;&#1089;&#1090;&#1072;&#1094;&#1110;&#1081;&#1085;&#1110;%20&#1084;&#1072;&#1090;&#1077;&#1088;&#1110;&#1072;&#1083;&#1080;\V%20-%20&#1076;&#1086;&#1076;&#1072;&#1090;&#1082;&#1080;\&#1055;&#1086;&#1077;&#1079;&#1110;&#1103;_&#1041;&#1086;&#1076;&#1083;&#1077;&#1088;_&#1042;&#1077;&#1088;&#1083;&#1077;&#1085;\&#1055;&#1086;&#1083;&#1100;%20&#1042;&#1077;&#1088;&#1083;&#1077;&#1085;%20&#1058;&#1072;&#1082;%20&#1090;&#1080;&#1093;&#1086;%20&#1089;&#1077;&#1088;&#1094;&#1077;%20&#1087;&#1083;&#1072;&#1095;&#1077;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odelete\Tanya\Desktop\&#1040;&#1090;&#1077;&#1089;&#1090;&#1072;&#1094;&#1110;&#1081;&#1085;&#1110;%20&#1084;&#1072;&#1090;&#1077;&#1088;&#1110;&#1072;&#1083;&#1080;\V%20-%20&#1076;&#1086;&#1076;&#1072;&#1090;&#1082;&#1080;\&#1055;&#1086;&#1077;&#1079;&#1110;&#1103;_&#1041;&#1086;&#1076;&#1083;&#1077;&#1088;_&#1042;&#1077;&#1088;&#1083;&#1077;&#1085;\&#1057;&#1080;&#1085;&#1077;&#1077;%20&#1085;&#1077;&#1073;&#1086;%20&#1085;&#1072;&#1076;%20&#1082;&#1088;&#1086;&#1074;&#1083;&#1077;&#1081;...%20-%20&#1055;&#1086;&#1083;&#1100;%20&#1042;&#1077;&#1088;&#1083;&#1077;&#1085;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odelete\Tanya\Desktop\&#1091;&#1088;&#1086;&#1082;%2012\&#1084;&#1091;&#1079;&#1099;&#1082;&#1072;\Klod_Debyussi_-_Lunnaya_sonata_muzofon.com.mp3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54427" t="22438" r="16794" b="42125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63688" y="1052736"/>
            <a:ext cx="5832647" cy="3960440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vert="horz" lIns="90000" tIns="75240" rIns="90000" bIns="45000" rtlCol="0">
            <a:normAutofit fontScale="92500" lnSpcReduction="1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uk-UA" sz="33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Тема. Поль </a:t>
            </a:r>
            <a:r>
              <a:rPr lang="uk-UA" sz="33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Верлен – майстер імпресіоністичної та символістської лірики.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44624"/>
            <a:ext cx="9217024" cy="792088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vert="horz" lIns="90000" tIns="75240" rIns="90000" bIns="45000" rtlCol="0">
            <a:norm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Політехнічний технікум Конотопського інституту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СумДУ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520" y="5373216"/>
            <a:ext cx="9217024" cy="1296144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vert="horz" lIns="90000" tIns="75240" rIns="90000" bIns="45000" rtlCol="0">
            <a:normAutofit fontScale="700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Викладач – Радько Тетяна Миколаївна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Перший курс. Урок  </a:t>
            </a:r>
            <a:r>
              <a:rPr kumimoji="0" lang="uk-UA" sz="32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№12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GSC\Desktop\0_76548_9f73a542_XL.jpg"/>
          <p:cNvPicPr>
            <a:picLocks noChangeAspect="1" noChangeArrowheads="1"/>
          </p:cNvPicPr>
          <p:nvPr/>
        </p:nvPicPr>
        <p:blipFill>
          <a:blip r:embed="rId2" cstate="print"/>
          <a:srcRect t="3125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327113">
            <a:off x="4977996" y="1143666"/>
            <a:ext cx="3169796" cy="5001768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Cambria" pitchFamily="18" charset="0"/>
              </a:rPr>
              <a:t>11.   </a:t>
            </a:r>
          </a:p>
          <a:p>
            <a:pPr>
              <a:lnSpc>
                <a:spcPct val="120000"/>
              </a:lnSpc>
            </a:pPr>
            <a:r>
              <a:rPr lang="uk-UA" sz="2400" dirty="0" smtClean="0">
                <a:latin typeface="Cambria" pitchFamily="18" charset="0"/>
              </a:rPr>
              <a:t>А.  </a:t>
            </a:r>
            <a:r>
              <a:rPr lang="uk-UA" sz="2400" i="1" dirty="0" smtClean="0">
                <a:latin typeface="Cambria" pitchFamily="18" charset="0"/>
              </a:rPr>
              <a:t>Альбатрос</a:t>
            </a:r>
            <a:r>
              <a:rPr lang="uk-UA" sz="2400" dirty="0" smtClean="0">
                <a:latin typeface="Cambria" pitchFamily="18" charset="0"/>
              </a:rPr>
              <a:t> – поет, митець</a:t>
            </a:r>
          </a:p>
          <a:p>
            <a:pPr>
              <a:lnSpc>
                <a:spcPct val="120000"/>
              </a:lnSpc>
              <a:tabLst>
                <a:tab pos="354013" algn="l"/>
              </a:tabLst>
            </a:pPr>
            <a:r>
              <a:rPr lang="uk-UA" sz="2400" dirty="0" smtClean="0">
                <a:latin typeface="Cambria" pitchFamily="18" charset="0"/>
              </a:rPr>
              <a:t>Б.  </a:t>
            </a:r>
            <a:r>
              <a:rPr lang="uk-UA" sz="2400" i="1" dirty="0" smtClean="0">
                <a:latin typeface="Cambria" pitchFamily="18" charset="0"/>
              </a:rPr>
              <a:t>Моряки</a:t>
            </a:r>
            <a:r>
              <a:rPr lang="uk-UA" sz="2400" dirty="0" smtClean="0">
                <a:latin typeface="Cambria" pitchFamily="18" charset="0"/>
              </a:rPr>
              <a:t> – натовп,обивателі, </a:t>
            </a:r>
          </a:p>
          <a:p>
            <a:pPr>
              <a:lnSpc>
                <a:spcPct val="120000"/>
              </a:lnSpc>
              <a:tabLst>
                <a:tab pos="354013" algn="l"/>
              </a:tabLst>
            </a:pPr>
            <a:r>
              <a:rPr lang="uk-UA" sz="2400" dirty="0" smtClean="0">
                <a:latin typeface="Cambria" pitchFamily="18" charset="0"/>
              </a:rPr>
              <a:t>В.  </a:t>
            </a:r>
            <a:r>
              <a:rPr lang="uk-UA" sz="2400" i="1" dirty="0" smtClean="0">
                <a:latin typeface="Cambria" pitchFamily="18" charset="0"/>
              </a:rPr>
              <a:t>Море</a:t>
            </a:r>
            <a:r>
              <a:rPr lang="uk-UA" sz="2400" dirty="0" smtClean="0">
                <a:latin typeface="Cambria" pitchFamily="18" charset="0"/>
              </a:rPr>
              <a:t> – життя</a:t>
            </a:r>
          </a:p>
          <a:p>
            <a:pPr>
              <a:lnSpc>
                <a:spcPct val="120000"/>
              </a:lnSpc>
              <a:tabLst>
                <a:tab pos="354013" algn="l"/>
              </a:tabLst>
            </a:pPr>
            <a:r>
              <a:rPr lang="uk-UA" sz="2400" dirty="0" smtClean="0">
                <a:latin typeface="Cambria" pitchFamily="18" charset="0"/>
              </a:rPr>
              <a:t>Г.  </a:t>
            </a:r>
            <a:r>
              <a:rPr lang="uk-UA" sz="2400" i="1" dirty="0" smtClean="0">
                <a:latin typeface="Cambria" pitchFamily="18" charset="0"/>
              </a:rPr>
              <a:t>Корабель</a:t>
            </a:r>
            <a:r>
              <a:rPr lang="uk-UA" sz="2400" dirty="0" smtClean="0">
                <a:latin typeface="Cambria" pitchFamily="18" charset="0"/>
              </a:rPr>
              <a:t> – країна, суспільство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Cambria" pitchFamily="18" charset="0"/>
              </a:rPr>
              <a:t>12.   А.    </a:t>
            </a:r>
          </a:p>
          <a:p>
            <a:pPr algn="ctr">
              <a:tabLst>
                <a:tab pos="354013" algn="l"/>
              </a:tabLst>
            </a:pPr>
            <a:endParaRPr lang="ru-RU" sz="2400" dirty="0" smtClean="0">
              <a:latin typeface="Cambria" pitchFamily="18" charset="0"/>
            </a:endParaRPr>
          </a:p>
          <a:p>
            <a:pPr algn="ctr">
              <a:tabLst>
                <a:tab pos="354013" algn="l"/>
              </a:tabLst>
            </a:pPr>
            <a:endParaRPr lang="uk-UA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50354">
            <a:off x="1476016" y="1255888"/>
            <a:ext cx="2360679" cy="4743093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54013">
              <a:lnSpc>
                <a:spcPct val="120000"/>
              </a:lnSpc>
              <a:buAutoNum type="arabicPeriod"/>
              <a:tabLst>
                <a:tab pos="354013" algn="l"/>
              </a:tabLst>
            </a:pPr>
            <a:r>
              <a:rPr lang="ru-RU" sz="2400" dirty="0" smtClean="0">
                <a:latin typeface="Cambria" pitchFamily="18" charset="0"/>
              </a:rPr>
              <a:t> 	Б, Г</a:t>
            </a:r>
          </a:p>
          <a:p>
            <a:pPr marL="354013">
              <a:lnSpc>
                <a:spcPct val="120000"/>
              </a:lnSpc>
              <a:buAutoNum type="arabicPeriod"/>
              <a:tabLst>
                <a:tab pos="354013" algn="l"/>
              </a:tabLst>
            </a:pPr>
            <a:r>
              <a:rPr lang="ru-RU" sz="2400" dirty="0" smtClean="0">
                <a:latin typeface="Cambria" pitchFamily="18" charset="0"/>
              </a:rPr>
              <a:t> 	В.	</a:t>
            </a:r>
          </a:p>
          <a:p>
            <a:pPr marL="354013">
              <a:lnSpc>
                <a:spcPct val="120000"/>
              </a:lnSpc>
              <a:buAutoNum type="arabicPeriod"/>
              <a:tabLst>
                <a:tab pos="354013" algn="l"/>
              </a:tabLst>
            </a:pPr>
            <a:r>
              <a:rPr lang="ru-RU" sz="2400" dirty="0" smtClean="0">
                <a:latin typeface="Cambria" pitchFamily="18" charset="0"/>
              </a:rPr>
              <a:t> 	Б.	</a:t>
            </a:r>
          </a:p>
          <a:p>
            <a:pPr marL="354013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Cambria" pitchFamily="18" charset="0"/>
              </a:rPr>
              <a:t> 	В, Г.	</a:t>
            </a:r>
          </a:p>
          <a:p>
            <a:pPr marL="354013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Cambria" pitchFamily="18" charset="0"/>
              </a:rPr>
              <a:t> 	А. </a:t>
            </a:r>
          </a:p>
          <a:p>
            <a:pPr marL="354013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Cambria" pitchFamily="18" charset="0"/>
              </a:rPr>
              <a:t> 	Г.</a:t>
            </a:r>
          </a:p>
          <a:p>
            <a:pPr marL="354013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Cambria" pitchFamily="18" charset="0"/>
              </a:rPr>
              <a:t> 	Г. </a:t>
            </a:r>
          </a:p>
          <a:p>
            <a:pPr marL="354013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Cambria" pitchFamily="18" charset="0"/>
              </a:rPr>
              <a:t> 	В.</a:t>
            </a:r>
          </a:p>
          <a:p>
            <a:pPr marL="354013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Cambria" pitchFamily="18" charset="0"/>
              </a:rPr>
              <a:t> 	Б.</a:t>
            </a:r>
          </a:p>
          <a:p>
            <a:pPr marL="354013">
              <a:lnSpc>
                <a:spcPct val="120000"/>
              </a:lnSpc>
              <a:buAutoNum type="arabicPeriod"/>
            </a:pPr>
            <a:r>
              <a:rPr lang="ru-RU" sz="2400" dirty="0" smtClean="0">
                <a:latin typeface="Cambria" pitchFamily="18" charset="0"/>
              </a:rPr>
              <a:t> 	В.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42978">
            <a:off x="1320706" y="470458"/>
            <a:ext cx="3108086" cy="649188"/>
          </a:xfrm>
          <a:prstGeom prst="roundRect">
            <a:avLst>
              <a:gd name="adj" fmla="val 50000"/>
            </a:avLst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mbria" pitchFamily="18" charset="0"/>
              </a:rPr>
              <a:t>Взаємоперевірка </a:t>
            </a:r>
            <a:endParaRPr lang="uk-UA" sz="24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-24000"/>
          </a:blip>
          <a:srcRect b="5996"/>
          <a:stretch>
            <a:fillRect/>
          </a:stretch>
        </p:blipFill>
        <p:spPr bwMode="auto">
          <a:xfrm>
            <a:off x="3694891" y="44624"/>
            <a:ext cx="5341605" cy="671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2811330" cy="374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747537"/>
            <a:ext cx="4104456" cy="5373779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“… я мав у своєму серці два протилежних відчуття: </a:t>
            </a:r>
          </a:p>
          <a:p>
            <a:pPr>
              <a:lnSpc>
                <a:spcPct val="130000"/>
              </a:lnSpc>
            </a:pP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жах перед життям та захват від життя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…”</a:t>
            </a:r>
          </a:p>
          <a:p>
            <a:pPr>
              <a:lnSpc>
                <a:spcPct val="130000"/>
              </a:lnSpc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lnSpc>
                <a:spcPct val="130000"/>
              </a:lnSpc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“… 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лише сягаючи найбільших прірв падіння, уява, згідно із законом протилежності запалює світоч найвищих ідеалів. ” </a:t>
            </a:r>
          </a:p>
          <a:p>
            <a:pPr algn="r">
              <a:lnSpc>
                <a:spcPct val="130000"/>
              </a:lnSpc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Шарль Бодлер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1682064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800" kern="100" dirty="0" smtClean="0">
                <a:latin typeface="Cambria" pitchFamily="18" charset="0"/>
              </a:rPr>
              <a:t>Тема уроку.</a:t>
            </a:r>
            <a:endParaRPr lang="uk-UA" sz="2800" dirty="0" smtClean="0">
              <a:latin typeface="Cambria" pitchFamily="18" charset="0"/>
            </a:endParaRPr>
          </a:p>
          <a:p>
            <a:pPr>
              <a:lnSpc>
                <a:spcPct val="200000"/>
              </a:lnSpc>
            </a:pPr>
            <a:endParaRPr lang="uk-UA" sz="2800" kern="100" dirty="0" smtClean="0"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5724128" cy="3528392"/>
          </a:xfrm>
          <a:solidFill>
            <a:srgbClr val="E2C4A6">
              <a:alpha val="60000"/>
            </a:srgbClr>
          </a:solidFill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uk-UA" sz="3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Поль Верлен – майстер імпресіоністичної та символістської лірики. </a:t>
            </a:r>
            <a:br>
              <a:rPr lang="uk-UA" sz="3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uk-UA" sz="3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«Поетичне мистецтво» – віршований маніфест символізму</a:t>
            </a:r>
            <a:endParaRPr lang="uk-UA" sz="30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355901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0158" t="10453" r="29722" b="17688"/>
          <a:stretch>
            <a:fillRect/>
          </a:stretch>
        </p:blipFill>
        <p:spPr bwMode="auto">
          <a:xfrm>
            <a:off x="3568889" y="1163510"/>
            <a:ext cx="5467607" cy="550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188640"/>
            <a:ext cx="9144000" cy="864394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lIns="90000" tIns="122616" rIns="90000" bIns="4500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uk-UA" sz="3500" b="1" i="1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Поль Верлен </a:t>
            </a:r>
            <a:r>
              <a:rPr kumimoji="0" lang="uk-UA" sz="3500" b="1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– шукач </a:t>
            </a:r>
            <a:r>
              <a:rPr kumimoji="0" lang="uk-UA" sz="3500" b="1" u="none" strike="noStrike" kern="1200" cap="none" spc="0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“музики</a:t>
            </a:r>
            <a:r>
              <a:rPr kumimoji="0" lang="uk-UA" sz="3500" b="1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у </a:t>
            </a:r>
            <a:r>
              <a:rPr kumimoji="0" lang="uk-UA" sz="3500" b="1" u="none" strike="noStrike" kern="1200" cap="none" spc="0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слові”</a:t>
            </a:r>
            <a:endParaRPr kumimoji="0" lang="uk-UA" sz="3500" b="1" u="none" strike="noStrike" kern="1200" cap="none" spc="0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2276872"/>
            <a:ext cx="3744415" cy="2808288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vert="horz" lIns="90000" tIns="75240" rIns="90000" bIns="4500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uk-UA" sz="2000" i="1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Чи гість минулих я століть,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uk-UA" sz="2000" i="1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Чи того віку, що прибуде ?</a:t>
            </a:r>
            <a:r>
              <a:rPr kumimoji="0" lang="uk-UA" sz="2000" i="1" u="none" strike="noStrike" kern="1200" cap="none" spc="0" normalizeH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 – </a:t>
            </a:r>
            <a:endParaRPr kumimoji="0" lang="uk-UA" sz="2000" i="1" u="none" strike="noStrike" kern="1200" cap="none" spc="0" normalizeH="0" baseline="0" noProof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uk-UA" sz="2000" i="1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Але востаннє, добрі люди,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uk-UA" sz="2000" i="1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За мене Господа моліть.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</a:rPr>
              <a:t>			П.Верлен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161336" y="794200"/>
            <a:ext cx="5803152" cy="4971574"/>
          </a:xfrm>
          <a:prstGeom prst="round2DiagRect">
            <a:avLst/>
          </a:prstGeom>
          <a:solidFill>
            <a:srgbClr val="E2C4A6">
              <a:alpha val="4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2241550" algn="l"/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При народженні: 		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Поль Марі Верлен</a:t>
            </a:r>
          </a:p>
          <a:p>
            <a:pPr>
              <a:lnSpc>
                <a:spcPct val="130000"/>
              </a:lnSpc>
              <a:tabLst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Дата народження: 	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30 березня 1844</a:t>
            </a:r>
          </a:p>
          <a:p>
            <a:pPr>
              <a:lnSpc>
                <a:spcPct val="130000"/>
              </a:lnSpc>
              <a:tabLst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Місце народження: 	</a:t>
            </a:r>
            <a:r>
              <a:rPr lang="uk-UA" sz="2200" i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Мец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Франція</a:t>
            </a:r>
          </a:p>
          <a:p>
            <a:pPr>
              <a:lnSpc>
                <a:spcPct val="130000"/>
              </a:lnSpc>
              <a:tabLst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Дата смерті: 	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8 січня 1896 (51 рік</a:t>
            </a:r>
            <a:r>
              <a:rPr lang="uk-UA" sz="2200" dirty="0" smtClean="0">
                <a:latin typeface="Cambria" pitchFamily="18" charset="0"/>
              </a:rPr>
              <a:t>)</a:t>
            </a:r>
          </a:p>
          <a:p>
            <a:pPr>
              <a:lnSpc>
                <a:spcPct val="130000"/>
              </a:lnSpc>
              <a:tabLst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Місце смерті: 	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Париж, Франція</a:t>
            </a:r>
          </a:p>
          <a:p>
            <a:pPr>
              <a:lnSpc>
                <a:spcPct val="130000"/>
              </a:lnSpc>
              <a:tabLst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Громадянство: 	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Франція</a:t>
            </a:r>
          </a:p>
          <a:p>
            <a:pPr>
              <a:lnSpc>
                <a:spcPct val="130000"/>
              </a:lnSpc>
              <a:tabLst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Рід діяльності: 	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літературний </a:t>
            </a:r>
          </a:p>
          <a:p>
            <a:pPr>
              <a:lnSpc>
                <a:spcPct val="130000"/>
              </a:lnSpc>
              <a:tabLst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Профіль: 	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поет *</a:t>
            </a:r>
          </a:p>
          <a:p>
            <a:pPr>
              <a:lnSpc>
                <a:spcPct val="130000"/>
              </a:lnSpc>
              <a:tabLst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Жанр: 	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поезія</a:t>
            </a:r>
          </a:p>
          <a:p>
            <a:pPr>
              <a:lnSpc>
                <a:spcPct val="130000"/>
              </a:lnSpc>
              <a:tabLst>
                <a:tab pos="2506663" algn="l"/>
              </a:tabLst>
            </a:pPr>
            <a:r>
              <a:rPr lang="uk-UA" sz="2200" dirty="0" smtClean="0">
                <a:latin typeface="Cambria" pitchFamily="18" charset="0"/>
              </a:rPr>
              <a:t>Напрямок: 	</a:t>
            </a:r>
            <a:r>
              <a:rPr lang="uk-UA" sz="22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символізм</a:t>
            </a:r>
            <a:endParaRPr lang="uk-UA" sz="2200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44" y="1124749"/>
            <a:ext cx="3069504" cy="417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Творчий доробок Поля Верлена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49930"/>
            <a:ext cx="4680520" cy="4561249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2200" dirty="0" smtClean="0">
                <a:latin typeface="Cambria" pitchFamily="18" charset="0"/>
              </a:rPr>
              <a:t>Літературні здібності виявилися рано, почав писати з 14 років</a:t>
            </a:r>
          </a:p>
          <a:p>
            <a:pPr>
              <a:lnSpc>
                <a:spcPct val="120000"/>
              </a:lnSpc>
            </a:pPr>
            <a:r>
              <a:rPr lang="uk-UA" sz="2200" b="1" i="1" dirty="0" smtClean="0">
                <a:latin typeface="Cambria" pitchFamily="18" charset="0"/>
              </a:rPr>
              <a:t>1858 р.</a:t>
            </a:r>
            <a:r>
              <a:rPr lang="uk-UA" sz="2200" dirty="0" smtClean="0">
                <a:latin typeface="Cambria" pitchFamily="18" charset="0"/>
              </a:rPr>
              <a:t> – надіслав один із ранніх віршів </a:t>
            </a:r>
            <a:r>
              <a:rPr lang="uk-UA" sz="2200" dirty="0" err="1" smtClean="0">
                <a:latin typeface="Cambria" pitchFamily="18" charset="0"/>
              </a:rPr>
              <a:t>“Смерть”</a:t>
            </a:r>
            <a:r>
              <a:rPr lang="uk-UA" sz="2200" dirty="0" smtClean="0">
                <a:latin typeface="Cambria" pitchFamily="18" charset="0"/>
              </a:rPr>
              <a:t> Вікторові Гюго (схвальний відгук)</a:t>
            </a:r>
          </a:p>
          <a:p>
            <a:pPr>
              <a:lnSpc>
                <a:spcPct val="120000"/>
              </a:lnSpc>
            </a:pPr>
            <a:r>
              <a:rPr lang="uk-UA" sz="2200" dirty="0" smtClean="0">
                <a:latin typeface="Cambria" pitchFamily="18" charset="0"/>
              </a:rPr>
              <a:t>До літа </a:t>
            </a:r>
            <a:r>
              <a:rPr lang="uk-UA" sz="2200" b="1" i="1" dirty="0" smtClean="0">
                <a:latin typeface="Cambria" pitchFamily="18" charset="0"/>
              </a:rPr>
              <a:t>1863 р. </a:t>
            </a:r>
            <a:r>
              <a:rPr lang="uk-UA" sz="2200" dirty="0" smtClean="0">
                <a:latin typeface="Cambria" pitchFamily="18" charset="0"/>
              </a:rPr>
              <a:t>– написано багато віршів (чимало з  них з часом увійдуть до </a:t>
            </a:r>
            <a:r>
              <a:rPr lang="uk-UA" sz="2200" dirty="0" err="1" smtClean="0">
                <a:latin typeface="Cambria" pitchFamily="18" charset="0"/>
              </a:rPr>
              <a:t>“золотого</a:t>
            </a:r>
            <a:r>
              <a:rPr lang="uk-UA" sz="2200" dirty="0" smtClean="0">
                <a:latin typeface="Cambria" pitchFamily="18" charset="0"/>
              </a:rPr>
              <a:t> </a:t>
            </a:r>
            <a:r>
              <a:rPr lang="uk-UA" sz="2200" dirty="0" err="1" smtClean="0">
                <a:latin typeface="Cambria" pitchFamily="18" charset="0"/>
              </a:rPr>
              <a:t>фонду”</a:t>
            </a:r>
            <a:r>
              <a:rPr lang="uk-UA" sz="2200" dirty="0" smtClean="0">
                <a:latin typeface="Cambria" pitchFamily="18" charset="0"/>
              </a:rPr>
              <a:t> поетичного доробку митця)</a:t>
            </a:r>
          </a:p>
          <a:p>
            <a:pPr>
              <a:lnSpc>
                <a:spcPct val="120000"/>
              </a:lnSpc>
            </a:pPr>
            <a:r>
              <a:rPr lang="ru-RU" sz="2200" b="1" i="1" dirty="0" smtClean="0">
                <a:latin typeface="Cambria" pitchFamily="18" charset="0"/>
              </a:rPr>
              <a:t>1863 р. </a:t>
            </a:r>
            <a:r>
              <a:rPr lang="ru-RU" sz="2200" dirty="0" smtClean="0">
                <a:latin typeface="Cambria" pitchFamily="18" charset="0"/>
              </a:rPr>
              <a:t>– перша </a:t>
            </a:r>
            <a:r>
              <a:rPr lang="uk-UA" sz="2200" dirty="0" smtClean="0">
                <a:latin typeface="Cambria" pitchFamily="18" charset="0"/>
              </a:rPr>
              <a:t>публікація</a:t>
            </a:r>
            <a:r>
              <a:rPr lang="ru-RU" sz="2200" dirty="0" smtClean="0">
                <a:latin typeface="Cambria" pitchFamily="18" charset="0"/>
              </a:rPr>
              <a:t> Верлена (сонет “Пан </a:t>
            </a:r>
            <a:r>
              <a:rPr lang="ru-RU" sz="2200" dirty="0" err="1" smtClean="0">
                <a:latin typeface="Cambria" pitchFamily="18" charset="0"/>
              </a:rPr>
              <a:t>Прюдом</a:t>
            </a:r>
            <a:r>
              <a:rPr lang="ru-RU" sz="2200" dirty="0" smtClean="0">
                <a:latin typeface="Cambria" pitchFamily="18" charset="0"/>
              </a:rPr>
              <a:t>”)</a:t>
            </a:r>
            <a:endParaRPr lang="uk-UA" dirty="0" smtClean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Шлях митця на літературній ниві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r="4300" b="10769"/>
          <a:stretch>
            <a:fillRect/>
          </a:stretch>
        </p:blipFill>
        <p:spPr bwMode="auto">
          <a:xfrm>
            <a:off x="5308011" y="1486632"/>
            <a:ext cx="3611782" cy="537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5256584" cy="5078313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b="1" i="1" dirty="0" smtClean="0">
                <a:latin typeface="Cambria" pitchFamily="18" charset="0"/>
              </a:rPr>
              <a:t>1866 р. </a:t>
            </a:r>
            <a:r>
              <a:rPr lang="uk-UA" dirty="0" smtClean="0">
                <a:latin typeface="Cambria" pitchFamily="18" charset="0"/>
              </a:rPr>
              <a:t>– публікує свої вірші в журналі </a:t>
            </a:r>
            <a:r>
              <a:rPr lang="uk-UA" dirty="0" err="1" smtClean="0">
                <a:latin typeface="Cambria" pitchFamily="18" charset="0"/>
              </a:rPr>
              <a:t>“Сучасний</a:t>
            </a:r>
            <a:r>
              <a:rPr lang="uk-UA" dirty="0" smtClean="0">
                <a:latin typeface="Cambria" pitchFamily="18" charset="0"/>
              </a:rPr>
              <a:t> </a:t>
            </a:r>
            <a:r>
              <a:rPr lang="uk-UA" dirty="0" err="1" smtClean="0">
                <a:latin typeface="Cambria" pitchFamily="18" charset="0"/>
              </a:rPr>
              <a:t>Парнас”</a:t>
            </a:r>
            <a:r>
              <a:rPr lang="uk-UA" dirty="0" smtClean="0">
                <a:latin typeface="Cambria" pitchFamily="18" charset="0"/>
              </a:rPr>
              <a:t>, видає (власним коштом) збірку </a:t>
            </a:r>
            <a:r>
              <a:rPr lang="uk-UA" dirty="0" err="1" smtClean="0">
                <a:latin typeface="Cambria" pitchFamily="18" charset="0"/>
              </a:rPr>
              <a:t>“Сатурнічні</a:t>
            </a:r>
            <a:r>
              <a:rPr lang="uk-UA" dirty="0" smtClean="0">
                <a:latin typeface="Cambria" pitchFamily="18" charset="0"/>
              </a:rPr>
              <a:t> </a:t>
            </a:r>
            <a:r>
              <a:rPr lang="uk-UA" dirty="0" err="1" smtClean="0">
                <a:latin typeface="Cambria" pitchFamily="18" charset="0"/>
              </a:rPr>
              <a:t>вірші”</a:t>
            </a:r>
            <a:r>
              <a:rPr lang="uk-UA" dirty="0" smtClean="0">
                <a:latin typeface="Cambria" pitchFamily="18" charset="0"/>
              </a:rPr>
              <a:t> (продовжує традиції Шарля Бодлера, вплив поетів </a:t>
            </a:r>
            <a:r>
              <a:rPr lang="uk-UA" dirty="0" err="1" smtClean="0">
                <a:latin typeface="Cambria" pitchFamily="18" charset="0"/>
              </a:rPr>
              <a:t>“парнасівців”</a:t>
            </a:r>
            <a:r>
              <a:rPr lang="uk-UA" dirty="0" smtClean="0">
                <a:latin typeface="Cambria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uk-UA" dirty="0" smtClean="0">
                <a:latin typeface="Cambria" pitchFamily="18" charset="0"/>
              </a:rPr>
              <a:t>Наприкінці 60-х р. - співпраця з літературними журналами.</a:t>
            </a:r>
          </a:p>
          <a:p>
            <a:pPr>
              <a:lnSpc>
                <a:spcPct val="120000"/>
              </a:lnSpc>
            </a:pPr>
            <a:r>
              <a:rPr lang="uk-UA" b="1" i="1" dirty="0" smtClean="0">
                <a:latin typeface="Cambria" pitchFamily="18" charset="0"/>
              </a:rPr>
              <a:t>1869 р. </a:t>
            </a:r>
            <a:r>
              <a:rPr lang="uk-UA" dirty="0" smtClean="0">
                <a:latin typeface="Cambria" pitchFamily="18" charset="0"/>
              </a:rPr>
              <a:t>– збірка </a:t>
            </a:r>
            <a:r>
              <a:rPr lang="uk-UA" dirty="0" err="1" smtClean="0">
                <a:latin typeface="Cambria" pitchFamily="18" charset="0"/>
              </a:rPr>
              <a:t>“Вишукані</a:t>
            </a:r>
            <a:r>
              <a:rPr lang="uk-UA" dirty="0" smtClean="0">
                <a:latin typeface="Cambria" pitchFamily="18" charset="0"/>
              </a:rPr>
              <a:t> </a:t>
            </a:r>
            <a:r>
              <a:rPr lang="uk-UA" dirty="0" err="1" smtClean="0">
                <a:latin typeface="Cambria" pitchFamily="18" charset="0"/>
              </a:rPr>
              <a:t>свята”</a:t>
            </a:r>
            <a:r>
              <a:rPr lang="uk-UA" dirty="0" smtClean="0">
                <a:latin typeface="Cambria" pitchFamily="18" charset="0"/>
              </a:rPr>
              <a:t> (сучасники не зрозуміли, набула популярності через 20 років)</a:t>
            </a:r>
          </a:p>
          <a:p>
            <a:pPr>
              <a:lnSpc>
                <a:spcPct val="120000"/>
              </a:lnSpc>
            </a:pPr>
            <a:r>
              <a:rPr lang="uk-UA" b="1" i="1" dirty="0" smtClean="0">
                <a:latin typeface="Cambria" pitchFamily="18" charset="0"/>
              </a:rPr>
              <a:t>1870 р. </a:t>
            </a:r>
            <a:r>
              <a:rPr lang="uk-UA" dirty="0" smtClean="0">
                <a:latin typeface="Cambria" pitchFamily="18" charset="0"/>
              </a:rPr>
              <a:t>– збірка </a:t>
            </a:r>
            <a:r>
              <a:rPr lang="uk-UA" dirty="0" err="1" smtClean="0">
                <a:latin typeface="Cambria" pitchFamily="18" charset="0"/>
              </a:rPr>
              <a:t>“Добра</a:t>
            </a:r>
            <a:r>
              <a:rPr lang="uk-UA" dirty="0" smtClean="0">
                <a:latin typeface="Cambria" pitchFamily="18" charset="0"/>
              </a:rPr>
              <a:t> </a:t>
            </a:r>
            <a:r>
              <a:rPr lang="uk-UA" dirty="0" err="1" smtClean="0">
                <a:latin typeface="Cambria" pitchFamily="18" charset="0"/>
              </a:rPr>
              <a:t>пісня”</a:t>
            </a:r>
            <a:r>
              <a:rPr lang="uk-UA" dirty="0" smtClean="0">
                <a:latin typeface="Cambria" pitchFamily="18" charset="0"/>
              </a:rPr>
              <a:t> (поезії навіяні коханням до Матильди </a:t>
            </a:r>
            <a:r>
              <a:rPr lang="uk-UA" dirty="0" err="1" smtClean="0">
                <a:latin typeface="Cambria" pitchFamily="18" charset="0"/>
              </a:rPr>
              <a:t>Моте</a:t>
            </a:r>
            <a:r>
              <a:rPr lang="uk-UA" dirty="0" smtClean="0">
                <a:latin typeface="Cambria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uk-UA" b="1" i="1" dirty="0" smtClean="0">
                <a:latin typeface="Cambria" pitchFamily="18" charset="0"/>
              </a:rPr>
              <a:t>1874 р. </a:t>
            </a:r>
            <a:r>
              <a:rPr lang="uk-UA" dirty="0" smtClean="0">
                <a:latin typeface="Cambria" pitchFamily="18" charset="0"/>
              </a:rPr>
              <a:t>– поетична збірка </a:t>
            </a:r>
            <a:r>
              <a:rPr lang="uk-UA" dirty="0" err="1" smtClean="0">
                <a:latin typeface="Cambria" pitchFamily="18" charset="0"/>
              </a:rPr>
              <a:t>“Романси</a:t>
            </a:r>
            <a:r>
              <a:rPr lang="uk-UA" dirty="0" smtClean="0">
                <a:latin typeface="Cambria" pitchFamily="18" charset="0"/>
              </a:rPr>
              <a:t> без </a:t>
            </a:r>
            <a:r>
              <a:rPr lang="uk-UA" dirty="0" err="1" smtClean="0">
                <a:latin typeface="Cambria" pitchFamily="18" charset="0"/>
              </a:rPr>
              <a:t>слів”</a:t>
            </a:r>
            <a:r>
              <a:rPr lang="uk-UA" dirty="0" smtClean="0">
                <a:latin typeface="Cambria" pitchFamily="18" charset="0"/>
              </a:rPr>
              <a:t>  (складається з 3 розділів: </a:t>
            </a:r>
            <a:r>
              <a:rPr lang="uk-UA" dirty="0" err="1" smtClean="0">
                <a:latin typeface="Cambria" pitchFamily="18" charset="0"/>
              </a:rPr>
              <a:t>“Забуті</a:t>
            </a:r>
            <a:r>
              <a:rPr lang="uk-UA" dirty="0" smtClean="0">
                <a:latin typeface="Cambria" pitchFamily="18" charset="0"/>
              </a:rPr>
              <a:t> </a:t>
            </a:r>
            <a:r>
              <a:rPr lang="uk-UA" dirty="0" err="1" smtClean="0">
                <a:latin typeface="Cambria" pitchFamily="18" charset="0"/>
              </a:rPr>
              <a:t>арієти”</a:t>
            </a:r>
            <a:r>
              <a:rPr lang="uk-UA" dirty="0" smtClean="0">
                <a:latin typeface="Cambria" pitchFamily="18" charset="0"/>
              </a:rPr>
              <a:t>, </a:t>
            </a:r>
            <a:r>
              <a:rPr lang="uk-UA" dirty="0" err="1" smtClean="0">
                <a:latin typeface="Cambria" pitchFamily="18" charset="0"/>
              </a:rPr>
              <a:t>“Бельгійські</a:t>
            </a:r>
            <a:r>
              <a:rPr lang="uk-UA" dirty="0" smtClean="0">
                <a:latin typeface="Cambria" pitchFamily="18" charset="0"/>
              </a:rPr>
              <a:t> </a:t>
            </a:r>
            <a:r>
              <a:rPr lang="uk-UA" dirty="0" err="1" smtClean="0">
                <a:latin typeface="Cambria" pitchFamily="18" charset="0"/>
              </a:rPr>
              <a:t>пейзажі”</a:t>
            </a:r>
            <a:r>
              <a:rPr lang="uk-UA" dirty="0" smtClean="0">
                <a:latin typeface="Cambria" pitchFamily="18" charset="0"/>
              </a:rPr>
              <a:t>, </a:t>
            </a:r>
            <a:r>
              <a:rPr lang="uk-UA" dirty="0" err="1" smtClean="0">
                <a:latin typeface="Cambria" pitchFamily="18" charset="0"/>
              </a:rPr>
              <a:t>“Акварелі”</a:t>
            </a:r>
            <a:r>
              <a:rPr lang="uk-UA" dirty="0" smtClean="0">
                <a:latin typeface="Cambria" pitchFamily="18" charset="0"/>
              </a:rPr>
              <a:t>), серед 9 </a:t>
            </a:r>
            <a:r>
              <a:rPr lang="uk-UA" dirty="0" err="1" smtClean="0">
                <a:latin typeface="Cambria" pitchFamily="18" charset="0"/>
              </a:rPr>
              <a:t>“забутих</a:t>
            </a:r>
            <a:r>
              <a:rPr lang="uk-UA" dirty="0" smtClean="0">
                <a:latin typeface="Cambria" pitchFamily="18" charset="0"/>
              </a:rPr>
              <a:t> </a:t>
            </a:r>
            <a:r>
              <a:rPr lang="uk-UA" dirty="0" err="1" smtClean="0">
                <a:latin typeface="Cambria" pitchFamily="18" charset="0"/>
              </a:rPr>
              <a:t>арієт”</a:t>
            </a:r>
            <a:r>
              <a:rPr lang="uk-UA" dirty="0" smtClean="0">
                <a:latin typeface="Cambria" pitchFamily="18" charset="0"/>
              </a:rPr>
              <a:t> - найвідоміша поезія </a:t>
            </a:r>
            <a:r>
              <a:rPr lang="uk-UA" dirty="0" err="1" smtClean="0">
                <a:latin typeface="Cambria" pitchFamily="18" charset="0"/>
              </a:rPr>
              <a:t>“Так</a:t>
            </a:r>
            <a:r>
              <a:rPr lang="uk-UA" dirty="0" smtClean="0">
                <a:latin typeface="Cambria" pitchFamily="18" charset="0"/>
              </a:rPr>
              <a:t> тихо серце плаче…”</a:t>
            </a:r>
            <a:endParaRPr lang="uk-UA" sz="2200" dirty="0" smtClean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Творчий доробок Поля Верлена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Шлях митця на літературній ниві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7000"/>
          <a:stretch>
            <a:fillRect/>
          </a:stretch>
        </p:blipFill>
        <p:spPr bwMode="auto">
          <a:xfrm>
            <a:off x="5652120" y="1669948"/>
            <a:ext cx="3289140" cy="485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703705"/>
            <a:ext cx="5256584" cy="4893647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2000" b="1" i="1" dirty="0" smtClean="0">
                <a:latin typeface="Cambria" pitchFamily="18" charset="0"/>
              </a:rPr>
              <a:t>1881 р. </a:t>
            </a:r>
            <a:r>
              <a:rPr lang="uk-UA" sz="2000" dirty="0" smtClean="0">
                <a:latin typeface="Cambria" pitchFamily="18" charset="0"/>
              </a:rPr>
              <a:t>– поетична збірка </a:t>
            </a:r>
            <a:r>
              <a:rPr lang="uk-UA" sz="2000" dirty="0" err="1" smtClean="0">
                <a:latin typeface="Cambria" pitchFamily="18" charset="0"/>
              </a:rPr>
              <a:t>“Мудрість”</a:t>
            </a:r>
            <a:r>
              <a:rPr lang="uk-UA" sz="2000" dirty="0" smtClean="0">
                <a:latin typeface="Cambria" pitchFamily="18" charset="0"/>
              </a:rPr>
              <a:t> (увійшли вірші, написані </a:t>
            </a:r>
            <a:r>
              <a:rPr lang="uk-UA" sz="2000" smtClean="0">
                <a:latin typeface="Cambria" pitchFamily="18" charset="0"/>
              </a:rPr>
              <a:t>у тюрмі </a:t>
            </a:r>
            <a:r>
              <a:rPr lang="uk-UA" sz="2000" dirty="0" smtClean="0">
                <a:latin typeface="Cambria" pitchFamily="18" charset="0"/>
              </a:rPr>
              <a:t>та після виходу з неї)</a:t>
            </a:r>
          </a:p>
          <a:p>
            <a:pPr>
              <a:lnSpc>
                <a:spcPct val="120000"/>
              </a:lnSpc>
            </a:pPr>
            <a:r>
              <a:rPr lang="uk-UA" sz="2000" b="1" i="1" dirty="0" smtClean="0">
                <a:latin typeface="Cambria" pitchFamily="18" charset="0"/>
              </a:rPr>
              <a:t>1884 р. </a:t>
            </a:r>
            <a:r>
              <a:rPr lang="uk-UA" sz="2000" dirty="0" smtClean="0">
                <a:latin typeface="Cambria" pitchFamily="18" charset="0"/>
              </a:rPr>
              <a:t>– перший справжній успіх здобула серія літературних портретів </a:t>
            </a:r>
            <a:r>
              <a:rPr lang="uk-UA" sz="2000" dirty="0" err="1" smtClean="0">
                <a:latin typeface="Cambria" pitchFamily="18" charset="0"/>
              </a:rPr>
              <a:t>“Прокляті</a:t>
            </a:r>
            <a:r>
              <a:rPr lang="uk-UA" sz="2000" dirty="0" smtClean="0">
                <a:latin typeface="Cambria" pitchFamily="18" charset="0"/>
              </a:rPr>
              <a:t> </a:t>
            </a:r>
            <a:r>
              <a:rPr lang="uk-UA" sz="2000" dirty="0" err="1" smtClean="0">
                <a:latin typeface="Cambria" pitchFamily="18" charset="0"/>
              </a:rPr>
              <a:t>поети”</a:t>
            </a:r>
            <a:r>
              <a:rPr lang="uk-UA" sz="2000" dirty="0" smtClean="0">
                <a:latin typeface="Cambria" pitchFamily="18" charset="0"/>
              </a:rPr>
              <a:t> (нариси про 6 поетів, у тому числі А.Рембо, С.</a:t>
            </a:r>
            <a:r>
              <a:rPr lang="uk-UA" sz="2000" dirty="0" err="1" smtClean="0">
                <a:latin typeface="Cambria" pitchFamily="18" charset="0"/>
              </a:rPr>
              <a:t>Мелларме</a:t>
            </a:r>
            <a:r>
              <a:rPr lang="uk-UA" sz="2000" dirty="0" smtClean="0">
                <a:latin typeface="Cambria" pitchFamily="18" charset="0"/>
              </a:rPr>
              <a:t>, Т.Корб</a:t>
            </a:r>
            <a:r>
              <a:rPr lang="en-US" sz="2000" dirty="0" smtClean="0">
                <a:latin typeface="Cambria" pitchFamily="18" charset="0"/>
              </a:rPr>
              <a:t>’</a:t>
            </a:r>
            <a:r>
              <a:rPr lang="uk-UA" sz="2000" dirty="0" err="1" smtClean="0">
                <a:latin typeface="Cambria" pitchFamily="18" charset="0"/>
              </a:rPr>
              <a:t>єр</a:t>
            </a:r>
            <a:r>
              <a:rPr lang="uk-UA" sz="2000" dirty="0" smtClean="0">
                <a:latin typeface="Cambria" pitchFamily="18" charset="0"/>
              </a:rPr>
              <a:t>  і самого Верлена)</a:t>
            </a:r>
          </a:p>
          <a:p>
            <a:pPr>
              <a:lnSpc>
                <a:spcPct val="120000"/>
              </a:lnSpc>
            </a:pPr>
            <a:r>
              <a:rPr lang="uk-UA" sz="2000" dirty="0" smtClean="0">
                <a:latin typeface="Cambria" pitchFamily="18" charset="0"/>
              </a:rPr>
              <a:t>У </a:t>
            </a:r>
            <a:r>
              <a:rPr lang="uk-UA" sz="2000" b="1" i="1" dirty="0" smtClean="0">
                <a:latin typeface="Cambria" pitchFamily="18" charset="0"/>
              </a:rPr>
              <a:t>1880-х р</a:t>
            </a:r>
            <a:r>
              <a:rPr lang="uk-UA" sz="2000" dirty="0" smtClean="0">
                <a:latin typeface="Cambria" pitchFamily="18" charset="0"/>
              </a:rPr>
              <a:t>. до Верлена приходить слава. Широко відомими стали твори з поетичної збірки </a:t>
            </a:r>
            <a:r>
              <a:rPr lang="uk-UA" sz="2000" dirty="0" err="1" smtClean="0">
                <a:latin typeface="Cambria" pitchFamily="18" charset="0"/>
              </a:rPr>
              <a:t>“Далеке</a:t>
            </a:r>
            <a:r>
              <a:rPr lang="uk-UA" sz="2000" dirty="0" smtClean="0">
                <a:latin typeface="Cambria" pitchFamily="18" charset="0"/>
              </a:rPr>
              <a:t> і </a:t>
            </a:r>
            <a:r>
              <a:rPr lang="uk-UA" sz="2000" dirty="0" err="1" smtClean="0">
                <a:latin typeface="Cambria" pitchFamily="18" charset="0"/>
              </a:rPr>
              <a:t>близьке”</a:t>
            </a:r>
            <a:r>
              <a:rPr lang="uk-UA" sz="2000" dirty="0" smtClean="0">
                <a:latin typeface="Cambria" pitchFamily="18" charset="0"/>
              </a:rPr>
              <a:t> (1884 р.), вірш </a:t>
            </a:r>
            <a:r>
              <a:rPr lang="uk-UA" sz="2000" dirty="0" err="1" smtClean="0">
                <a:latin typeface="Cambria" pitchFamily="18" charset="0"/>
              </a:rPr>
              <a:t>“Поетичне</a:t>
            </a:r>
            <a:r>
              <a:rPr lang="uk-UA" sz="2000" dirty="0" smtClean="0">
                <a:latin typeface="Cambria" pitchFamily="18" charset="0"/>
              </a:rPr>
              <a:t> </a:t>
            </a:r>
            <a:r>
              <a:rPr lang="uk-UA" sz="2000" dirty="0" err="1" smtClean="0">
                <a:latin typeface="Cambria" pitchFamily="18" charset="0"/>
              </a:rPr>
              <a:t>мистецтво”</a:t>
            </a:r>
            <a:r>
              <a:rPr lang="uk-UA" sz="2000" dirty="0" smtClean="0">
                <a:latin typeface="Cambria" pitchFamily="18" charset="0"/>
              </a:rPr>
              <a:t> ( написаний 1874 р., надрукований  1882 р.)</a:t>
            </a:r>
            <a:endParaRPr lang="uk-UA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59581"/>
            <a:ext cx="3240360" cy="528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Творчий доробок Поля Верлена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Шлях митця на літературній ниві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412264"/>
          <a:ext cx="5400600" cy="59690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00600"/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Основні ознаки поезії Поля Верлена:</a:t>
                      </a:r>
                      <a:endParaRPr lang="uk-UA" sz="22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0" noProof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uk-UA" sz="2200" b="0" noProof="0" dirty="0" err="1" smtClean="0">
                          <a:effectLst/>
                          <a:latin typeface="Cambria" pitchFamily="18" charset="0"/>
                        </a:rPr>
                        <a:t>“пейзажі</a:t>
                      </a:r>
                      <a:r>
                        <a:rPr lang="uk-UA" sz="2200" b="0" noProof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uk-UA" sz="2200" b="0" noProof="0" dirty="0" err="1" smtClean="0">
                          <a:effectLst/>
                          <a:latin typeface="Cambria" pitchFamily="18" charset="0"/>
                        </a:rPr>
                        <a:t>душі”</a:t>
                      </a:r>
                      <a:endParaRPr lang="uk-UA" sz="2200" b="0" noProof="0" dirty="0" smtClean="0">
                        <a:effectLst/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200" dirty="0" smtClean="0">
                          <a:latin typeface="Cambria" pitchFamily="18" charset="0"/>
                        </a:rPr>
                        <a:t>імпресіоністичність </a:t>
                      </a:r>
                      <a:endParaRPr lang="uk-UA" sz="22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200" dirty="0" smtClean="0">
                          <a:latin typeface="Cambria" pitchFamily="18" charset="0"/>
                        </a:rPr>
                        <a:t>символічність </a:t>
                      </a:r>
                      <a:endParaRPr lang="uk-UA" sz="22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200" dirty="0" smtClean="0">
                          <a:latin typeface="Cambria" pitchFamily="18" charset="0"/>
                        </a:rPr>
                        <a:t>сугестивність (навіювання)</a:t>
                      </a:r>
                      <a:endParaRPr lang="uk-UA" sz="22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200" dirty="0" smtClean="0">
                          <a:latin typeface="Cambria" pitchFamily="18" charset="0"/>
                        </a:rPr>
                        <a:t>живописність </a:t>
                      </a:r>
                      <a:endParaRPr lang="uk-UA" sz="22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200" dirty="0" smtClean="0">
                          <a:latin typeface="Cambria" pitchFamily="18" charset="0"/>
                        </a:rPr>
                        <a:t>музичність </a:t>
                      </a:r>
                      <a:endParaRPr lang="uk-UA" sz="22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uk-UA" sz="2200" dirty="0" smtClean="0">
                          <a:latin typeface="Cambria" pitchFamily="18" charset="0"/>
                        </a:rPr>
                        <a:t>провідні мотиви: </a:t>
                      </a:r>
                    </a:p>
                    <a:p>
                      <a:pPr marL="722313" lvl="0" indent="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uk-UA" sz="2200" dirty="0" smtClean="0">
                          <a:latin typeface="Cambria" pitchFamily="18" charset="0"/>
                        </a:rPr>
                        <a:t> печаль, </a:t>
                      </a:r>
                    </a:p>
                    <a:p>
                      <a:pPr marL="722313" lvl="0" indent="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uk-UA" sz="2200" dirty="0" smtClean="0">
                          <a:latin typeface="Cambria" pitchFamily="18" charset="0"/>
                        </a:rPr>
                        <a:t> розчарування, </a:t>
                      </a:r>
                    </a:p>
                    <a:p>
                      <a:pPr marL="722313" lvl="0" indent="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uk-UA" sz="2200" dirty="0" smtClean="0">
                          <a:latin typeface="Cambria" pitchFamily="18" charset="0"/>
                        </a:rPr>
                        <a:t> туга, самотність</a:t>
                      </a:r>
                      <a:endParaRPr lang="uk-UA" sz="2200" dirty="0"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4202247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17" y="1836823"/>
            <a:ext cx="3196047" cy="461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1880" y="5805264"/>
            <a:ext cx="5328592" cy="892552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2000" dirty="0" smtClean="0">
                <a:latin typeface="Cambria" pitchFamily="18" charset="0"/>
              </a:rPr>
              <a:t>Поль Верлен</a:t>
            </a:r>
            <a:r>
              <a:rPr lang="uk-UA" sz="2000" i="1" dirty="0" smtClean="0">
                <a:latin typeface="Cambria" pitchFamily="18" charset="0"/>
              </a:rPr>
              <a:t>. Світлина 19 ст</a:t>
            </a:r>
            <a:r>
              <a:rPr lang="uk-UA" sz="2000" dirty="0" smtClean="0">
                <a:latin typeface="Cambria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uk-UA" sz="2000" dirty="0" smtClean="0">
                <a:latin typeface="Cambria" pitchFamily="18" charset="0"/>
              </a:rPr>
              <a:t>За зовнішнім виглядом волоцюги – геній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5616224" cy="378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332656"/>
            <a:ext cx="9144000" cy="1212640"/>
          </a:xfrm>
          <a:prstGeom prst="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2800" dirty="0" err="1" smtClean="0">
                <a:latin typeface="Cambria" pitchFamily="18" charset="0"/>
              </a:rPr>
              <a:t>“Поетичне</a:t>
            </a:r>
            <a:r>
              <a:rPr lang="uk-UA" sz="2800" dirty="0" smtClean="0">
                <a:latin typeface="Cambria" pitchFamily="18" charset="0"/>
              </a:rPr>
              <a:t> </a:t>
            </a:r>
            <a:r>
              <a:rPr lang="uk-UA" sz="2800" dirty="0" err="1" smtClean="0">
                <a:latin typeface="Cambria" pitchFamily="18" charset="0"/>
              </a:rPr>
              <a:t>мистецтво”</a:t>
            </a:r>
            <a:r>
              <a:rPr lang="uk-UA" sz="2800" dirty="0" smtClean="0">
                <a:latin typeface="Cambria" pitchFamily="18" charset="0"/>
              </a:rPr>
              <a:t> Поля Верлена – </a:t>
            </a:r>
          </a:p>
          <a:p>
            <a:pPr algn="ctr">
              <a:lnSpc>
                <a:spcPct val="130000"/>
              </a:lnSpc>
            </a:pPr>
            <a:r>
              <a:rPr lang="uk-UA" sz="2800" dirty="0" smtClean="0">
                <a:latin typeface="Cambria" pitchFamily="18" charset="0"/>
              </a:rPr>
              <a:t>віршований маніфест символізму </a:t>
            </a:r>
            <a:endParaRPr lang="uk-UA" sz="28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1484784"/>
            <a:ext cx="8136904" cy="3570208"/>
          </a:xfrm>
          <a:prstGeom prst="rect">
            <a:avLst/>
          </a:prstGeom>
          <a:solidFill>
            <a:srgbClr val="FCFCFA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2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mbria" pitchFamily="18" charset="0"/>
              </a:rPr>
              <a:t>Все повторялось: </a:t>
            </a:r>
            <a:r>
              <a:rPr lang="ru-RU" sz="3200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mbria" pitchFamily="18" charset="0"/>
              </a:rPr>
              <a:t>і</a:t>
            </a:r>
            <a:r>
              <a:rPr lang="ru-RU" sz="32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mbria" pitchFamily="18" charset="0"/>
              </a:rPr>
              <a:t> краса, </a:t>
            </a:r>
            <a:r>
              <a:rPr lang="ru-RU" sz="3200" i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mbria" pitchFamily="18" charset="0"/>
              </a:rPr>
              <a:t>й</a:t>
            </a:r>
            <a:r>
              <a:rPr lang="uk-UA" sz="32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mbria" pitchFamily="18" charset="0"/>
              </a:rPr>
              <a:t> потворність …</a:t>
            </a:r>
          </a:p>
          <a:p>
            <a:pPr>
              <a:lnSpc>
                <a:spcPct val="130000"/>
              </a:lnSpc>
            </a:pPr>
            <a:r>
              <a:rPr lang="uk-UA" sz="32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mbria" pitchFamily="18" charset="0"/>
              </a:rPr>
              <a:t>Усе було: асфальти й спориші …</a:t>
            </a:r>
          </a:p>
          <a:p>
            <a:pPr>
              <a:lnSpc>
                <a:spcPct val="130000"/>
              </a:lnSpc>
            </a:pPr>
            <a:r>
              <a:rPr lang="uk-UA" sz="32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mbria" pitchFamily="18" charset="0"/>
              </a:rPr>
              <a:t>ПОЕЗІЯ – це завжди НЕПОВТОРНІСТЬ , </a:t>
            </a:r>
          </a:p>
          <a:p>
            <a:pPr>
              <a:lnSpc>
                <a:spcPct val="130000"/>
              </a:lnSpc>
            </a:pPr>
            <a:r>
              <a:rPr lang="uk-UA" sz="32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mbria" pitchFamily="18" charset="0"/>
              </a:rPr>
              <a:t>Якийсь безсмертний дотик до душі.</a:t>
            </a:r>
          </a:p>
          <a:p>
            <a:pPr algn="r">
              <a:lnSpc>
                <a:spcPct val="130000"/>
              </a:lnSpc>
            </a:pPr>
            <a:r>
              <a:rPr lang="uk-UA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Cambria" pitchFamily="18" charset="0"/>
              </a:rPr>
              <a:t>Ліна Костенко</a:t>
            </a:r>
            <a:r>
              <a:rPr lang="uk-UA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Cambria" pitchFamily="18" charset="0"/>
              </a:rPr>
              <a:t> 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ль Верлен Так тихо серце плач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" y="74120"/>
            <a:ext cx="8892480" cy="666936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751788"/>
            <a:ext cx="4572000" cy="4413516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Порівняйте переклади вірша Поля Верлена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“Так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тихо серце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плаче”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різними авторами (переклади М.Терещенка, М.Лукаша, М.Драй-Хмари, М.Рильського).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Який з перекладів вам більше сподобався? Чому? 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7325" r="18101"/>
          <a:stretch>
            <a:fillRect/>
          </a:stretch>
        </p:blipFill>
        <p:spPr bwMode="auto">
          <a:xfrm>
            <a:off x="107504" y="1484784"/>
            <a:ext cx="446385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56333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Завдання для ерудитів:</a:t>
            </a:r>
          </a:p>
          <a:p>
            <a:pPr algn="ctr">
              <a:lnSpc>
                <a:spcPct val="200000"/>
              </a:lnSpc>
            </a:pPr>
            <a:endParaRPr lang="uk-UA" sz="6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067952" cy="48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mbria" pitchFamily="18" charset="0"/>
              </a:rPr>
              <a:t>Артюр Рембо </a:t>
            </a:r>
          </a:p>
          <a:p>
            <a:pPr algn="ctr"/>
            <a:r>
              <a:rPr lang="uk-UA" sz="2400" dirty="0" smtClean="0">
                <a:latin typeface="Cambria" pitchFamily="18" charset="0"/>
              </a:rPr>
              <a:t>1854-1891</a:t>
            </a:r>
            <a:endParaRPr lang="uk-UA" sz="24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0480" y="1168291"/>
            <a:ext cx="4823520" cy="5216813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latin typeface="Cambria" pitchFamily="18" charset="0"/>
              </a:rPr>
              <a:t>Тема 3.</a:t>
            </a:r>
          </a:p>
          <a:p>
            <a:pPr algn="ctr">
              <a:lnSpc>
                <a:spcPct val="150000"/>
              </a:lnSpc>
            </a:pP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Особливості творчих пошуків Артюра Рембо, художня вишуканість його поетичних творів</a:t>
            </a:r>
            <a:r>
              <a:rPr lang="uk-UA" sz="2200" i="1" dirty="0" smtClean="0">
                <a:latin typeface="Cambria" pitchFamily="18" charset="0"/>
              </a:rPr>
              <a:t>. Пошук  «відповідностей» між протилежними явищами життя («</a:t>
            </a:r>
            <a:r>
              <a:rPr lang="uk-UA" sz="2200" i="1" dirty="0" err="1" smtClean="0">
                <a:latin typeface="Cambria" pitchFamily="18" charset="0"/>
              </a:rPr>
              <a:t>Голосівки</a:t>
            </a:r>
            <a:r>
              <a:rPr lang="uk-UA" sz="2200" i="1" dirty="0" smtClean="0">
                <a:latin typeface="Cambria" pitchFamily="18" charset="0"/>
              </a:rPr>
              <a:t>»). Багатство асоціацій при створенні панорами Всесвіту («П’яний корабель», «Відчуття»)</a:t>
            </a:r>
            <a:endParaRPr lang="uk-UA" sz="2200" i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739690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Самостійна робота 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867484"/>
            <a:ext cx="8640960" cy="3785652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530225" indent="-354013">
              <a:lnSpc>
                <a:spcPct val="150000"/>
              </a:lnSpc>
            </a:pPr>
            <a:r>
              <a:rPr lang="uk-UA" sz="2000" b="1" dirty="0" smtClean="0">
                <a:latin typeface="Cambria" pitchFamily="18" charset="0"/>
              </a:rPr>
              <a:t>Для всіх</a:t>
            </a:r>
          </a:p>
          <a:p>
            <a:pPr marL="530225" indent="-354013" algn="just">
              <a:lnSpc>
                <a:spcPct val="150000"/>
              </a:lnSpc>
              <a:buAutoNum type="arabicPeriod"/>
            </a:pPr>
            <a:r>
              <a:rPr lang="uk-UA" sz="2000" i="1" dirty="0" smtClean="0">
                <a:latin typeface="Cambria" pitchFamily="18" charset="0"/>
              </a:rPr>
              <a:t>Опрацювати конспект і відповідні статті підручника.</a:t>
            </a:r>
          </a:p>
          <a:p>
            <a:pPr marL="530225" indent="-354013" algn="just">
              <a:lnSpc>
                <a:spcPct val="150000"/>
              </a:lnSpc>
              <a:buAutoNum type="arabicPeriod"/>
            </a:pPr>
            <a:r>
              <a:rPr lang="uk-UA" sz="2000" i="1" dirty="0" smtClean="0">
                <a:latin typeface="Cambria" pitchFamily="18" charset="0"/>
              </a:rPr>
              <a:t>Скласти (письмово) п'ять тестових запитань за творчістю Поля Верлена.</a:t>
            </a:r>
          </a:p>
          <a:p>
            <a:pPr marL="530225" indent="-354013" algn="just">
              <a:lnSpc>
                <a:spcPct val="150000"/>
              </a:lnSpc>
              <a:buAutoNum type="arabicPeriod"/>
            </a:pPr>
            <a:r>
              <a:rPr lang="uk-UA" sz="2000" i="1" dirty="0" smtClean="0">
                <a:latin typeface="Cambria" pitchFamily="18" charset="0"/>
              </a:rPr>
              <a:t>Підготувати виразне читання напам'ять поезії Поля Верлена </a:t>
            </a:r>
            <a:r>
              <a:rPr lang="uk-UA" sz="2000" i="1" dirty="0" err="1" smtClean="0">
                <a:latin typeface="Cambria" pitchFamily="18" charset="0"/>
              </a:rPr>
              <a:t>“Так</a:t>
            </a:r>
            <a:r>
              <a:rPr lang="uk-UA" sz="2000" i="1" dirty="0" smtClean="0">
                <a:latin typeface="Cambria" pitchFamily="18" charset="0"/>
              </a:rPr>
              <a:t> тихо серце плаче…”  (або іншої за вибором студента). </a:t>
            </a:r>
          </a:p>
          <a:p>
            <a:pPr marL="530225" indent="-354013" algn="just">
              <a:lnSpc>
                <a:spcPct val="150000"/>
              </a:lnSpc>
              <a:buAutoNum type="arabicPeriod"/>
            </a:pPr>
            <a:r>
              <a:rPr lang="uk-UA" sz="2000" i="1" smtClean="0">
                <a:latin typeface="Cambria" pitchFamily="18" charset="0"/>
              </a:rPr>
              <a:t>Випереджальне завдання: </a:t>
            </a:r>
            <a:r>
              <a:rPr lang="uk-UA" sz="2000" i="1" dirty="0" smtClean="0">
                <a:latin typeface="Cambria" pitchFamily="18" charset="0"/>
              </a:rPr>
              <a:t>читати роман Оскара </a:t>
            </a:r>
            <a:r>
              <a:rPr lang="uk-UA" sz="2000" i="1" dirty="0" err="1" smtClean="0">
                <a:latin typeface="Cambria" pitchFamily="18" charset="0"/>
              </a:rPr>
              <a:t>Вайльда</a:t>
            </a:r>
            <a:r>
              <a:rPr lang="uk-UA" sz="2000" i="1" dirty="0" smtClean="0">
                <a:latin typeface="Cambria" pitchFamily="18" charset="0"/>
              </a:rPr>
              <a:t> </a:t>
            </a:r>
            <a:r>
              <a:rPr lang="uk-UA" sz="2000" i="1" dirty="0" err="1" smtClean="0">
                <a:latin typeface="Cambria" pitchFamily="18" charset="0"/>
              </a:rPr>
              <a:t>“Портрет</a:t>
            </a:r>
            <a:r>
              <a:rPr lang="uk-UA" sz="2000" i="1" dirty="0" smtClean="0">
                <a:latin typeface="Cambria" pitchFamily="18" charset="0"/>
              </a:rPr>
              <a:t> </a:t>
            </a:r>
            <a:r>
              <a:rPr lang="uk-UA" sz="2000" i="1" dirty="0" err="1" smtClean="0">
                <a:latin typeface="Cambria" pitchFamily="18" charset="0"/>
              </a:rPr>
              <a:t>Доріана</a:t>
            </a:r>
            <a:r>
              <a:rPr lang="uk-UA" sz="2000" i="1" dirty="0" smtClean="0">
                <a:latin typeface="Cambria" pitchFamily="18" charset="0"/>
              </a:rPr>
              <a:t> </a:t>
            </a:r>
            <a:r>
              <a:rPr lang="uk-UA" sz="2000" i="1" dirty="0" err="1" smtClean="0">
                <a:latin typeface="Cambria" pitchFamily="18" charset="0"/>
              </a:rPr>
              <a:t>Грея”</a:t>
            </a:r>
            <a:endParaRPr lang="uk-UA" sz="2000" i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624"/>
            <a:ext cx="9144000" cy="739690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Домашнє завдання 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730368"/>
            <a:ext cx="7704856" cy="1938992"/>
          </a:xfrm>
          <a:prstGeom prst="rect">
            <a:avLst/>
          </a:prstGeom>
          <a:solidFill>
            <a:srgbClr val="E2C4A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indent="354013">
              <a:lnSpc>
                <a:spcPct val="150000"/>
              </a:lnSpc>
            </a:pPr>
            <a:r>
              <a:rPr lang="uk-UA" sz="2000" b="1" dirty="0" smtClean="0">
                <a:latin typeface="Cambria" pitchFamily="18" charset="0"/>
              </a:rPr>
              <a:t>Творчі (індивідуальні завдання):</a:t>
            </a:r>
          </a:p>
          <a:p>
            <a:pPr marL="457200" indent="-280988" algn="just">
              <a:lnSpc>
                <a:spcPct val="150000"/>
              </a:lnSpc>
            </a:pPr>
            <a:r>
              <a:rPr lang="uk-UA" sz="2000" i="1" dirty="0" smtClean="0">
                <a:latin typeface="Cambria" pitchFamily="18" charset="0"/>
              </a:rPr>
              <a:t>Підготувати доповіді:</a:t>
            </a:r>
          </a:p>
          <a:p>
            <a:pPr marL="457200" indent="-280988" algn="just">
              <a:lnSpc>
                <a:spcPct val="150000"/>
              </a:lnSpc>
              <a:buAutoNum type="arabicPeriod"/>
            </a:pPr>
            <a:r>
              <a:rPr lang="uk-UA" sz="2000" i="1" dirty="0" smtClean="0">
                <a:latin typeface="Cambria" pitchFamily="18" charset="0"/>
              </a:rPr>
              <a:t>Поль Верлен і українська поезія.  </a:t>
            </a:r>
          </a:p>
          <a:p>
            <a:pPr marL="457200" indent="-280988" algn="just">
              <a:lnSpc>
                <a:spcPct val="150000"/>
              </a:lnSpc>
              <a:buAutoNum type="arabicPeriod"/>
            </a:pPr>
            <a:r>
              <a:rPr lang="uk-UA" sz="2000" i="1" dirty="0" smtClean="0">
                <a:latin typeface="Cambria" pitchFamily="18" charset="0"/>
              </a:rPr>
              <a:t>Поль Верлен у перекладах українською.</a:t>
            </a:r>
            <a:endParaRPr lang="uk-UA" sz="2000" i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инее небо над кровлей... - Поль Верле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2252" y="116632"/>
            <a:ext cx="8892480" cy="666936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1150" t="20672" r="1770" b="29126"/>
          <a:stretch>
            <a:fillRect/>
          </a:stretch>
        </p:blipFill>
        <p:spPr bwMode="auto">
          <a:xfrm>
            <a:off x="0" y="0"/>
            <a:ext cx="9144000" cy="69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lod_Debyussi_-_Lunnaya_sonat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440432" cy="44043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GSC\Desktop\0_76548_9f73a542_XL.jpg"/>
          <p:cNvPicPr>
            <a:picLocks noChangeAspect="1" noChangeArrowheads="1"/>
          </p:cNvPicPr>
          <p:nvPr/>
        </p:nvPicPr>
        <p:blipFill>
          <a:blip r:embed="rId2" cstate="print"/>
          <a:srcRect t="3125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6" descr="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7513">
            <a:off x="5069727" y="1338049"/>
            <a:ext cx="2905657" cy="400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026a_72dpi-7"/>
          <p:cNvPicPr>
            <a:picLocks noChangeAspect="1" noChangeArrowheads="1"/>
          </p:cNvPicPr>
          <p:nvPr/>
        </p:nvPicPr>
        <p:blipFill>
          <a:blip r:embed="rId4" cstate="print"/>
          <a:srcRect l="6199" t="5901" r="7695" b="13250"/>
          <a:stretch>
            <a:fillRect/>
          </a:stretch>
        </p:blipFill>
        <p:spPr bwMode="auto">
          <a:xfrm rot="225672">
            <a:off x="1240785" y="1446614"/>
            <a:ext cx="2843318" cy="390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 rot="162983">
            <a:off x="1129028" y="743139"/>
            <a:ext cx="33896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4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Волт</a:t>
            </a:r>
            <a:r>
              <a:rPr lang="uk-UA" sz="3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uk-UA" sz="34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Вітмен</a:t>
            </a:r>
            <a:endParaRPr lang="uk-UA" sz="3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21275683">
            <a:off x="4514708" y="693748"/>
            <a:ext cx="366207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Шарль Бодлер</a:t>
            </a:r>
            <a:endParaRPr lang="uk-UA" sz="3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21275683">
            <a:off x="5281883" y="5250921"/>
            <a:ext cx="28297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1821-1867</a:t>
            </a:r>
            <a:endParaRPr lang="uk-UA" sz="3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 rot="154433">
            <a:off x="1110249" y="5304964"/>
            <a:ext cx="281120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1819-1892</a:t>
            </a:r>
            <a:endParaRPr lang="uk-UA" sz="3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GSC\Desktop\0_76548_9f73a542_XL.jpg"/>
          <p:cNvPicPr>
            <a:picLocks noChangeAspect="1" noChangeArrowheads="1"/>
          </p:cNvPicPr>
          <p:nvPr/>
        </p:nvPicPr>
        <p:blipFill>
          <a:blip r:embed="rId2" cstate="print"/>
          <a:srcRect t="3125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8805">
            <a:off x="971600" y="934166"/>
            <a:ext cx="3384376" cy="4960269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tabLst>
                <a:tab pos="0" algn="l"/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1.	</a:t>
            </a:r>
            <a:r>
              <a:rPr lang="uk-UA" i="1" dirty="0" smtClean="0">
                <a:latin typeface="Cambria" pitchFamily="18" charset="0"/>
              </a:rPr>
              <a:t>Укажіть правильне продовження твердження: «Шарль Бодлер увійшов в історію світової літератури як…»</a:t>
            </a:r>
          </a:p>
          <a:p>
            <a:pPr>
              <a:lnSpc>
                <a:spcPct val="110000"/>
              </a:lnSpc>
              <a:tabLst>
                <a:tab pos="0" algn="l"/>
                <a:tab pos="530225" algn="l"/>
              </a:tabLst>
            </a:pPr>
            <a:r>
              <a:rPr lang="uk-UA" dirty="0" smtClean="0">
                <a:latin typeface="Cambria" pitchFamily="18" charset="0"/>
              </a:rPr>
              <a:t>А. … видатний французький драматург</a:t>
            </a:r>
          </a:p>
          <a:p>
            <a:pPr>
              <a:lnSpc>
                <a:spcPct val="110000"/>
              </a:lnSpc>
              <a:tabLst>
                <a:tab pos="0" algn="l"/>
                <a:tab pos="530225" algn="l"/>
              </a:tabLst>
            </a:pPr>
            <a:r>
              <a:rPr lang="uk-UA" dirty="0" smtClean="0">
                <a:latin typeface="Cambria" pitchFamily="18" charset="0"/>
              </a:rPr>
              <a:t>Б. … видатний французький поет-новатор</a:t>
            </a:r>
          </a:p>
          <a:p>
            <a:pPr>
              <a:lnSpc>
                <a:spcPct val="110000"/>
              </a:lnSpc>
              <a:tabLst>
                <a:tab pos="0" algn="l"/>
                <a:tab pos="530225" algn="l"/>
              </a:tabLst>
            </a:pPr>
            <a:r>
              <a:rPr lang="uk-UA" dirty="0" smtClean="0">
                <a:latin typeface="Cambria" pitchFamily="18" charset="0"/>
              </a:rPr>
              <a:t>В. … видатний американський поет-новатор</a:t>
            </a: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uk-UA" dirty="0" smtClean="0">
                <a:latin typeface="Cambria" pitchFamily="18" charset="0"/>
              </a:rPr>
              <a:t>Г. … останній романтик і предтеча французького символізму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 rot="21327113">
            <a:off x="4807114" y="630888"/>
            <a:ext cx="3400672" cy="5321095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uk-UA" sz="1750" dirty="0" smtClean="0"/>
              <a:t>	</a:t>
            </a:r>
            <a:r>
              <a:rPr lang="uk-UA" sz="1650" dirty="0" smtClean="0">
                <a:latin typeface="Cambria" pitchFamily="18" charset="0"/>
              </a:rPr>
              <a:t>2.  </a:t>
            </a:r>
            <a:r>
              <a:rPr lang="uk-UA" sz="1650" i="1" dirty="0" smtClean="0">
                <a:latin typeface="Cambria" pitchFamily="18" charset="0"/>
              </a:rPr>
              <a:t>Укажіть НЕПРАВИЛЬНЕ  продовження твердження: «На формування творчої особистості митця вплинули…»</a:t>
            </a:r>
          </a:p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uk-UA" sz="1650" dirty="0" smtClean="0">
                <a:latin typeface="Cambria" pitchFamily="18" charset="0"/>
              </a:rPr>
              <a:t>А. … родинна драма (смерть батька, новий шлюб матері, конфлікт з вітчимом)</a:t>
            </a:r>
          </a:p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uk-UA" sz="1650" dirty="0" smtClean="0">
                <a:latin typeface="Cambria" pitchFamily="18" charset="0"/>
              </a:rPr>
              <a:t>Б. … життя у паризькому артистично-літературному середовищі</a:t>
            </a:r>
          </a:p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uk-UA" sz="1650" dirty="0" smtClean="0">
                <a:latin typeface="Cambria" pitchFamily="18" charset="0"/>
              </a:rPr>
              <a:t>В. … читання лекцій у Бельгії</a:t>
            </a:r>
          </a:p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uk-UA" sz="1650" dirty="0" smtClean="0">
                <a:latin typeface="Cambria" pitchFamily="18" charset="0"/>
              </a:rPr>
              <a:t>Г. … події Лютневої революції, державний переворот 1851р. і встановлення Другої імперії</a:t>
            </a:r>
            <a:endParaRPr lang="uk-UA" sz="165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GSC\Desktop\0_76548_9f73a542_XL.jpg"/>
          <p:cNvPicPr>
            <a:picLocks noChangeAspect="1" noChangeArrowheads="1"/>
          </p:cNvPicPr>
          <p:nvPr/>
        </p:nvPicPr>
        <p:blipFill>
          <a:blip r:embed="rId2" cstate="print"/>
          <a:srcRect t="3125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8805">
            <a:off x="971600" y="1429512"/>
            <a:ext cx="3384376" cy="4128284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uk-UA" dirty="0" smtClean="0">
                <a:latin typeface="Cambria" pitchFamily="18" charset="0"/>
              </a:rPr>
              <a:t>3.   </a:t>
            </a:r>
            <a:r>
              <a:rPr lang="uk-UA" i="1" dirty="0" smtClean="0">
                <a:latin typeface="Cambria" pitchFamily="18" charset="0"/>
              </a:rPr>
              <a:t>Яку назву має збірка поезій Шарля Бодлера, в якій відобразився творчий шлях поета, його пошуки ідеалу сучасності?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uk-UA" dirty="0" smtClean="0">
                <a:latin typeface="Cambria" pitchFamily="18" charset="0"/>
              </a:rPr>
              <a:t>	А. «Салон 1859 року»		Б. «Квіти зла»</a:t>
            </a:r>
          </a:p>
          <a:p>
            <a:pPr>
              <a:lnSpc>
                <a:spcPct val="150000"/>
              </a:lnSpc>
              <a:tabLst>
                <a:tab pos="0" algn="l"/>
                <a:tab pos="442913" algn="l"/>
              </a:tabLst>
            </a:pPr>
            <a:r>
              <a:rPr lang="uk-UA" dirty="0" smtClean="0">
                <a:latin typeface="Cambria" pitchFamily="18" charset="0"/>
              </a:rPr>
              <a:t>	В. «Бунт»			Г. «Сплін та ідеал»</a:t>
            </a:r>
          </a:p>
        </p:txBody>
      </p:sp>
      <p:sp>
        <p:nvSpPr>
          <p:cNvPr id="5" name="TextBox 4"/>
          <p:cNvSpPr txBox="1"/>
          <p:nvPr/>
        </p:nvSpPr>
        <p:spPr>
          <a:xfrm rot="21327113">
            <a:off x="4811557" y="600203"/>
            <a:ext cx="3400672" cy="5431607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tabLst>
                <a:tab pos="354013" algn="l"/>
              </a:tabLst>
            </a:pPr>
            <a:r>
              <a:rPr lang="uk-UA" sz="1750" dirty="0" smtClean="0"/>
              <a:t>4</a:t>
            </a:r>
            <a:r>
              <a:rPr lang="uk-UA" dirty="0" smtClean="0">
                <a:latin typeface="Cambria" pitchFamily="18" charset="0"/>
              </a:rPr>
              <a:t>. </a:t>
            </a:r>
            <a:r>
              <a:rPr lang="uk-UA" i="1" dirty="0" smtClean="0">
                <a:latin typeface="Cambria" pitchFamily="18" charset="0"/>
              </a:rPr>
              <a:t>Якою була реакція на вихід поетичної збірки Шарля Бодлера?</a:t>
            </a:r>
          </a:p>
          <a:p>
            <a:pPr>
              <a:lnSpc>
                <a:spcPct val="13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А. Збірку зустріли схвально і читачі, і критики</a:t>
            </a:r>
          </a:p>
          <a:p>
            <a:pPr>
              <a:lnSpc>
                <a:spcPct val="13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Б. Критики порадили авторові займатися іншою справою, а не літературною</a:t>
            </a:r>
          </a:p>
          <a:p>
            <a:pPr>
              <a:lnSpc>
                <a:spcPct val="13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В. Критики й громадськість сприйняли збірку як образу	</a:t>
            </a:r>
          </a:p>
          <a:p>
            <a:pPr>
              <a:lnSpc>
                <a:spcPct val="13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Г. Засудили і поетичну збірку, і її автора</a:t>
            </a:r>
            <a:endParaRPr lang="uk-UA" sz="175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GSC\Desktop\0_76548_9f73a542_XL.jpg"/>
          <p:cNvPicPr>
            <a:picLocks noChangeAspect="1" noChangeArrowheads="1"/>
          </p:cNvPicPr>
          <p:nvPr/>
        </p:nvPicPr>
        <p:blipFill>
          <a:blip r:embed="rId2" cstate="print"/>
          <a:srcRect t="3125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8805">
            <a:off x="1106776" y="1436258"/>
            <a:ext cx="3256700" cy="4078545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i="1" dirty="0" smtClean="0">
                <a:latin typeface="Cambria" pitchFamily="18" charset="0"/>
              </a:rPr>
              <a:t>5.	</a:t>
            </a:r>
            <a:r>
              <a:rPr lang="uk-UA" sz="2000" i="1" dirty="0" smtClean="0">
                <a:latin typeface="Cambria" pitchFamily="18" charset="0"/>
              </a:rPr>
              <a:t>Який твір вважають програмовим твором Шарля Бодлера?</a:t>
            </a:r>
          </a:p>
          <a:p>
            <a:pPr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А.  «Гімн Красі»  		Б. «Альбатрос»			В. «Відповідності»</a:t>
            </a:r>
          </a:p>
          <a:p>
            <a:pPr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	Г. «Вечорова гармонія»</a:t>
            </a:r>
          </a:p>
        </p:txBody>
      </p:sp>
      <p:sp>
        <p:nvSpPr>
          <p:cNvPr id="5" name="TextBox 4"/>
          <p:cNvSpPr txBox="1"/>
          <p:nvPr/>
        </p:nvSpPr>
        <p:spPr>
          <a:xfrm rot="21327113">
            <a:off x="4811557" y="1488217"/>
            <a:ext cx="3400672" cy="3655582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6.	</a:t>
            </a:r>
            <a:r>
              <a:rPr lang="uk-UA" i="1" dirty="0" smtClean="0">
                <a:latin typeface="Cambria" pitchFamily="18" charset="0"/>
              </a:rPr>
              <a:t>Художньо-смисловою основою збірки Шарля Бодлера «Квіти зла» є …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А. …тема життя природи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Б. … тема життя сучасного поетові міста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В. … тема кохання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Г. … романтичне </a:t>
            </a:r>
            <a:r>
              <a:rPr lang="uk-UA" dirty="0" err="1" smtClean="0">
                <a:latin typeface="Cambria" pitchFamily="18" charset="0"/>
              </a:rPr>
              <a:t>проти-стояння</a:t>
            </a:r>
            <a:r>
              <a:rPr lang="uk-UA" dirty="0" smtClean="0">
                <a:latin typeface="Cambria" pitchFamily="18" charset="0"/>
              </a:rPr>
              <a:t> дійсності й ідеалу</a:t>
            </a:r>
            <a:endParaRPr lang="uk-UA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GSC\Desktop\0_76548_9f73a542_XL.jpg"/>
          <p:cNvPicPr>
            <a:picLocks noChangeAspect="1" noChangeArrowheads="1"/>
          </p:cNvPicPr>
          <p:nvPr/>
        </p:nvPicPr>
        <p:blipFill>
          <a:blip r:embed="rId2" cstate="print"/>
          <a:srcRect t="3125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8805">
            <a:off x="967772" y="1183141"/>
            <a:ext cx="3395844" cy="4575929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 startAt="7"/>
              <a:tabLst>
                <a:tab pos="0" algn="l"/>
                <a:tab pos="354013" algn="l"/>
              </a:tabLst>
            </a:pPr>
            <a:r>
              <a:rPr lang="uk-UA" i="1" dirty="0" smtClean="0">
                <a:latin typeface="Cambria" pitchFamily="18" charset="0"/>
              </a:rPr>
              <a:t>Сплін, про який ідеться в бодлерівських </a:t>
            </a:r>
          </a:p>
          <a:p>
            <a:pPr marL="342900" indent="-342900" algn="ctr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i="1" dirty="0" smtClean="0">
                <a:latin typeface="Cambria" pitchFamily="18" charset="0"/>
              </a:rPr>
              <a:t>«Квітах зла», це – …?</a:t>
            </a:r>
          </a:p>
          <a:p>
            <a:pPr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	А. … назва району в Парижі</a:t>
            </a:r>
          </a:p>
          <a:p>
            <a:pPr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	Б. … ім’я одного з </a:t>
            </a:r>
            <a:r>
              <a:rPr lang="uk-UA" dirty="0" err="1" smtClean="0">
                <a:latin typeface="Cambria" pitchFamily="18" charset="0"/>
              </a:rPr>
              <a:t>персона-жів</a:t>
            </a:r>
            <a:r>
              <a:rPr lang="uk-UA" dirty="0" smtClean="0">
                <a:latin typeface="Cambria" pitchFamily="18" charset="0"/>
              </a:rPr>
              <a:t> збірки</a:t>
            </a:r>
          </a:p>
          <a:p>
            <a:pPr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	В. … назва тропічної квітки</a:t>
            </a:r>
          </a:p>
          <a:p>
            <a:pPr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Г. … хворобливий </a:t>
            </a:r>
            <a:r>
              <a:rPr lang="uk-UA" dirty="0" err="1" smtClean="0">
                <a:latin typeface="Cambria" pitchFamily="18" charset="0"/>
              </a:rPr>
              <a:t>душев-ний</a:t>
            </a:r>
            <a:r>
              <a:rPr lang="uk-UA" dirty="0" smtClean="0">
                <a:latin typeface="Cambria" pitchFamily="18" charset="0"/>
              </a:rPr>
              <a:t> стан, спричинений ворожою ідеалу дійсністю</a:t>
            </a:r>
            <a:endParaRPr lang="uk-UA" sz="2000" dirty="0" smtClean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27113">
            <a:off x="4999936" y="1505891"/>
            <a:ext cx="2960164" cy="3625305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354013" algn="l"/>
              </a:tabLst>
            </a:pPr>
            <a:r>
              <a:rPr lang="uk-UA" i="1" dirty="0" smtClean="0">
                <a:latin typeface="Cambria" pitchFamily="18" charset="0"/>
              </a:rPr>
              <a:t>8.    Який твір Шарля Бодлера називають «маніфестом символізму»?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А. «Квіти зла»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Б. «Гімн Красі»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В.  «Відповідності»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uk-UA" dirty="0" smtClean="0">
                <a:latin typeface="Cambria" pitchFamily="18" charset="0"/>
              </a:rPr>
              <a:t>Г. «Альбатрос»</a:t>
            </a:r>
            <a:endParaRPr lang="uk-UA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GSC\Desktop\0_76548_9f73a542_XL.jpg"/>
          <p:cNvPicPr>
            <a:picLocks noChangeAspect="1" noChangeArrowheads="1"/>
          </p:cNvPicPr>
          <p:nvPr/>
        </p:nvPicPr>
        <p:blipFill>
          <a:blip r:embed="rId2" cstate="print"/>
          <a:srcRect t="3125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8805">
            <a:off x="1184604" y="1305508"/>
            <a:ext cx="3182689" cy="4078545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i="1" dirty="0" smtClean="0">
                <a:latin typeface="Cambria" pitchFamily="18" charset="0"/>
              </a:rPr>
              <a:t>9.   Який художній прийом найвиразніший в поезії «Гімн Красі»?</a:t>
            </a:r>
          </a:p>
          <a:p>
            <a:pPr marL="342900" indent="-342900"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	А. Сугестія</a:t>
            </a:r>
          </a:p>
          <a:p>
            <a:pPr marL="342900" indent="-342900"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	Б. Антитеза</a:t>
            </a:r>
          </a:p>
          <a:p>
            <a:pPr marL="342900" indent="-342900"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	В. Метафора</a:t>
            </a:r>
          </a:p>
          <a:p>
            <a:pPr marL="342900" indent="-342900"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	Г. Інверсія</a:t>
            </a:r>
          </a:p>
        </p:txBody>
      </p:sp>
      <p:sp>
        <p:nvSpPr>
          <p:cNvPr id="5" name="TextBox 4"/>
          <p:cNvSpPr txBox="1"/>
          <p:nvPr/>
        </p:nvSpPr>
        <p:spPr>
          <a:xfrm rot="21327113">
            <a:off x="5018637" y="1054545"/>
            <a:ext cx="3169796" cy="4797743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tabLst>
                <a:tab pos="354013" algn="l"/>
              </a:tabLst>
            </a:pPr>
            <a:r>
              <a:rPr lang="uk-UA" i="1" dirty="0" smtClean="0">
                <a:latin typeface="Cambria" pitchFamily="18" charset="0"/>
              </a:rPr>
              <a:t>10.    Укажіть НЕПРАВИЛЬНЕ продовження твердження: «Поетичній збірці «Квіти зла» притаманні…»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</a:pPr>
            <a:r>
              <a:rPr lang="uk-UA" sz="1600" dirty="0" smtClean="0">
                <a:latin typeface="Cambria" pitchFamily="18" charset="0"/>
              </a:rPr>
              <a:t>А. … романтичні мотиви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</a:pPr>
            <a:r>
              <a:rPr lang="uk-UA" sz="1600" dirty="0" smtClean="0">
                <a:latin typeface="Cambria" pitchFamily="18" charset="0"/>
              </a:rPr>
              <a:t>Б. … символістські елементи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</a:pPr>
            <a:r>
              <a:rPr lang="uk-UA" sz="1600" dirty="0" smtClean="0">
                <a:latin typeface="Cambria" pitchFamily="18" charset="0"/>
              </a:rPr>
              <a:t>В. … принципи реалістичної поетики</a:t>
            </a:r>
          </a:p>
          <a:p>
            <a:pPr algn="just">
              <a:lnSpc>
                <a:spcPct val="130000"/>
              </a:lnSpc>
              <a:tabLst>
                <a:tab pos="354013" algn="l"/>
              </a:tabLst>
            </a:pPr>
            <a:r>
              <a:rPr lang="uk-UA" sz="1600" dirty="0" smtClean="0">
                <a:latin typeface="Cambria" pitchFamily="18" charset="0"/>
              </a:rPr>
              <a:t>Г. … внутрішні суперечності ліричного героя і його конфлікт зі світом</a:t>
            </a:r>
            <a:endParaRPr lang="uk-UA" sz="1600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GSC\Desktop\0_76548_9f73a542_XL.jpg"/>
          <p:cNvPicPr>
            <a:picLocks noChangeAspect="1" noChangeArrowheads="1"/>
          </p:cNvPicPr>
          <p:nvPr/>
        </p:nvPicPr>
        <p:blipFill>
          <a:blip r:embed="rId2" cstate="print"/>
          <a:srcRect t="3125" b="104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8805">
            <a:off x="1098156" y="1415824"/>
            <a:ext cx="3112974" cy="4078545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i="1" dirty="0" smtClean="0">
                <a:latin typeface="Cambria" pitchFamily="18" charset="0"/>
              </a:rPr>
              <a:t>11.  Що символізують в поезії Шарля Бодлера «Альбатрос» створені ним образи:</a:t>
            </a:r>
          </a:p>
          <a:p>
            <a:pPr marL="342900" indent="-342900"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	А. Альбатрос – </a:t>
            </a:r>
          </a:p>
          <a:p>
            <a:pPr marL="342900" indent="-342900"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	Б. Моряки – 	</a:t>
            </a:r>
          </a:p>
          <a:p>
            <a:pPr marL="342900" indent="-342900"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В. Море –</a:t>
            </a:r>
          </a:p>
          <a:p>
            <a:pPr marL="342900" indent="-342900" algn="just">
              <a:lnSpc>
                <a:spcPct val="150000"/>
              </a:lnSpc>
              <a:tabLst>
                <a:tab pos="0" algn="l"/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	Г. Корабель – </a:t>
            </a:r>
          </a:p>
        </p:txBody>
      </p:sp>
      <p:sp>
        <p:nvSpPr>
          <p:cNvPr id="5" name="TextBox 4"/>
          <p:cNvSpPr txBox="1"/>
          <p:nvPr/>
        </p:nvSpPr>
        <p:spPr>
          <a:xfrm rot="21327113">
            <a:off x="4923835" y="1677781"/>
            <a:ext cx="3169796" cy="3551275"/>
          </a:xfrm>
          <a:prstGeom prst="roundRect">
            <a:avLst/>
          </a:prstGeom>
          <a:solidFill>
            <a:srgbClr val="E2C4A6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354013" algn="l"/>
              </a:tabLst>
            </a:pPr>
            <a:r>
              <a:rPr lang="uk-UA" sz="2000" i="1" dirty="0" smtClean="0">
                <a:latin typeface="Cambria" pitchFamily="18" charset="0"/>
              </a:rPr>
              <a:t>12.   Яка з наведених поезій НЕ належить перу Шарля Бодлера?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А. «Пісня про себе»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Б. «Відповідності»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В. «Альбатрос»</a:t>
            </a:r>
          </a:p>
          <a:p>
            <a:pPr algn="just">
              <a:lnSpc>
                <a:spcPct val="150000"/>
              </a:lnSpc>
              <a:tabLst>
                <a:tab pos="354013" algn="l"/>
              </a:tabLst>
            </a:pPr>
            <a:r>
              <a:rPr lang="uk-UA" sz="2000" dirty="0" smtClean="0">
                <a:latin typeface="Cambria" pitchFamily="18" charset="0"/>
              </a:rPr>
              <a:t>Г. «Гімн Красі</a:t>
            </a:r>
            <a:r>
              <a:rPr lang="uk-UA" dirty="0" smtClean="0">
                <a:latin typeface="Cambria" pitchFamily="18" charset="0"/>
              </a:rPr>
              <a:t>»</a:t>
            </a:r>
            <a:endParaRPr lang="uk-UA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933</Words>
  <Application>Microsoft Office PowerPoint</Application>
  <PresentationFormat>Экран (4:3)</PresentationFormat>
  <Paragraphs>161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Поль Верлен – майстер імпресіоністичної та символістської лірики.  «Поетичне мистецтво» – віршований маніфест символізму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Осип Эмильевич Мандельштам (1891-1938)</dc:title>
  <dc:creator>NGSC</dc:creator>
  <cp:lastModifiedBy>Таня</cp:lastModifiedBy>
  <cp:revision>107</cp:revision>
  <dcterms:created xsi:type="dcterms:W3CDTF">2013-01-20T13:37:37Z</dcterms:created>
  <dcterms:modified xsi:type="dcterms:W3CDTF">2017-06-08T10:13:30Z</dcterms:modified>
</cp:coreProperties>
</file>