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68" r:id="rId4"/>
    <p:sldId id="269" r:id="rId5"/>
    <p:sldId id="263" r:id="rId6"/>
    <p:sldId id="264" r:id="rId7"/>
    <p:sldId id="265" r:id="rId8"/>
    <p:sldId id="266" r:id="rId9"/>
    <p:sldId id="275" r:id="rId10"/>
    <p:sldId id="276" r:id="rId11"/>
    <p:sldId id="272" r:id="rId12"/>
    <p:sldId id="273" r:id="rId13"/>
    <p:sldId id="270" r:id="rId14"/>
    <p:sldId id="271" r:id="rId15"/>
    <p:sldId id="287" r:id="rId16"/>
    <p:sldId id="278" r:id="rId17"/>
    <p:sldId id="280" r:id="rId18"/>
    <p:sldId id="281" r:id="rId19"/>
    <p:sldId id="279" r:id="rId20"/>
    <p:sldId id="286" r:id="rId21"/>
    <p:sldId id="282" r:id="rId22"/>
    <p:sldId id="283" r:id="rId23"/>
    <p:sldId id="284" r:id="rId24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gif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7.png"/><Relationship Id="rId7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57;&#1091;&#1087;&#1077;&#1088;%20&#1092;&#1080;&#1079;&#1082;&#1091;&#1083;&#1100;&#1090;&#1084;&#1080;&#1085;&#1091;&#1090;&#1082;&#1072;%20&#1076;&#1083;&#1103;%20&#1091;&#1088;&#1086;&#1082;&#1072;.mp4" TargetMode="Externa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5" Type="http://schemas.openxmlformats.org/officeDocument/2006/relationships/slide" Target="slide9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«ПУТЕШЕСТВИЕ В КИЕВО-ПЕЧЕРСКУЮ ЛАВРУ»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3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nasia.ru/pics/pic_2005517_0mn18s18mls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7" y="727548"/>
            <a:ext cx="8438604" cy="523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ПЕЩЕРА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4724276"/>
                  </p:ext>
                </p:extLst>
              </p:nvPr>
            </p:nvGraphicFramePr>
            <p:xfrm>
              <a:off x="1397727" y="4600894"/>
              <a:ext cx="8438607" cy="13663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623"/>
                    <a:gridCol w="937623"/>
                    <a:gridCol w="937623"/>
                    <a:gridCol w="937623"/>
                    <a:gridCol w="937623"/>
                    <a:gridCol w="937623"/>
                    <a:gridCol w="937623"/>
                    <a:gridCol w="937623"/>
                    <a:gridCol w="937623"/>
                  </a:tblGrid>
                  <a:tr h="778083"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9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oMath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 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1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 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5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2000" dirty="0"/>
                        </a:p>
                      </a:txBody>
                      <a:tcPr/>
                    </a:tc>
                  </a:tr>
                  <a:tr h="588300"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А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Е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Щ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Р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П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Е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4724276"/>
                  </p:ext>
                </p:extLst>
              </p:nvPr>
            </p:nvGraphicFramePr>
            <p:xfrm>
              <a:off x="1397727" y="4600894"/>
              <a:ext cx="8438607" cy="13663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7623"/>
                    <a:gridCol w="937623"/>
                    <a:gridCol w="937623"/>
                    <a:gridCol w="937623"/>
                    <a:gridCol w="937623"/>
                    <a:gridCol w="937623"/>
                    <a:gridCol w="937623"/>
                    <a:gridCol w="937623"/>
                    <a:gridCol w="937623"/>
                  </a:tblGrid>
                  <a:tr h="778083"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9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649" t="-4688" r="-601948" b="-77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 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1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0000" t="-4688" r="-302597" b="-77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 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0000" t="-4688" r="-102597" b="-77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00000" t="-4688" r="-2597" b="-77344"/>
                          </a:stretch>
                        </a:blipFill>
                      </a:tcPr>
                    </a:tc>
                  </a:tr>
                  <a:tr h="588300"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А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Е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Щ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Р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П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/>
                            <a:t>Е</a:t>
                          </a:r>
                          <a:endParaRPr lang="ru-RU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10367125" y="152400"/>
            <a:ext cx="618738" cy="5751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4312"/>
            <a:ext cx="8596668" cy="1320800"/>
          </a:xfrm>
        </p:spPr>
        <p:txBody>
          <a:bodyPr/>
          <a:lstStyle/>
          <a:p>
            <a:r>
              <a:rPr lang="ru-RU" dirty="0" smtClean="0"/>
              <a:t>Соответствие число - буква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8596668" cy="4586309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ru-RU" sz="2800" dirty="0" smtClean="0"/>
                  <a:t>21    – 17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= ?              Н) 3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ru-RU" sz="2800" dirty="0" smtClean="0"/>
              </a:p>
              <a:p>
                <a:pPr>
                  <a:buFont typeface="+mj-lt"/>
                  <a:buAutoNum type="arabicPeriod"/>
                </a:pPr>
                <a:r>
                  <a:rPr lang="ru-RU" sz="2800" dirty="0" smtClean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= ?                  Н) 16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ru-RU" sz="2800" dirty="0" smtClean="0"/>
              </a:p>
              <a:p>
                <a:pPr>
                  <a:buFont typeface="+mj-lt"/>
                  <a:buAutoNum type="arabicPeriod"/>
                </a:pPr>
                <a:r>
                  <a:rPr lang="ru-RU" sz="2800" dirty="0" smtClean="0"/>
                  <a:t>3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– 2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= ?               А) 3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ru-RU" sz="2800" dirty="0" smtClean="0"/>
              </a:p>
              <a:p>
                <a:pPr>
                  <a:buFont typeface="+mj-lt"/>
                  <a:buAutoNum type="arabicPeriod"/>
                </a:pPr>
                <a:r>
                  <a:rPr lang="ru-RU" sz="2800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 + 21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= ?               О) 22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ru-RU" sz="2800" dirty="0" smtClean="0"/>
              </a:p>
              <a:p>
                <a:pPr>
                  <a:buFont typeface="+mj-lt"/>
                  <a:buAutoNum type="arabicPeriod"/>
                </a:pPr>
                <a:r>
                  <a:rPr lang="ru-RU" sz="2800" dirty="0" smtClean="0"/>
                  <a:t>22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– 6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= ?               И) 21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800" dirty="0" smtClean="0"/>
                  <a:t>16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 + 4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800" dirty="0" smtClean="0"/>
                  <a:t> =?               Т) 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ru-RU" sz="2800" dirty="0" smtClean="0"/>
              </a:p>
              <a:p>
                <a:pPr>
                  <a:buFont typeface="+mj-lt"/>
                  <a:buAutoNum type="arabicPeriod"/>
                </a:pPr>
                <a:r>
                  <a:rPr lang="ru-RU" sz="2800" dirty="0" smtClean="0"/>
                  <a:t>2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 smtClean="0"/>
                  <a:t>   –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 smtClean="0"/>
                  <a:t> = ?                  Й)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800" dirty="0" smtClean="0"/>
                  <a:t/>
                </a:r>
                <a:br>
                  <a:rPr lang="ru-RU" sz="2800" dirty="0" smtClean="0"/>
                </a:br>
                <a:endParaRPr lang="ru-RU" sz="2800" dirty="0" smtClean="0"/>
              </a:p>
              <a:p>
                <a:pPr>
                  <a:buFont typeface="+mj-lt"/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8596668" cy="4586309"/>
              </a:xfrm>
              <a:blipFill rotWithShape="0">
                <a:blip r:embed="rId2"/>
                <a:stretch>
                  <a:fillRect l="-709" t="-1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8589514" y="1609594"/>
            <a:ext cx="1590429" cy="542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Прямоугольная выноска 6">
            <a:hlinkClick r:id="rId4" action="ppaction://hlinksldjump"/>
          </p:cNvPr>
          <p:cNvSpPr/>
          <p:nvPr/>
        </p:nvSpPr>
        <p:spPr>
          <a:xfrm>
            <a:off x="8589514" y="735619"/>
            <a:ext cx="1368975" cy="618186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5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54" y="250789"/>
            <a:ext cx="5154086" cy="6317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8125" y="5329341"/>
            <a:ext cx="8263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АНТОНИЙ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8564451" y="1524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4" y="1212486"/>
            <a:ext cx="539224" cy="555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Графический диктант (взаимопроверка)</a:t>
            </a:r>
            <a:br>
              <a:rPr lang="ru-RU" dirty="0" smtClean="0"/>
            </a:br>
            <a:r>
              <a:rPr lang="ru-RU" dirty="0" smtClean="0"/>
              <a:t>«ДА»         «НЕТ»  </a:t>
            </a:r>
            <a:r>
              <a:rPr lang="ru-RU" dirty="0" smtClean="0">
                <a:solidFill>
                  <a:schemeClr val="tx1"/>
                </a:solidFill>
              </a:rPr>
              <a:t>_____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12486"/>
                <a:ext cx="8596668" cy="538149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ru-RU" sz="4200" dirty="0" smtClean="0"/>
                  <a:t>Верно ли утверждение: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4100" dirty="0" smtClean="0"/>
                  <a:t>   </a:t>
                </a:r>
                <a:r>
                  <a:rPr lang="en-US" sz="4100" dirty="0" smtClean="0"/>
                  <a:t>&gt;</a:t>
                </a:r>
                <a:r>
                  <a:rPr lang="ru-RU" sz="4100" dirty="0" smtClean="0"/>
                  <a:t>   </a:t>
                </a:r>
                <a:r>
                  <a:rPr lang="en-US" sz="41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100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100" dirty="0" smtClean="0"/>
                  <a:t>  </a:t>
                </a:r>
                <a:r>
                  <a:rPr lang="en-US" sz="4100" dirty="0" smtClean="0"/>
                  <a:t> – </a:t>
                </a:r>
                <a:r>
                  <a:rPr lang="ru-RU" sz="4100" dirty="0" smtClean="0"/>
                  <a:t>  правильная дробь?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4100" dirty="0" smtClean="0"/>
                  <a:t>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ru-RU" sz="4100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4100" dirty="0" smtClean="0"/>
                  <a:t>   –    неправильная дробь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4100" dirty="0" smtClean="0"/>
                  <a:t>        меньше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4100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ru-RU" sz="4100" dirty="0" smtClean="0"/>
                  <a:t>    =    1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100" dirty="0" smtClean="0"/>
                  <a:t>   </a:t>
                </a:r>
                <a:r>
                  <a:rPr lang="en-US" sz="4100" dirty="0" smtClean="0"/>
                  <a:t>&lt;</a:t>
                </a:r>
                <a:r>
                  <a:rPr lang="ru-RU" sz="41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1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1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100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4100" dirty="0" smtClean="0"/>
                  <a:t>   +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4100" dirty="0" smtClean="0"/>
                  <a:t>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ru-RU" sz="4100" dirty="0" smtClean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4100" dirty="0" smtClean="0"/>
                  <a:t>  –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4100" dirty="0" smtClean="0"/>
                  <a:t>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41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4100" dirty="0" smtClean="0"/>
                  <a:t> </a:t>
                </a:r>
                <a:endParaRPr lang="en-US" sz="4100" dirty="0" smtClean="0"/>
              </a:p>
              <a:p>
                <a:pPr>
                  <a:buFont typeface="+mj-lt"/>
                  <a:buAutoNum type="arabicPeriod"/>
                </a:pPr>
                <a:endParaRPr lang="ru-RU" dirty="0" smtClean="0"/>
              </a:p>
              <a:p>
                <a:pPr>
                  <a:buFont typeface="+mj-lt"/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12486"/>
                <a:ext cx="8596668" cy="5381497"/>
              </a:xfrm>
              <a:blipFill rotWithShape="0">
                <a:blip r:embed="rId3"/>
                <a:stretch>
                  <a:fillRect l="-993" t="-22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9495588" y="1490155"/>
            <a:ext cx="1162913" cy="618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16" name="Picture 4" descr="http://wiki.vspu.ru/_media/workroom/ikto/m5/tatiana_du/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99" y="3695521"/>
            <a:ext cx="2691840" cy="25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ая выноска 7">
            <a:hlinkClick r:id="rId6" action="ppaction://hlinksldjump"/>
          </p:cNvPr>
          <p:cNvSpPr/>
          <p:nvPr/>
        </p:nvSpPr>
        <p:spPr>
          <a:xfrm>
            <a:off x="9329333" y="584840"/>
            <a:ext cx="1368975" cy="618186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1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" y="103031"/>
            <a:ext cx="9761672" cy="6198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42" y="2159894"/>
            <a:ext cx="6672599" cy="8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76"/>
            <a:ext cx="40640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37" y="150376"/>
            <a:ext cx="4732544" cy="3141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90" y="358059"/>
            <a:ext cx="2578104" cy="3428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1" y="3528811"/>
            <a:ext cx="4040826" cy="2588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37" y="3445098"/>
            <a:ext cx="4428544" cy="2187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78" y="4181533"/>
            <a:ext cx="2961186" cy="2270782"/>
          </a:xfrm>
          <a:prstGeom prst="rect">
            <a:avLst/>
          </a:prstGeom>
        </p:spPr>
      </p:pic>
      <p:sp>
        <p:nvSpPr>
          <p:cNvPr id="11" name="Овал 10">
            <a:hlinkClick r:id="rId8" action="ppaction://hlinksldjump"/>
          </p:cNvPr>
          <p:cNvSpPr/>
          <p:nvPr/>
        </p:nvSpPr>
        <p:spPr>
          <a:xfrm>
            <a:off x="6186247" y="578629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Архитектурный ансамбль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ru-RU" sz="5400" dirty="0" smtClean="0"/>
                  <a:t> (х+1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ru-RU" sz="5400" b="0" i="1" smtClean="0">
                        <a:latin typeface="Cambria Math" panose="02040503050406030204" pitchFamily="18" charset="0"/>
                      </a:rPr>
                      <m:t>)  −35 </m:t>
                    </m:r>
                    <m:f>
                      <m:fPr>
                        <m:ctrlPr>
                          <a:rPr lang="ru-RU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ru-RU" sz="5400" b="0" i="1" smtClean="0">
                        <a:latin typeface="Cambria Math" panose="02040503050406030204" pitchFamily="18" charset="0"/>
                      </a:rPr>
                      <m:t>=45 </m:t>
                    </m:r>
                    <m:f>
                      <m:fPr>
                        <m:ctrlPr>
                          <a:rPr lang="ru-RU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5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ru-RU" sz="5400" dirty="0" smtClean="0"/>
              </a:p>
              <a:p>
                <a:pPr marL="0" indent="0" algn="ctr">
                  <a:buNone/>
                </a:pPr>
                <a:r>
                  <a:rPr lang="ru-RU" sz="5400" dirty="0"/>
                  <a:t>Х  =  80 - количество </a:t>
                </a:r>
              </a:p>
              <a:p>
                <a:pPr marL="0" indent="0" algn="ctr">
                  <a:buNone/>
                </a:pPr>
                <a:r>
                  <a:rPr lang="ru-RU" sz="5400" dirty="0"/>
                  <a:t>памятников на территории </a:t>
                </a:r>
              </a:p>
              <a:p>
                <a:pPr marL="0" indent="0" algn="ctr">
                  <a:buNone/>
                </a:pPr>
                <a:r>
                  <a:rPr lang="ru-RU" sz="5400" dirty="0"/>
                  <a:t>Киево-Печерской лавры</a:t>
                </a:r>
              </a:p>
              <a:p>
                <a:pPr marL="0" indent="0" algn="ctr">
                  <a:buNone/>
                </a:pPr>
                <a:endParaRPr lang="ru-RU" sz="5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455" y="2160589"/>
                <a:ext cx="8596668" cy="3880773"/>
              </a:xfrm>
              <a:blipFill rotWithShape="0">
                <a:blip r:embed="rId2"/>
                <a:stretch>
                  <a:fillRect l="-496" t="-157" r="-2837" b="-7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ая выноска 5">
            <a:hlinkClick r:id="rId3" action="ppaction://hlinksldjump"/>
          </p:cNvPr>
          <p:cNvSpPr/>
          <p:nvPr/>
        </p:nvSpPr>
        <p:spPr>
          <a:xfrm>
            <a:off x="9274002" y="582411"/>
            <a:ext cx="1368975" cy="618186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РЕСТАВРАЦИЯ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02119955"/>
                  </p:ext>
                </p:extLst>
              </p:nvPr>
            </p:nvGraphicFramePr>
            <p:xfrm>
              <a:off x="677863" y="1493836"/>
              <a:ext cx="3237314" cy="18804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8657"/>
                    <a:gridCol w="1618657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от 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составляет 24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Х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= 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+ 2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- 3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02119955"/>
                  </p:ext>
                </p:extLst>
              </p:nvPr>
            </p:nvGraphicFramePr>
            <p:xfrm>
              <a:off x="677863" y="1493836"/>
              <a:ext cx="3237314" cy="18804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8657"/>
                    <a:gridCol w="1618657"/>
                  </a:tblGrid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76" t="-645" r="-101504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376" t="-645" r="-1504" b="-100645"/>
                          </a:stretch>
                        </a:blipFill>
                      </a:tcPr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76" t="-101299" r="-101504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376" t="-101299" r="-1504" b="-1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28159251"/>
                  </p:ext>
                </p:extLst>
              </p:nvPr>
            </p:nvGraphicFramePr>
            <p:xfrm>
              <a:off x="5118928" y="1479825"/>
              <a:ext cx="3497038" cy="188042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748519"/>
                    <a:gridCol w="1748519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от 45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составляет 49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- х</a:t>
                          </a:r>
                          <a:r>
                            <a:rPr lang="ru-RU" baseline="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b="0" i="1" baseline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- 2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+ 3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28159251"/>
                  </p:ext>
                </p:extLst>
              </p:nvPr>
            </p:nvGraphicFramePr>
            <p:xfrm>
              <a:off x="5118928" y="1479825"/>
              <a:ext cx="3497038" cy="188042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748519"/>
                    <a:gridCol w="1748519"/>
                  </a:tblGrid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47" t="-645" r="-101042" b="-10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697" t="-645" r="-1394" b="-101290"/>
                          </a:stretch>
                        </a:blipFill>
                      </a:tcPr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47" t="-100645" r="-101042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697" t="-100645" r="-1394" b="-12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1699098"/>
                  </p:ext>
                </p:extLst>
              </p:nvPr>
            </p:nvGraphicFramePr>
            <p:xfrm>
              <a:off x="2981035" y="3848523"/>
              <a:ext cx="3237314" cy="188042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18657"/>
                    <a:gridCol w="1618657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от</a:t>
                          </a:r>
                          <a:r>
                            <a:rPr lang="ru-RU" baseline="0" dirty="0" smtClean="0"/>
                            <a:t> 54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dirty="0" smtClean="0"/>
                            <a:t> составляет 36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Х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dirty="0" smtClean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2 -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dirty="0" smtClean="0"/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1699098"/>
                  </p:ext>
                </p:extLst>
              </p:nvPr>
            </p:nvGraphicFramePr>
            <p:xfrm>
              <a:off x="2981035" y="3848523"/>
              <a:ext cx="3237314" cy="188042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618657"/>
                    <a:gridCol w="1618657"/>
                  </a:tblGrid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752" t="-645" r="-101504" b="-10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752" t="-645" r="-1504" b="-100645"/>
                          </a:stretch>
                        </a:blipFill>
                      </a:tcPr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752" t="-101299" r="-101504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752" t="-101299" r="-1504" b="-1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Прямоугольная выноска 7">
            <a:hlinkClick r:id="rId9" action="ppaction://hlinksldjump"/>
          </p:cNvPr>
          <p:cNvSpPr/>
          <p:nvPr/>
        </p:nvSpPr>
        <p:spPr>
          <a:xfrm>
            <a:off x="9055754" y="609600"/>
            <a:ext cx="1368975" cy="618186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7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РЕСТАВРАЦИЯ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30463398"/>
                  </p:ext>
                </p:extLst>
              </p:nvPr>
            </p:nvGraphicFramePr>
            <p:xfrm>
              <a:off x="677863" y="1493836"/>
              <a:ext cx="3237314" cy="18804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8657"/>
                    <a:gridCol w="1618657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     27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30463398"/>
                  </p:ext>
                </p:extLst>
              </p:nvPr>
            </p:nvGraphicFramePr>
            <p:xfrm>
              <a:off x="677863" y="1493836"/>
              <a:ext cx="3237314" cy="18804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8657"/>
                    <a:gridCol w="1618657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     27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6" t="-104545" r="-101504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4936286"/>
                  </p:ext>
                </p:extLst>
              </p:nvPr>
            </p:nvGraphicFramePr>
            <p:xfrm>
              <a:off x="5118928" y="1479825"/>
              <a:ext cx="3497038" cy="188042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748519"/>
                    <a:gridCol w="1748519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 70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4936286"/>
                  </p:ext>
                </p:extLst>
              </p:nvPr>
            </p:nvGraphicFramePr>
            <p:xfrm>
              <a:off x="5118928" y="1479825"/>
              <a:ext cx="3497038" cy="188042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748519"/>
                    <a:gridCol w="1748519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 70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47" t="-103871" r="-101042" b="-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697" t="-103871" r="-1394" b="-12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8815765"/>
                  </p:ext>
                </p:extLst>
              </p:nvPr>
            </p:nvGraphicFramePr>
            <p:xfrm>
              <a:off x="2993913" y="3848523"/>
              <a:ext cx="2647033" cy="188042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397783"/>
                    <a:gridCol w="1249250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1" i="1" smtClean="0"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1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1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8815765"/>
                  </p:ext>
                </p:extLst>
              </p:nvPr>
            </p:nvGraphicFramePr>
            <p:xfrm>
              <a:off x="2993913" y="3848523"/>
              <a:ext cx="2647033" cy="188042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397783"/>
                    <a:gridCol w="1249250"/>
                  </a:tblGrid>
                  <a:tr h="9402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45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2683" t="-3871" r="-1951" b="-100645"/>
                          </a:stretch>
                        </a:blipFill>
                      </a:tcPr>
                    </a:tc>
                  </a:tr>
                  <a:tr h="94021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35" t="-104545" r="-90870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2683" t="-104545" r="-1951" b="-1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 descr="http://www.peredelka.tv/files/media/2012/07/F41vaO0EFFrlvdA4UgCy82cKbNm0pHD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6" y="1270000"/>
            <a:ext cx="3398994" cy="23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one-style.org/upload/iblock/339/3391ae1eca4ffa7fc10d6451adea6fe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55" y="1390919"/>
            <a:ext cx="4436567" cy="18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yamnyamushka.ru/Pictures/mozaika-dlya-kuhni-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71" y="3813270"/>
            <a:ext cx="2927797" cy="21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10367125" y="152400"/>
            <a:ext cx="618738" cy="5751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4400" y="3078051"/>
            <a:ext cx="201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флорентийская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86401" y="2923504"/>
            <a:ext cx="123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римская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2065" y="5769735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современная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5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ВОЗВРАЩЕНИЕ</a:t>
            </a:r>
            <a:endParaRPr lang="ru-RU" dirty="0"/>
          </a:p>
        </p:txBody>
      </p:sp>
      <p:pic>
        <p:nvPicPr>
          <p:cNvPr id="20" name="Picture 2" descr="http://www.mans-tv.ru/upload/iblock/bd7/bd70c3c8a7927dd7b1941dc94b69ed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6" y="153344"/>
            <a:ext cx="9006965" cy="63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За три дня туристы преодолели 324 км. В первый день они проехали 5/18 всего пути , во второй день 15/26 остатка. Сколько километров они проехали в третий день? 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ОТВЕТ :99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км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83122" y="1864376"/>
            <a:ext cx="7796360" cy="332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3200" dirty="0" smtClean="0"/>
              <a:t>    </a:t>
            </a:r>
          </a:p>
          <a:p>
            <a:pPr marL="0" indent="0" algn="just">
              <a:buFont typeface="Wingdings 3" charset="2"/>
              <a:buNone/>
            </a:pPr>
            <a:endParaRPr lang="ru-RU" sz="3200" dirty="0"/>
          </a:p>
        </p:txBody>
      </p:sp>
      <p:sp>
        <p:nvSpPr>
          <p:cNvPr id="7" name="Прямоугольная выноска 6">
            <a:hlinkClick r:id="rId3" action="ppaction://hlinksldjump"/>
          </p:cNvPr>
          <p:cNvSpPr/>
          <p:nvPr/>
        </p:nvSpPr>
        <p:spPr>
          <a:xfrm>
            <a:off x="9684299" y="300507"/>
            <a:ext cx="1368975" cy="618186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31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92 0.00394 L 0.28515 -0.26458 L 0.28515 -0.26458 " pathEditMode="relative" ptsTypes="AAAA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evis.com/images/maps/sofiamap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" y="-208286"/>
            <a:ext cx="10045521" cy="65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7129" y="333710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Теоретический опрос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60231" y="1750385"/>
            <a:ext cx="1953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Устный счет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5771" y="3459241"/>
            <a:ext cx="379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4" action="ppaction://hlinksldjump"/>
              </a:rPr>
              <a:t>Математическое лото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46484" y="3690074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hlinkClick r:id="rId5" action="ppaction://hlinksldjump"/>
              </a:rPr>
              <a:t>Шифрограмма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031" y="2484481"/>
            <a:ext cx="455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6" action="ppaction://hlinksldjump"/>
              </a:rPr>
              <a:t>Соответствие число-буква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031" y="921716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7" action="ppaction://hlinksldjump"/>
              </a:rPr>
              <a:t>Графический диктант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41147" y="4573520"/>
            <a:ext cx="3105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8" action="ppaction://hlinkfile"/>
              </a:rPr>
              <a:t>физкультминутка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02284" y="6113623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9" action="ppaction://hlinksldjump"/>
              </a:rPr>
              <a:t>Архитектурный ансамбль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62544" y="5127517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10" action="ppaction://hlinksldjump"/>
              </a:rPr>
              <a:t>Реставрация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0936" y="5744291"/>
            <a:ext cx="2074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11" action="ppaction://hlinksldjump"/>
              </a:rPr>
              <a:t>Возвращение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8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33" y="1326525"/>
            <a:ext cx="9960615" cy="526745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Повторить теорию, подготовиться к контрольной работе.</a:t>
            </a:r>
          </a:p>
          <a:p>
            <a:r>
              <a:rPr lang="ru-RU" sz="2800" dirty="0" smtClean="0"/>
              <a:t>Решить: </a:t>
            </a:r>
          </a:p>
          <a:p>
            <a:pPr marL="0" indent="0">
              <a:buNone/>
            </a:pPr>
            <a:r>
              <a:rPr lang="ru-RU" sz="2800" dirty="0" smtClean="0"/>
              <a:t>     А) на 8 баллов – страница – 223 (тестовые задания)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Б) на 9-12 баллов – составить 5 различных заданий по теме дроби.</a:t>
            </a:r>
          </a:p>
          <a:p>
            <a:r>
              <a:rPr lang="ru-RU" sz="2800" dirty="0" smtClean="0"/>
              <a:t>Продолжать работу над проектом «7 чудес Украины».</a:t>
            </a:r>
          </a:p>
          <a:p>
            <a:r>
              <a:rPr lang="ru-RU" sz="2800" dirty="0" smtClean="0"/>
              <a:t>Творческое задание для желающих: сочинить сказку или стихотворение на тему «Ее величество дробь»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22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3392390" cy="38807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МАРШРУТНЫЙ    ЛИСТ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Оценка = итог разделить на 3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9988774"/>
              </p:ext>
            </p:extLst>
          </p:nvPr>
        </p:nvGraphicFramePr>
        <p:xfrm>
          <a:off x="4687289" y="1555281"/>
          <a:ext cx="4586713" cy="4966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1192"/>
                <a:gridCol w="2076335"/>
                <a:gridCol w="1439186"/>
              </a:tblGrid>
              <a:tr h="44163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работ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 marL="76422" marR="76422"/>
                </a:tc>
              </a:tr>
              <a:tr h="44163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Математическое лото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76422" marR="76422"/>
                </a:tc>
              </a:tr>
              <a:tr h="44163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Шифрограмма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76422" marR="76422"/>
                </a:tc>
              </a:tr>
              <a:tr h="44163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Графический диктант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76422" marR="76422"/>
                </a:tc>
              </a:tr>
              <a:tr h="44163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Решить уравнение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76422" marR="76422"/>
                </a:tc>
              </a:tr>
              <a:tr h="44163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число-буква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76422" marR="76422"/>
                </a:tc>
              </a:tr>
              <a:tr h="44163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Математические </a:t>
                      </a:r>
                      <a:r>
                        <a:rPr lang="ru-RU" dirty="0" err="1" smtClean="0"/>
                        <a:t>пазлы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76422" marR="76422"/>
                </a:tc>
              </a:tr>
              <a:tr h="44163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76422" marR="76422"/>
                </a:tc>
              </a:tr>
              <a:tr h="4416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 marL="76422" marR="76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 marL="76422" marR="76422"/>
                </a:tc>
              </a:tr>
            </a:tbl>
          </a:graphicData>
        </a:graphic>
      </p:graphicFrame>
      <p:sp>
        <p:nvSpPr>
          <p:cNvPr id="10" name="5-конечная звезда 9">
            <a:hlinkClick r:id="rId2" action="ppaction://hlinksldjump"/>
          </p:cNvPr>
          <p:cNvSpPr/>
          <p:nvPr/>
        </p:nvSpPr>
        <p:spPr>
          <a:xfrm>
            <a:off x="9800823" y="96591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Оцени свою работу!</a:t>
            </a:r>
            <a:endParaRPr lang="ru-RU" b="1" dirty="0"/>
          </a:p>
        </p:txBody>
      </p:sp>
      <p:pic>
        <p:nvPicPr>
          <p:cNvPr id="22530" name="Picture 2" descr="http://i6.beon.ru/59/26/1192659/90/38512790/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268760"/>
            <a:ext cx="1219200" cy="1219200"/>
          </a:xfrm>
          <a:prstGeom prst="rect">
            <a:avLst/>
          </a:prstGeom>
          <a:noFill/>
        </p:spPr>
      </p:pic>
      <p:pic>
        <p:nvPicPr>
          <p:cNvPr id="22532" name="Picture 4" descr="http://img-fotki.yandex.ru/get/5608/49266068.1a/0_81805_b5dc4f7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2852936"/>
            <a:ext cx="1296144" cy="1296144"/>
          </a:xfrm>
          <a:prstGeom prst="rect">
            <a:avLst/>
          </a:prstGeom>
          <a:noFill/>
        </p:spPr>
      </p:pic>
      <p:pic>
        <p:nvPicPr>
          <p:cNvPr id="22534" name="Picture 6" descr="http://img-fotki.yandex.ru/get/5607/49266068.18/0_817b4_d74aed2d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60" y="4437112"/>
            <a:ext cx="1296144" cy="1296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87014" y="1556793"/>
            <a:ext cx="80329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Старался , у меня всё получилось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9822" y="764704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9696" y="2996953"/>
            <a:ext cx="6768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Старался, но были ошибки.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3431" y="2492896"/>
            <a:ext cx="845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0229" y="4437112"/>
            <a:ext cx="489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 меня не получилось, но я буду стараться!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5407" y="4221088"/>
            <a:ext cx="845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</a:t>
            </a:r>
          </a:p>
        </p:txBody>
      </p:sp>
      <p:pic>
        <p:nvPicPr>
          <p:cNvPr id="12" name="Picture 2" descr="http://i6.beon.ru/59/26/1192659/90/38512790/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683" y="1294458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3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656" y="1052736"/>
            <a:ext cx="6994130" cy="43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Решив примеры узнаем год основания Киево-Печерской лавры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000" dirty="0" smtClean="0"/>
                  <a:t> = ?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4000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dirty="0" smtClean="0"/>
                  <a:t> –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dirty="0" smtClean="0"/>
                  <a:t> = ?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4000" dirty="0" smtClean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4000" dirty="0" smtClean="0"/>
                  <a:t>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4000" dirty="0" smtClean="0"/>
                  <a:t> = ?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4000" dirty="0" smtClean="0"/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4000" dirty="0" smtClean="0"/>
                  <a:t> –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4000" dirty="0" smtClean="0"/>
                  <a:t> = ?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2" b="-1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ая выноска 3">
            <a:hlinkClick r:id="rId3" action="ppaction://hlinksldjump"/>
          </p:cNvPr>
          <p:cNvSpPr/>
          <p:nvPr/>
        </p:nvSpPr>
        <p:spPr>
          <a:xfrm>
            <a:off x="8064081" y="1942075"/>
            <a:ext cx="1368975" cy="618186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8203842" y="2663450"/>
            <a:ext cx="1261410" cy="646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 smtClean="0"/>
              <a:t>1 0 5 1 год</a:t>
            </a:r>
            <a:endParaRPr lang="ru-RU" sz="9600" dirty="0"/>
          </a:p>
        </p:txBody>
      </p:sp>
      <p:pic>
        <p:nvPicPr>
          <p:cNvPr id="2050" name="Picture 2" descr="http://vivat-taxi.com.ua/uploads/picurl_2_lavra_660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2034863"/>
            <a:ext cx="7727324" cy="47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270663" y="1016000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Математическое лото «Обыкновенные дроби»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2516627" cy="38807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u="sng" dirty="0" smtClean="0">
                <a:hlinkClick r:id="rId2" action="ppaction://hlinksldjump"/>
              </a:rPr>
              <a:t>Задание</a:t>
            </a:r>
            <a:endParaRPr lang="ru-RU" i="1" u="sng" dirty="0" smtClean="0"/>
          </a:p>
          <a:p>
            <a:pPr marL="0" indent="0" algn="just">
              <a:buNone/>
            </a:pPr>
            <a:r>
              <a:rPr lang="ru-RU" i="1" u="sng" dirty="0" smtClean="0">
                <a:hlinkClick r:id="rId3" action="ppaction://hlinksldjump"/>
              </a:rPr>
              <a:t>Название реки</a:t>
            </a:r>
            <a:endParaRPr lang="ru-RU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53815" y="1378039"/>
                <a:ext cx="5320190" cy="521594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Вопросы для лото</a:t>
                </a:r>
              </a:p>
              <a:p>
                <a:r>
                  <a:rPr lang="ru-RU" sz="1400" dirty="0" smtClean="0"/>
                  <a:t>Числитель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1400" dirty="0" smtClean="0"/>
                  <a:t> .</a:t>
                </a:r>
              </a:p>
              <a:p>
                <a:r>
                  <a:rPr lang="ru-RU" sz="1400" dirty="0" smtClean="0"/>
                  <a:t>Знаменатель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ru-RU" sz="1400" dirty="0" smtClean="0"/>
                  <a:t>.</a:t>
                </a:r>
              </a:p>
              <a:p>
                <a:r>
                  <a:rPr lang="ru-RU" sz="1400" dirty="0" smtClean="0"/>
                  <a:t>Наибольшая правильная дробь со знаменателем 9.</a:t>
                </a:r>
              </a:p>
              <a:p>
                <a:r>
                  <a:rPr lang="ru-RU" sz="1400" dirty="0" smtClean="0"/>
                  <a:t>Наименьшая неправильная дробь со знаменателем 6.</a:t>
                </a:r>
              </a:p>
              <a:p>
                <a:r>
                  <a:rPr lang="ru-RU" sz="1400" dirty="0" smtClean="0"/>
                  <a:t>Решите неравенство в натуральных числах 1</a:t>
                </a:r>
                <a:r>
                  <a:rPr lang="en-US" dirty="0" smtClean="0"/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 smtClean="0"/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ru-RU" sz="1400" dirty="0" smtClean="0"/>
                  <a:t>Сравните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/>
                  <a:t>  </a:t>
                </a:r>
                <a:r>
                  <a:rPr lang="en-US" dirty="0" smtClean="0"/>
                  <a:t> </a:t>
                </a:r>
                <a:r>
                  <a:rPr lang="ru-RU" sz="1400" dirty="0" smtClean="0"/>
                  <a:t>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1900" dirty="0" smtClean="0"/>
              </a:p>
              <a:p>
                <a:r>
                  <a:rPr lang="ru-RU" sz="1400" dirty="0" smtClean="0"/>
                  <a:t>Решите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14 </m:t>
                        </m:r>
                      </m:den>
                    </m:f>
                  </m:oMath>
                </a14:m>
                <a:r>
                  <a:rPr lang="ru-RU" sz="19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1900" b="0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ru-RU" sz="1900" dirty="0" smtClean="0"/>
              </a:p>
              <a:p>
                <a:r>
                  <a:rPr lang="ru-RU" sz="1400" dirty="0" smtClean="0"/>
                  <a:t>Выделите целую часть из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1900" dirty="0" smtClean="0"/>
              </a:p>
              <a:p>
                <a:r>
                  <a:rPr lang="ru-RU" sz="1400" dirty="0" smtClean="0"/>
                  <a:t>Какое целое число записано дробью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sz="1900" dirty="0" smtClean="0"/>
              </a:p>
              <a:p>
                <a:r>
                  <a:rPr lang="ru-RU" sz="1400" dirty="0" smtClean="0"/>
                  <a:t>Найдите число записанное дробью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sz="1900" dirty="0" smtClean="0"/>
              </a:p>
              <a:p>
                <a:r>
                  <a:rPr lang="ru-RU" sz="1400" dirty="0" smtClean="0"/>
                  <a:t>Верно ли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ru-RU" sz="19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sz="19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24  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1900" dirty="0" smtClean="0"/>
                  <a:t> = ?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53815" y="1378039"/>
                <a:ext cx="5320190" cy="5215944"/>
              </a:xfrm>
              <a:blipFill rotWithShape="0">
                <a:blip r:embed="rId4"/>
                <a:stretch>
                  <a:fillRect l="-803" t="-1285" b="-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995490" y="3643775"/>
            <a:ext cx="1284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7" name="Прямоугольная выноска 6">
            <a:hlinkClick r:id="rId6" action="ppaction://hlinksldjump"/>
          </p:cNvPr>
          <p:cNvSpPr/>
          <p:nvPr/>
        </p:nvSpPr>
        <p:spPr>
          <a:xfrm>
            <a:off x="995490" y="4887644"/>
            <a:ext cx="1368975" cy="618186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1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МАТЕМАТИЧЕСКОЕ ЛОТО «ОБЫКНОВЕННЫЕ ДРОБИ»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2084378"/>
                  </p:ext>
                </p:extLst>
              </p:nvPr>
            </p:nvGraphicFramePr>
            <p:xfrm>
              <a:off x="2175669" y="2910681"/>
              <a:ext cx="5600700" cy="23812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3000"/>
                    <a:gridCol w="1257300"/>
                    <a:gridCol w="1143000"/>
                    <a:gridCol w="1028700"/>
                    <a:gridCol w="1028700"/>
                  </a:tblGrid>
                  <a:tr h="7429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 dirty="0">
                              <a:effectLst/>
                            </a:rPr>
                            <a:t>7 (А)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24 (Д)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13 (В)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600" dirty="0" smtClean="0">
                              <a:effectLst/>
                            </a:rPr>
                            <a:t> </a:t>
                          </a:r>
                          <a:r>
                            <a:rPr lang="ru-RU" sz="1350" dirty="0">
                              <a:effectLst/>
                            </a:rPr>
                            <a:t>(Г)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350" dirty="0" smtClean="0">
                              <a:effectLst/>
                            </a:rPr>
                            <a:t> </a:t>
                          </a:r>
                          <a:r>
                            <a:rPr lang="ru-RU" sz="1350" dirty="0">
                              <a:effectLst/>
                            </a:rPr>
                            <a:t>(Н)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048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baseline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baseline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ru-RU" sz="1800" b="0" i="1" baseline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350" dirty="0" smtClean="0">
                              <a:effectLst/>
                            </a:rPr>
                            <a:t> </a:t>
                          </a:r>
                          <a:r>
                            <a:rPr lang="ru-RU" sz="1350" dirty="0">
                              <a:effectLst/>
                            </a:rPr>
                            <a:t>(Е)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350"/>
                            <a:buFont typeface="Wingdings" panose="05000000000000000000" pitchFamily="2" charset="2"/>
                            <a:buChar char=""/>
                          </a:pPr>
                          <a:r>
                            <a:rPr lang="ru-RU" sz="1350">
                              <a:effectLst/>
                            </a:rPr>
                            <a:t>(К)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 dirty="0" smtClean="0">
                              <a:effectLst/>
                            </a:rPr>
                            <a:t>3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350" dirty="0" smtClean="0">
                              <a:effectLst/>
                            </a:rPr>
                            <a:t> </a:t>
                          </a:r>
                          <a:r>
                            <a:rPr lang="ru-RU" sz="1350" dirty="0">
                              <a:effectLst/>
                            </a:rPr>
                            <a:t>(Т)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&lt; (П)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3 (О)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3342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45 (М)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 dirty="0">
                              <a:effectLst/>
                            </a:rPr>
                            <a:t>16 (Н)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91 (Р)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Да (С)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 dirty="0" smtClean="0">
                              <a:effectLst/>
                            </a:rPr>
                            <a:t>6</a:t>
                          </a:r>
                          <a:r>
                            <a:rPr lang="ru-RU" sz="160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350" dirty="0" smtClean="0">
                              <a:effectLst/>
                            </a:rPr>
                            <a:t>(</a:t>
                          </a:r>
                          <a:r>
                            <a:rPr lang="ru-RU" sz="1350" dirty="0">
                              <a:effectLst/>
                            </a:rPr>
                            <a:t>Б)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82084378"/>
                  </p:ext>
                </p:extLst>
              </p:nvPr>
            </p:nvGraphicFramePr>
            <p:xfrm>
              <a:off x="2175669" y="2910681"/>
              <a:ext cx="5600700" cy="238125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3000"/>
                    <a:gridCol w="1257300"/>
                    <a:gridCol w="1143000"/>
                    <a:gridCol w="1028700"/>
                    <a:gridCol w="1028700"/>
                  </a:tblGrid>
                  <a:tr h="7429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 dirty="0">
                              <a:effectLst/>
                            </a:rPr>
                            <a:t>7 (А)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24 (Д)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13 (В)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44970" t="-820" r="-10118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44970" t="-820" r="-1183" b="-222951"/>
                          </a:stretch>
                        </a:blipFill>
                      </a:tcPr>
                    </a:tc>
                  </a:tr>
                  <a:tr h="90487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532" t="-82550" r="-390426" b="-82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350"/>
                            <a:buFont typeface="Wingdings" panose="05000000000000000000" pitchFamily="2" charset="2"/>
                            <a:buChar char=""/>
                          </a:pPr>
                          <a:r>
                            <a:rPr lang="ru-RU" sz="1350">
                              <a:effectLst/>
                            </a:rPr>
                            <a:t>(К)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10106" t="-82550" r="-180851" b="-825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&lt; (П)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3 (О)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3342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45 (М)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 dirty="0">
                              <a:effectLst/>
                            </a:rPr>
                            <a:t>16 (Н)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91 (Р)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50">
                              <a:effectLst/>
                            </a:rPr>
                            <a:t>Да (С)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44970" t="-224793" r="-1183" b="-16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834907" y="152400"/>
            <a:ext cx="643944" cy="6203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04552" y="463639"/>
                <a:ext cx="8269453" cy="613034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Ответы  для лото</a:t>
                </a:r>
              </a:p>
              <a:p>
                <a:r>
                  <a:rPr lang="ru-RU" sz="1400" dirty="0"/>
                  <a:t>Числитель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ru-RU" sz="1700" b="0" i="1">
                        <a:latin typeface="Cambria Math" panose="02040503050406030204" pitchFamily="18" charset="0"/>
                      </a:rPr>
                      <m:t>                        </m:t>
                    </m:r>
                  </m:oMath>
                </a14:m>
                <a:r>
                  <a:rPr lang="ru-RU" sz="1400" dirty="0"/>
                  <a:t>                                          </a:t>
                </a:r>
                <a:r>
                  <a:rPr lang="ru-RU" sz="1400" dirty="0" smtClean="0"/>
                  <a:t>ответ   7</a:t>
                </a:r>
              </a:p>
              <a:p>
                <a:r>
                  <a:rPr lang="ru-RU" sz="1400" dirty="0"/>
                  <a:t>Знаменатель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ru-RU" sz="1400" dirty="0" smtClean="0"/>
                  <a:t>                                                            ответ  45</a:t>
                </a:r>
              </a:p>
              <a:p>
                <a:r>
                  <a:rPr lang="ru-RU" sz="1400" dirty="0" smtClean="0"/>
                  <a:t>Наибольшая правильная дробь со знаменателем 9                ответ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1900" dirty="0" smtClean="0"/>
              </a:p>
              <a:p>
                <a:r>
                  <a:rPr lang="ru-RU" sz="1400" dirty="0" smtClean="0"/>
                  <a:t>Наименьшая неправильная дробь со знаменателем 6            ответ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19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1900" dirty="0" smtClean="0"/>
              </a:p>
              <a:p>
                <a:r>
                  <a:rPr lang="ru-RU" sz="1400" dirty="0" smtClean="0"/>
                  <a:t>Решите неравенство в натуральных числах </a:t>
                </a:r>
                <a:r>
                  <a:rPr lang="ru-RU" sz="1700" dirty="0" smtClean="0"/>
                  <a:t>1</a:t>
                </a:r>
                <a:r>
                  <a:rPr lang="en-US" sz="1700" dirty="0" smtClean="0"/>
                  <a:t>&lt;</a:t>
                </a:r>
                <a:r>
                  <a:rPr lang="ru-RU" sz="17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х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sz="1900" dirty="0" smtClean="0"/>
                  <a:t> </a:t>
                </a:r>
                <a:r>
                  <a:rPr lang="en-US" sz="1900" dirty="0" smtClean="0"/>
                  <a:t>&lt;</a:t>
                </a:r>
                <a:r>
                  <a:rPr lang="ru-RU" sz="19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 dirty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ru-RU" sz="1900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1900" dirty="0" smtClean="0"/>
                  <a:t>;</a:t>
                </a:r>
                <a:r>
                  <a:rPr lang="en-US" sz="1400" dirty="0" smtClean="0"/>
                  <a:t> </a:t>
                </a:r>
                <a:r>
                  <a:rPr lang="ru-RU" sz="1400" dirty="0" smtClean="0"/>
                  <a:t>     ответ </a:t>
                </a:r>
                <a:r>
                  <a:rPr lang="en-US" sz="1400" dirty="0" smtClean="0"/>
                  <a:t>x </a:t>
                </a:r>
                <a:r>
                  <a:rPr lang="ru-RU" sz="1400" dirty="0" smtClean="0"/>
                  <a:t>= 16</a:t>
                </a:r>
                <a:endParaRPr lang="en-US" sz="1400" dirty="0" smtClean="0"/>
              </a:p>
              <a:p>
                <a:r>
                  <a:rPr lang="ru-RU" sz="1400" dirty="0" smtClean="0"/>
                  <a:t>Сравните </a:t>
                </a:r>
                <a:r>
                  <a:rPr lang="ru-RU" sz="1400" dirty="0"/>
                  <a:t>дроби </a:t>
                </a:r>
                <a:r>
                  <a:rPr lang="ru-RU" sz="14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1700" dirty="0"/>
                  <a:t>  </a:t>
                </a:r>
                <a:r>
                  <a:rPr lang="en-US" sz="1700" dirty="0"/>
                  <a:t> </a:t>
                </a:r>
                <a:r>
                  <a:rPr lang="ru-RU" sz="1700" dirty="0"/>
                  <a:t>и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1400" dirty="0" smtClean="0"/>
                  <a:t>                                                  ответ    </a:t>
                </a:r>
                <a:r>
                  <a:rPr lang="en-US" sz="1400" dirty="0" smtClean="0"/>
                  <a:t>&gt;</a:t>
                </a:r>
                <a:endParaRPr lang="ru-RU" sz="1400" dirty="0" smtClean="0"/>
              </a:p>
              <a:p>
                <a:r>
                  <a:rPr lang="ru-RU" sz="1400" dirty="0"/>
                  <a:t>Решите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а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14 </m:t>
                        </m:r>
                      </m:den>
                    </m:f>
                  </m:oMath>
                </a14:m>
                <a:r>
                  <a:rPr lang="ru-RU" sz="1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 dirty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ru-RU" sz="1900" i="1" dirty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1400" dirty="0" smtClean="0"/>
                  <a:t>;</a:t>
                </a:r>
                <a:r>
                  <a:rPr lang="ru-RU" sz="1400" dirty="0" smtClean="0"/>
                  <a:t>                                                 </a:t>
                </a:r>
                <a:r>
                  <a:rPr lang="en-US" sz="1400" dirty="0" smtClean="0"/>
                  <a:t> </a:t>
                </a:r>
                <a:r>
                  <a:rPr lang="ru-RU" sz="1400" dirty="0"/>
                  <a:t>ответ </a:t>
                </a:r>
                <a:r>
                  <a:rPr lang="en-US" sz="1400" dirty="0" smtClean="0"/>
                  <a:t>a= 13</a:t>
                </a:r>
                <a:endParaRPr lang="ru-RU" sz="1400" dirty="0" smtClean="0"/>
              </a:p>
              <a:p>
                <a:r>
                  <a:rPr lang="ru-RU" sz="1400" dirty="0"/>
                  <a:t>Выделите целую часть из дроби 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400" dirty="0" smtClean="0"/>
                  <a:t>                                      </a:t>
                </a:r>
                <a:r>
                  <a:rPr lang="en-US" sz="1400" dirty="0" smtClean="0"/>
                  <a:t> </a:t>
                </a:r>
                <a:r>
                  <a:rPr lang="ru-RU" sz="1400" dirty="0" smtClean="0"/>
                  <a:t>ответ  </a:t>
                </a:r>
                <a:r>
                  <a:rPr lang="en-US" sz="1400" dirty="0" smtClean="0"/>
                  <a:t> </a:t>
                </a:r>
                <a:r>
                  <a:rPr lang="ru-RU" sz="1400" dirty="0" smtClean="0"/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1400" dirty="0" smtClean="0"/>
              </a:p>
              <a:p>
                <a:r>
                  <a:rPr lang="ru-RU" sz="1400" dirty="0"/>
                  <a:t>Какое целое число записано </a:t>
                </a:r>
                <a:r>
                  <a:rPr lang="ru-RU" sz="1400" dirty="0" smtClean="0"/>
                  <a:t>дробью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1400" dirty="0" smtClean="0"/>
                  <a:t>                                </a:t>
                </a:r>
                <a:r>
                  <a:rPr lang="ru-RU" sz="1400" dirty="0"/>
                  <a:t>ответ</a:t>
                </a:r>
                <a:r>
                  <a:rPr lang="en-US" sz="1400" dirty="0" smtClean="0"/>
                  <a:t> </a:t>
                </a:r>
                <a:r>
                  <a:rPr lang="en-US" sz="1900" dirty="0" smtClean="0"/>
                  <a:t>3</a:t>
                </a:r>
                <a:endParaRPr lang="ru-RU" sz="1900" dirty="0" smtClean="0"/>
              </a:p>
              <a:p>
                <a:r>
                  <a:rPr lang="ru-RU" sz="1400" dirty="0"/>
                  <a:t>Найдите число записанное дробью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                                  ответ  </a:t>
                </a:r>
                <a:r>
                  <a:rPr lang="en-US" sz="1700" dirty="0" smtClean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17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sz="1400" dirty="0" smtClean="0"/>
              </a:p>
              <a:p>
                <a:r>
                  <a:rPr lang="ru-RU" sz="1400" dirty="0"/>
                  <a:t>Верно ли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ru-RU" sz="1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 smtClean="0"/>
                  <a:t> </a:t>
                </a:r>
                <a:r>
                  <a:rPr lang="ru-RU" sz="1400" dirty="0" smtClean="0"/>
                  <a:t>                                                  ответ  Да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24  </m:t>
                        </m:r>
                      </m:num>
                      <m:den>
                        <m:r>
                          <a:rPr lang="ru-RU" sz="17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ru-RU" sz="1700" dirty="0"/>
                  <a:t> = ? </a:t>
                </a:r>
                <a:r>
                  <a:rPr lang="ru-RU" sz="1700" dirty="0" smtClean="0"/>
                  <a:t>                                                                 </a:t>
                </a:r>
                <a:r>
                  <a:rPr lang="ru-RU" sz="1600" dirty="0" smtClean="0"/>
                  <a:t>ответ  </a:t>
                </a:r>
                <a:r>
                  <a:rPr lang="ru-RU" sz="1700" dirty="0" smtClean="0"/>
                  <a:t>1</a:t>
                </a:r>
                <a:endParaRPr lang="ru-RU" sz="17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04552" y="463639"/>
                <a:ext cx="8269453" cy="6130344"/>
              </a:xfrm>
              <a:blipFill rotWithShape="0">
                <a:blip r:embed="rId2"/>
                <a:stretch>
                  <a:fillRect l="-516" t="-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731876" y="463639"/>
            <a:ext cx="542126" cy="6697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МАТЕМАТИЧЕСКОЕ ЛОТО «ОБЫКНОВЕННЫЕ ДРОБИ»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968130"/>
              </p:ext>
            </p:extLst>
          </p:nvPr>
        </p:nvGraphicFramePr>
        <p:xfrm>
          <a:off x="677334" y="1930400"/>
          <a:ext cx="5600700" cy="2381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257300"/>
                <a:gridCol w="1143000"/>
                <a:gridCol w="1028700"/>
                <a:gridCol w="1028700"/>
              </a:tblGrid>
              <a:tr h="742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</a:rPr>
                        <a:t>24 (Д)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</a:rPr>
                        <a:t>7/6 (Н)</a:t>
                      </a:r>
                      <a:endParaRPr lang="ru-RU" sz="19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4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aseline="0">
                          <a:effectLst/>
                        </a:rPr>
                        <a:t>13/14 (Е)</a:t>
                      </a:r>
                      <a:endParaRPr lang="ru-RU" sz="19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Wingdings" panose="05000000000000000000" pitchFamily="2" charset="2"/>
                        <a:buNone/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</a:rPr>
                        <a:t>&lt; (П)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3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aseline="0" dirty="0">
                          <a:effectLst/>
                        </a:rPr>
                        <a:t>91 (Р)</a:t>
                      </a: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8860665" y="152400"/>
            <a:ext cx="618186" cy="7362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81" y="4330055"/>
            <a:ext cx="4919730" cy="24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Шифрограмма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ru-RU" dirty="0" smtClean="0"/>
                  <a:t>Выделить целую часть: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=?;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dirty="0" smtClean="0"/>
                  <a:t>Превратить в неправильную дробь: </a:t>
                </a:r>
                <a:r>
                  <a:rPr lang="ru-RU" sz="2400" dirty="0" smtClean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 = ?;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 smtClean="0"/>
                  <a:t> = ?;</a:t>
                </a: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 smtClean="0"/>
                  <a:t> = ?;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 smtClean="0"/>
                  <a:t>Х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  = 2, х = ?;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 smtClean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 + 5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 = ?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312" t="-3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56517" y="2160589"/>
                <a:ext cx="4184034" cy="3880773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ru-RU" dirty="0" smtClean="0"/>
                  <a:t>Выделить целую часть: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;</a:t>
                </a:r>
                <a:endParaRPr lang="ru-RU" dirty="0"/>
              </a:p>
              <a:p>
                <a:pPr>
                  <a:buFont typeface="+mj-lt"/>
                  <a:buAutoNum type="arabicPeriod"/>
                </a:pPr>
                <a:r>
                  <a:rPr lang="ru-RU" dirty="0"/>
                  <a:t>Превратить в неправильную дробь: </a:t>
                </a:r>
                <a:r>
                  <a:rPr lang="ru-RU" sz="24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  <a:endParaRPr lang="ru-RU" sz="24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:r>
                  <a:rPr lang="ru-RU" sz="2400" dirty="0" smtClean="0"/>
                  <a:t>1;</a:t>
                </a:r>
                <a:endParaRPr lang="ru-RU" sz="2400" dirty="0"/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  <a:endParaRPr lang="ru-RU" sz="2400" dirty="0"/>
              </a:p>
              <a:p>
                <a:pPr>
                  <a:buFont typeface="+mj-lt"/>
                  <a:buAutoNum type="arabicPeriod"/>
                </a:pPr>
                <a:r>
                  <a:rPr lang="ru-RU" sz="2400" dirty="0"/>
                  <a:t>Х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 = 2, х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;</a:t>
                </a:r>
                <a:endParaRPr lang="ru-RU" sz="2400" dirty="0"/>
              </a:p>
              <a:p>
                <a:pPr>
                  <a:buFont typeface="+mj-lt"/>
                  <a:buAutoNum type="arabicPeriod"/>
                </a:pPr>
                <a:r>
                  <a:rPr lang="ru-RU" sz="24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+ 5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:r>
                  <a:rPr lang="ru-RU" sz="2400" dirty="0" smtClean="0"/>
                  <a:t>9</a:t>
                </a:r>
                <a:endParaRPr lang="ru-RU" sz="24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56517" y="2160589"/>
                <a:ext cx="4184034" cy="3880773"/>
              </a:xfrm>
              <a:blipFill rotWithShape="0">
                <a:blip r:embed="rId3"/>
                <a:stretch>
                  <a:fillRect l="-1310" t="-3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9274002" y="1832504"/>
            <a:ext cx="1368975" cy="575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</a:t>
            </a:r>
            <a:endParaRPr lang="ru-RU" dirty="0"/>
          </a:p>
        </p:txBody>
      </p:sp>
      <p:sp>
        <p:nvSpPr>
          <p:cNvPr id="7" name="Прямоугольная выноска 6">
            <a:hlinkClick r:id="rId5" action="ppaction://hlinksldjump"/>
          </p:cNvPr>
          <p:cNvSpPr/>
          <p:nvPr/>
        </p:nvSpPr>
        <p:spPr>
          <a:xfrm>
            <a:off x="9274002" y="706907"/>
            <a:ext cx="1368975" cy="618186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3" grpId="1"/>
      <p:bldP spid="4" grpId="0"/>
    </p:bld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1254</TotalTime>
  <Words>391</Words>
  <Application>Microsoft Office PowerPoint</Application>
  <PresentationFormat>Широкоэкранный</PresentationFormat>
  <Paragraphs>213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Cambria Math</vt:lpstr>
      <vt:lpstr>Times New Roman</vt:lpstr>
      <vt:lpstr>Trebuchet MS</vt:lpstr>
      <vt:lpstr>Wingdings</vt:lpstr>
      <vt:lpstr>Wingdings 3</vt:lpstr>
      <vt:lpstr>Грань</vt:lpstr>
      <vt:lpstr>  «ПУТЕШЕСТВИЕ В КИЕВО-ПЕЧЕРСКУЮ ЛАВРУ»</vt:lpstr>
      <vt:lpstr>Презентация PowerPoint</vt:lpstr>
      <vt:lpstr>Решив примеры узнаем год основания Киево-Печерской лавры</vt:lpstr>
      <vt:lpstr>1 0 5 1 год</vt:lpstr>
      <vt:lpstr>Математическое лото «Обыкновенные дроби»  </vt:lpstr>
      <vt:lpstr>МАТЕМАТИЧЕСКОЕ ЛОТО «ОБЫКНОВЕННЫЕ ДРОБИ»   </vt:lpstr>
      <vt:lpstr>Презентация PowerPoint</vt:lpstr>
      <vt:lpstr>МАТЕМАТИЧЕСКОЕ ЛОТО «ОБЫКНОВЕННЫЕ ДРОБИ»   </vt:lpstr>
      <vt:lpstr>Шифрограмма</vt:lpstr>
      <vt:lpstr>ПЕЩЕРА</vt:lpstr>
      <vt:lpstr>Соответствие число - буква</vt:lpstr>
      <vt:lpstr>Презентация PowerPoint</vt:lpstr>
      <vt:lpstr>Графический диктант (взаимопроверка) «ДА»         «НЕТ»  _____</vt:lpstr>
      <vt:lpstr>Презентация PowerPoint</vt:lpstr>
      <vt:lpstr>Презентация PowerPoint</vt:lpstr>
      <vt:lpstr>Архитектурный ансамбль</vt:lpstr>
      <vt:lpstr>РЕСТАВРАЦИЯ</vt:lpstr>
      <vt:lpstr>РЕСТАВРАЦИЯ</vt:lpstr>
      <vt:lpstr>ВОЗВРАЩЕНИЕ</vt:lpstr>
      <vt:lpstr>ДОМАШНЕЕ ЗАДАНИЕ</vt:lpstr>
      <vt:lpstr>ПОДВЕДЕНИЕ ИТОГОВ</vt:lpstr>
      <vt:lpstr>Оцени свою работу!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«СЕМЬ ЧУДЕС УКРАИНЫ»</dc:title>
  <dc:creator>User</dc:creator>
  <cp:lastModifiedBy>User</cp:lastModifiedBy>
  <cp:revision>131</cp:revision>
  <cp:lastPrinted>2016-02-20T18:50:50Z</cp:lastPrinted>
  <dcterms:created xsi:type="dcterms:W3CDTF">2016-01-07T17:38:40Z</dcterms:created>
  <dcterms:modified xsi:type="dcterms:W3CDTF">2016-02-23T18:16:14Z</dcterms:modified>
</cp:coreProperties>
</file>