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5399B9"/>
    <a:srgbClr val="66FFFF"/>
    <a:srgbClr val="61AB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0" autoAdjust="0"/>
    <p:restoredTop sz="94660"/>
  </p:normalViewPr>
  <p:slideViewPr>
    <p:cSldViewPr>
      <p:cViewPr>
        <p:scale>
          <a:sx n="87" d="100"/>
          <a:sy n="87" d="100"/>
        </p:scale>
        <p:origin x="-165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424941-2442-46EE-A037-E246199CC967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BD182C-E5FB-4D27-BB75-A8BAD49A6A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D182C-E5FB-4D27-BB75-A8BAD49A6A4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D182C-E5FB-4D27-BB75-A8BAD49A6A4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D182C-E5FB-4D27-BB75-A8BAD49A6A4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BD182C-E5FB-4D27-BB75-A8BAD49A6A4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3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slide" Target="slide8.xml"/><Relationship Id="rId1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6" Type="http://schemas.openxmlformats.org/officeDocument/2006/relationships/slide" Target="slide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5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5" Type="http://schemas.openxmlformats.org/officeDocument/2006/relationships/image" Target="../media/image8.jpeg"/><Relationship Id="rId10" Type="http://schemas.openxmlformats.org/officeDocument/2006/relationships/slide" Target="slide7.xml"/><Relationship Id="rId4" Type="http://schemas.openxmlformats.org/officeDocument/2006/relationships/slide" Target="slide4.xml"/><Relationship Id="rId9" Type="http://schemas.openxmlformats.org/officeDocument/2006/relationships/image" Target="../media/image5.jpeg"/><Relationship Id="rId14" Type="http://schemas.openxmlformats.org/officeDocument/2006/relationships/slide" Target="slide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image" Target="../media/image12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slide" Target="slide3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B%D1%96%D1%82%D0%BE" TargetMode="External"/><Relationship Id="rId3" Type="http://schemas.openxmlformats.org/officeDocument/2006/relationships/image" Target="../media/image20.jpeg"/><Relationship Id="rId7" Type="http://schemas.openxmlformats.org/officeDocument/2006/relationships/hyperlink" Target="https://uk.wikipedia.org/wiki/%D0%A1%D0%B5%D0%BB%D0%B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uk.wikipedia.org/wiki/%D0%A3%D0%BA%D1%80%D0%B0%D1%97%D0%BD%D1%86%D1%96" TargetMode="External"/><Relationship Id="rId11" Type="http://schemas.openxmlformats.org/officeDocument/2006/relationships/image" Target="../media/image9.png"/><Relationship Id="rId5" Type="http://schemas.openxmlformats.org/officeDocument/2006/relationships/image" Target="../media/image7.jpeg"/><Relationship Id="rId10" Type="http://schemas.openxmlformats.org/officeDocument/2006/relationships/slide" Target="slide3.xml"/><Relationship Id="rId4" Type="http://schemas.openxmlformats.org/officeDocument/2006/relationships/image" Target="../media/image21.jpeg"/><Relationship Id="rId9" Type="http://schemas.openxmlformats.org/officeDocument/2006/relationships/hyperlink" Target="https://uk.wikipedia.org/wiki/%D0%93%D0%BE%D0%BB%D0%BE%D0%B2%D0%BD%D0%B8%D0%B9_%D1%83%D0%B1%D1%96%D1%8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slide" Target="slide10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льту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9042"/>
            <a:ext cx="9144000" cy="52574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142852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5857892"/>
            <a:ext cx="700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УКРАЇНСЬКА МОВА.          ЛЕКСИКОЛОГІЯ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393378261976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0349" y="1643050"/>
            <a:ext cx="3593651" cy="49292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42852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14356"/>
            <a:ext cx="60007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Давно це було. Їхав козак з далекого походу до рідної домівки. Зупинився біля джерела на долині. Напоїв коня, сам напився та ліг трішки відпочити. Пригрівало яскраве літнє сонце. Далеко у блакиті виспівували жайворонки. Вітерець грався з молодим колоссям жита. Все манило спокоєм і теплом. Козак, стомившись, заснув. Але недовго йому спалось. Крізь сон він почув іржання коней та чужу мову. Зрозумів, що не братчики-козаченьки їдуть, а татари нишпорять, вишукуючи собі здобич.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Скочив козак на коня і поскакав у поле від села. Вороги кинулися за втікачем. Іржали коні, гуділа земля від кінських копит. Здається, чорна хмара заступила сонце. Коли татарська погоня розтягнулася на полі у високому житі, кмітливий та хоробрий козак, витягнувши шаблю, стрімко повернув свого коня назустріч ворогові. Смертельний страх побачив він в очах першого переслідувача. Блиснула на сонці козацька шабелька — не стало одного ворога, ще змах шаблі — полетіла ще одна ворожа голова. Злякалися татари, повернули навтіки. Та не зупинив свого коня козак. Наздоганяючи, порубав воріженьків по-одному.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Пройшло не одне століття, а у нашому селі з покоління в покоління передають легенду про відважного козака, який спас людей від татарського набігу. В пам’ять про сміливця джерело стали називати козацьким. Згодом викопали там криничку, посадили вербу. Так і стоїть на краю села козацька криничка, дарує прохожому цілющу джерельну воду.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9322" y="57148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Легенда про відважного козака 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Український народний  одяг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035827"/>
            <a:ext cx="2842248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786050" y="6072206"/>
            <a:ext cx="3536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Чоловічий</a:t>
            </a:r>
            <a:r>
              <a:rPr lang="uk-UA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28187" y="857232"/>
            <a:ext cx="268762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3882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_3jv4s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285728"/>
            <a:ext cx="2184730" cy="2714644"/>
          </a:xfrm>
          <a:prstGeom prst="rect">
            <a:avLst/>
          </a:prstGeom>
        </p:spPr>
      </p:pic>
      <p:pic>
        <p:nvPicPr>
          <p:cNvPr id="9" name="Рисунок 8" descr="c_3jv4s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69548" y="285728"/>
            <a:ext cx="1860677" cy="2643206"/>
          </a:xfrm>
          <a:prstGeom prst="rect">
            <a:avLst/>
          </a:prstGeom>
        </p:spPr>
      </p:pic>
      <p:pic>
        <p:nvPicPr>
          <p:cNvPr id="10" name="Рисунок 9" descr="c_3jv4s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00760" y="285728"/>
            <a:ext cx="2000264" cy="262734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8637" y="3228945"/>
            <a:ext cx="1785950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Сорочка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9315" y="3228945"/>
            <a:ext cx="2286048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Нагрудний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одяг</a:t>
            </a:r>
            <a:endParaRPr lang="uk-UA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43224" y="3228945"/>
            <a:ext cx="2357454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Поясне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вбрання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c_3jv4s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4282" y="3643314"/>
            <a:ext cx="2428892" cy="2790162"/>
          </a:xfrm>
          <a:prstGeom prst="rect">
            <a:avLst/>
          </a:prstGeom>
        </p:spPr>
      </p:pic>
      <p:pic>
        <p:nvPicPr>
          <p:cNvPr id="13" name="Рисунок 12" descr="c_3jv4s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714612" y="3643314"/>
            <a:ext cx="2726272" cy="2750363"/>
          </a:xfrm>
          <a:prstGeom prst="rect">
            <a:avLst/>
          </a:prstGeom>
        </p:spPr>
      </p:pic>
      <p:pic>
        <p:nvPicPr>
          <p:cNvPr id="17" name="Рисунок 16" descr="c_3jv4s.jp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572132" y="3857628"/>
            <a:ext cx="3288417" cy="214314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32224" y="6457890"/>
            <a:ext cx="1857388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Верхній одяг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21836" y="6457890"/>
            <a:ext cx="2000264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Головні убори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54323" y="6457890"/>
            <a:ext cx="2357454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Взуття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w128h1281371731210supermono3dpart296.pn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8143900" y="142852"/>
            <a:ext cx="812842" cy="81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28187" y="857232"/>
            <a:ext cx="268762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143240" y="5643578"/>
            <a:ext cx="2643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Чоловічий</a:t>
            </a:r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00364" y="285728"/>
            <a:ext cx="2857520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Сорочка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сороч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1071546"/>
            <a:ext cx="3500462" cy="4046776"/>
          </a:xfrm>
          <a:prstGeom prst="rect">
            <a:avLst/>
          </a:prstGeom>
        </p:spPr>
      </p:pic>
      <p:pic>
        <p:nvPicPr>
          <p:cNvPr id="20" name="Рисунок 19" descr="сороч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83657" y="1071546"/>
            <a:ext cx="3050150" cy="400052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714480" y="5357826"/>
            <a:ext cx="5572164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  </a:t>
            </a:r>
            <a:r>
              <a:rPr lang="uk-UA" b="1" dirty="0" smtClean="0"/>
              <a:t> Сорочка</a:t>
            </a:r>
            <a:r>
              <a:rPr lang="uk-UA" dirty="0" smtClean="0"/>
              <a:t> — один із найдавніших елементів одягу. За часів Київської Русі сорочка слугувала як натільним, так і верхнім одягом і шилася з полотна чи сукна.</a:t>
            </a:r>
            <a:endParaRPr lang="uk-UA" dirty="0"/>
          </a:p>
        </p:txBody>
      </p:sp>
      <p:pic>
        <p:nvPicPr>
          <p:cNvPr id="22" name="Рисунок 21" descr="w128h1281371731210supermono3dpart29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643834" y="285728"/>
            <a:ext cx="812842" cy="81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228187" y="857232"/>
            <a:ext cx="268762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c_3jv4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857232"/>
            <a:ext cx="2112120" cy="3000396"/>
          </a:xfrm>
          <a:prstGeom prst="rect">
            <a:avLst/>
          </a:prstGeom>
        </p:spPr>
      </p:pic>
      <p:pic>
        <p:nvPicPr>
          <p:cNvPr id="19" name="Рисунок 18" descr="c_3jv4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282" y="857232"/>
            <a:ext cx="2214578" cy="384744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00232" y="0"/>
            <a:ext cx="4786346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Поясне</a:t>
            </a:r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вбрання</a:t>
            </a:r>
            <a:endParaRPr lang="ru-RU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71736" y="3357562"/>
            <a:ext cx="2928958" cy="123110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Гачі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гащі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ногавиці,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холошні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— найдавніші загальнослов'янські назви чоловічих штанів.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500298" y="857232"/>
            <a:ext cx="3071834" cy="206210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Шаровари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— термін перського походження. Старовинні широкі шаровари складали обов'язкову частину одягу запорізького козацтва</a:t>
            </a:r>
          </a:p>
          <a:p>
            <a:endParaRPr lang="uk-UA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22" descr="w128h1281371731210supermono3dpart29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72462" y="0"/>
            <a:ext cx="812842" cy="812842"/>
          </a:xfrm>
          <a:prstGeom prst="rect">
            <a:avLst/>
          </a:prstGeom>
        </p:spPr>
      </p:pic>
      <p:pic>
        <p:nvPicPr>
          <p:cNvPr id="1026" name="Picture 2" descr="C:\Users\user\Desktop\український одяг\жіночий\через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596" y="4929198"/>
            <a:ext cx="5500726" cy="175473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143636" y="4143380"/>
            <a:ext cx="2571768" cy="258532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Черес -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чоловічий шкіряний пояс. Існували також і чумацькі </a:t>
            </a:r>
            <a:r>
              <a:rPr lang="uk-UA" sz="1600" i="1" dirty="0" smtClean="0">
                <a:latin typeface="Times New Roman" pitchFamily="18" charset="0"/>
                <a:cs typeface="Times New Roman" pitchFamily="18" charset="0"/>
              </a:rPr>
              <a:t>череси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виготовлені з замшевої шкіри в вигляді торбинки, які защіпалися на пряжку та ремінець. Такі пояси носило все населення Карпат та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Підкарпаття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а особливо бойки та гуцули.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Український народний  одяг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035827"/>
            <a:ext cx="2842248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71670" y="0"/>
            <a:ext cx="4786378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Нагрудний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одяг</a:t>
            </a:r>
            <a:endParaRPr lang="uk-UA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епта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1178703"/>
            <a:ext cx="2571744" cy="2571744"/>
          </a:xfrm>
          <a:prstGeom prst="rect">
            <a:avLst/>
          </a:prstGeom>
        </p:spPr>
      </p:pic>
      <p:pic>
        <p:nvPicPr>
          <p:cNvPr id="10" name="Рисунок 9" descr="кепта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1178703"/>
            <a:ext cx="2430298" cy="2571744"/>
          </a:xfrm>
          <a:prstGeom prst="rect">
            <a:avLst/>
          </a:prstGeom>
        </p:spPr>
      </p:pic>
      <p:pic>
        <p:nvPicPr>
          <p:cNvPr id="11" name="Рисунок 10" descr="кепта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1117616"/>
            <a:ext cx="2571744" cy="26939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00364" y="3857628"/>
            <a:ext cx="2714644" cy="92333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Кептар</a:t>
            </a:r>
            <a:r>
              <a:rPr lang="uk-UA" dirty="0" smtClean="0"/>
              <a:t> — хутряна безрукавка населення Карпат та Прикарпаття. </a:t>
            </a:r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6143604" y="3710375"/>
            <a:ext cx="3000396" cy="230832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1600" b="1" dirty="0" err="1" smtClean="0"/>
              <a:t>Сердак</a:t>
            </a:r>
            <a:r>
              <a:rPr lang="uk-UA" sz="1600" dirty="0" smtClean="0"/>
              <a:t> </a:t>
            </a:r>
            <a:r>
              <a:rPr lang="uk-UA" sz="1600" i="1" dirty="0" smtClean="0"/>
              <a:t>(</a:t>
            </a:r>
            <a:r>
              <a:rPr lang="uk-UA" sz="1600" i="1" dirty="0" err="1" smtClean="0"/>
              <a:t>петик</a:t>
            </a:r>
            <a:r>
              <a:rPr lang="uk-UA" sz="1600" i="1" dirty="0" smtClean="0"/>
              <a:t>)</a:t>
            </a:r>
            <a:r>
              <a:rPr lang="uk-UA" sz="1600" dirty="0" smtClean="0"/>
              <a:t> — старовинний короткий гуцульський верхній одяг з коричневого (зрідка червоного) домотканого валяного сукна, прямоспинного крою, оздоблений шнурами з кольорових вовняних ниток. Носили </a:t>
            </a:r>
            <a:r>
              <a:rPr lang="uk-UA" sz="1600" dirty="0" err="1" smtClean="0"/>
              <a:t>сердак</a:t>
            </a:r>
            <a:r>
              <a:rPr lang="uk-UA" sz="1600" dirty="0" smtClean="0"/>
              <a:t> накидаючи на плечі </a:t>
            </a:r>
            <a:r>
              <a:rPr lang="uk-UA" sz="1600" i="1" dirty="0" smtClean="0"/>
              <a:t>(наопашки)</a:t>
            </a:r>
            <a:r>
              <a:rPr lang="uk-UA" sz="1600" dirty="0" smtClean="0"/>
              <a:t>.</a:t>
            </a:r>
            <a:endParaRPr lang="uk-UA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3929066"/>
            <a:ext cx="2714644" cy="203132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Лейбик</a:t>
            </a:r>
            <a:r>
              <a:rPr lang="uk-UA" dirty="0" smtClean="0"/>
              <a:t> </a:t>
            </a:r>
            <a:r>
              <a:rPr lang="uk-UA" i="1" dirty="0" smtClean="0"/>
              <a:t>(</a:t>
            </a:r>
            <a:r>
              <a:rPr lang="uk-UA" i="1" dirty="0" err="1" smtClean="0"/>
              <a:t>бруслик</a:t>
            </a:r>
            <a:r>
              <a:rPr lang="uk-UA" i="1" dirty="0" smtClean="0"/>
              <a:t>, </a:t>
            </a:r>
            <a:r>
              <a:rPr lang="uk-UA" i="1" dirty="0" err="1" smtClean="0"/>
              <a:t>катанка</a:t>
            </a:r>
            <a:r>
              <a:rPr lang="uk-UA" i="1" dirty="0" smtClean="0"/>
              <a:t>, </a:t>
            </a:r>
            <a:r>
              <a:rPr lang="uk-UA" i="1" dirty="0" err="1" smtClean="0"/>
              <a:t>горсет</a:t>
            </a:r>
            <a:r>
              <a:rPr lang="uk-UA" i="1" dirty="0" smtClean="0"/>
              <a:t>)</a:t>
            </a:r>
            <a:r>
              <a:rPr lang="uk-UA" dirty="0" smtClean="0"/>
              <a:t> — сукняна безрукавка жителів передгір'я Карпат, рівнинної частини Західної України та Полісся. </a:t>
            </a:r>
            <a:endParaRPr lang="uk-UA" dirty="0"/>
          </a:p>
        </p:txBody>
      </p:sp>
      <p:pic>
        <p:nvPicPr>
          <p:cNvPr id="15" name="Рисунок 14" descr="w128h1281371731210supermono3dpart29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72462" y="142852"/>
            <a:ext cx="812842" cy="81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Український народний  одяг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143240" y="1035827"/>
            <a:ext cx="2842248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285852" y="0"/>
            <a:ext cx="6215106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Верхній одяг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кунтуш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01431" y="905711"/>
            <a:ext cx="1926873" cy="2760563"/>
          </a:xfrm>
          <a:prstGeom prst="rect">
            <a:avLst/>
          </a:prstGeom>
        </p:spPr>
      </p:pic>
      <p:pic>
        <p:nvPicPr>
          <p:cNvPr id="10" name="Рисунок 9" descr="кунтуш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44548" y="928670"/>
            <a:ext cx="2141187" cy="2714644"/>
          </a:xfrm>
          <a:prstGeom prst="rect">
            <a:avLst/>
          </a:prstGeom>
        </p:spPr>
      </p:pic>
      <p:pic>
        <p:nvPicPr>
          <p:cNvPr id="11" name="Рисунок 10" descr="кунту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5696" y="928670"/>
            <a:ext cx="4613156" cy="271464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000316" y="4057233"/>
            <a:ext cx="3357618" cy="2800767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1600" b="1" dirty="0" smtClean="0"/>
              <a:t>Кунтуш</a:t>
            </a:r>
            <a:r>
              <a:rPr lang="uk-UA" sz="1600" dirty="0" smtClean="0"/>
              <a:t> — старовинний верхній одяг, що напинався поверх жупана. Шився з дорогого кольорового сукна, з великими прорізами для рук і довгими "фальшивими" рукавами </a:t>
            </a:r>
            <a:r>
              <a:rPr lang="uk-UA" sz="1600" i="1" dirty="0" smtClean="0"/>
              <a:t>(вильотами)</a:t>
            </a:r>
            <a:r>
              <a:rPr lang="uk-UA" sz="1600" dirty="0" smtClean="0"/>
              <a:t>, які перекидали через плечі на спину. Як і жупан, кунтуш прикрашався срібними, золотими або шовковими шнурами. У XIX ст. виходить з побуту.</a:t>
            </a:r>
            <a:endParaRPr lang="uk-UA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715108" y="4272677"/>
            <a:ext cx="2428892" cy="258532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Свита</a:t>
            </a:r>
            <a:r>
              <a:rPr lang="uk-UA" dirty="0" smtClean="0"/>
              <a:t> — </a:t>
            </a:r>
            <a:r>
              <a:rPr lang="uk-UA" dirty="0" err="1" smtClean="0"/>
              <a:t>приталений</a:t>
            </a:r>
            <a:r>
              <a:rPr lang="uk-UA" dirty="0" smtClean="0"/>
              <a:t> верхній одяг із домотканого сукна, різновиди якого набули значного розвитку в центральних районах України у XIX ст.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85688" y="4272677"/>
            <a:ext cx="2357454" cy="258532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Жупан</a:t>
            </a:r>
            <a:r>
              <a:rPr lang="ru-RU" dirty="0" smtClean="0"/>
              <a:t> </a:t>
            </a:r>
            <a:r>
              <a:rPr lang="uk-UA" dirty="0" smtClean="0"/>
              <a:t>—</a:t>
            </a:r>
            <a:r>
              <a:rPr lang="uk-UA" sz="1600" dirty="0" smtClean="0"/>
              <a:t> давній тип слов'янського верхнього одягу. був частиною святкового чоловічого або жіночого костюма заможної козацької старшини, шляхти та міщан, а пізніше набув поширення у селянському побуті.</a:t>
            </a:r>
            <a:endParaRPr lang="uk-UA" sz="1600" dirty="0"/>
          </a:p>
        </p:txBody>
      </p:sp>
      <p:pic>
        <p:nvPicPr>
          <p:cNvPr id="15" name="Рисунок 14" descr="w128h1281371731210supermono3dpart296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929586" y="0"/>
            <a:ext cx="812842" cy="81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Український народний  одяг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035827"/>
            <a:ext cx="2842248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857356" y="142852"/>
            <a:ext cx="5143536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Головні убори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бри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3929066"/>
            <a:ext cx="4143372" cy="2584428"/>
          </a:xfrm>
          <a:prstGeom prst="rect">
            <a:avLst/>
          </a:prstGeom>
        </p:spPr>
      </p:pic>
      <p:pic>
        <p:nvPicPr>
          <p:cNvPr id="9" name="Рисунок 8" descr="брил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1142984"/>
            <a:ext cx="2922321" cy="2584428"/>
          </a:xfrm>
          <a:prstGeom prst="rect">
            <a:avLst/>
          </a:prstGeom>
        </p:spPr>
      </p:pic>
      <p:pic>
        <p:nvPicPr>
          <p:cNvPr id="10" name="Рисунок 9" descr="брил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142984"/>
            <a:ext cx="3185457" cy="25844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2844" y="3714752"/>
            <a:ext cx="1928826" cy="230832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Кучма</a:t>
            </a:r>
            <a:r>
              <a:rPr lang="ru-RU" dirty="0" smtClean="0"/>
              <a:t> </a:t>
            </a:r>
            <a:r>
              <a:rPr lang="uk-UA" dirty="0" smtClean="0"/>
              <a:t>— висока циліндрична, рідше напівсферична або конусоподібна шапка з овчини або іншого хутра.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6643702" y="3714752"/>
            <a:ext cx="2500298" cy="2585323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Кресаня</a:t>
            </a:r>
            <a:r>
              <a:rPr lang="uk-UA" dirty="0" smtClean="0"/>
              <a:t> — чорний фетровий капелюх гуцулів, дно якого було обведене золотавим галуном, узорною бляхою </a:t>
            </a:r>
            <a:r>
              <a:rPr lang="uk-UA" i="1" dirty="0" smtClean="0"/>
              <a:t>(</a:t>
            </a:r>
            <a:r>
              <a:rPr lang="uk-UA" i="1" dirty="0" err="1" smtClean="0"/>
              <a:t>басаменом</a:t>
            </a:r>
            <a:r>
              <a:rPr lang="uk-UA" i="1" dirty="0" smtClean="0"/>
              <a:t>)</a:t>
            </a:r>
            <a:r>
              <a:rPr lang="uk-UA" dirty="0" smtClean="0"/>
              <a:t> або різнокольоровими шнурками </a:t>
            </a:r>
            <a:r>
              <a:rPr lang="uk-UA" i="1" dirty="0" smtClean="0"/>
              <a:t>(</a:t>
            </a:r>
            <a:r>
              <a:rPr lang="uk-UA" i="1" dirty="0" err="1" smtClean="0"/>
              <a:t>байорками</a:t>
            </a:r>
            <a:r>
              <a:rPr lang="uk-UA" i="1" dirty="0" smtClean="0"/>
              <a:t>, черв'ячками)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3286116" y="2714620"/>
            <a:ext cx="2714644" cy="1200329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Бриль</a:t>
            </a:r>
            <a:r>
              <a:rPr lang="uk-UA" dirty="0" smtClean="0"/>
              <a:t>  — традиційний </a:t>
            </a:r>
            <a:r>
              <a:rPr lang="uk-UA" u="sng" dirty="0" smtClean="0">
                <a:hlinkClick r:id="rId6" tooltip="Українці"/>
              </a:rPr>
              <a:t>український</a:t>
            </a:r>
            <a:r>
              <a:rPr lang="uk-UA" u="sng" dirty="0" smtClean="0"/>
              <a:t> </a:t>
            </a:r>
            <a:r>
              <a:rPr lang="uk-UA" u="sng" dirty="0" smtClean="0">
                <a:hlinkClick r:id="rId7" tooltip="Село"/>
              </a:rPr>
              <a:t>сільський</a:t>
            </a:r>
            <a:r>
              <a:rPr lang="uk-UA" u="sng" dirty="0" smtClean="0"/>
              <a:t> </a:t>
            </a:r>
            <a:r>
              <a:rPr lang="uk-UA" u="sng" dirty="0" smtClean="0">
                <a:hlinkClick r:id="rId8" tooltip="Літо"/>
              </a:rPr>
              <a:t>літній</a:t>
            </a:r>
            <a:r>
              <a:rPr lang="uk-UA" u="sng" dirty="0" smtClean="0"/>
              <a:t> </a:t>
            </a:r>
            <a:r>
              <a:rPr lang="uk-UA" u="sng" dirty="0" smtClean="0">
                <a:hlinkClick r:id="rId9" tooltip="Головний убір"/>
              </a:rPr>
              <a:t>головний убір</a:t>
            </a:r>
            <a:r>
              <a:rPr lang="uk-UA" u="sng" dirty="0" smtClean="0"/>
              <a:t> </a:t>
            </a:r>
            <a:r>
              <a:rPr lang="uk-UA" dirty="0" smtClean="0"/>
              <a:t>з широкими крисами</a:t>
            </a:r>
            <a:endParaRPr lang="uk-UA" dirty="0"/>
          </a:p>
        </p:txBody>
      </p:sp>
      <p:pic>
        <p:nvPicPr>
          <p:cNvPr id="14" name="Рисунок 13" descr="w128h1281371731210supermono3dpart296.pn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429520" y="214290"/>
            <a:ext cx="812842" cy="81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Український народний  одяг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143240" y="1035827"/>
            <a:ext cx="2842248" cy="47863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5399B9">
              <a:alpha val="43137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214546" y="0"/>
            <a:ext cx="4286280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Взуття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лича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3314"/>
            <a:ext cx="3489799" cy="2643205"/>
          </a:xfrm>
          <a:prstGeom prst="rect">
            <a:avLst/>
          </a:prstGeom>
        </p:spPr>
      </p:pic>
      <p:pic>
        <p:nvPicPr>
          <p:cNvPr id="9" name="Рисунок 8" descr="лича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00760" y="3714753"/>
            <a:ext cx="3143240" cy="2571888"/>
          </a:xfrm>
          <a:prstGeom prst="rect">
            <a:avLst/>
          </a:prstGeom>
        </p:spPr>
      </p:pic>
      <p:pic>
        <p:nvPicPr>
          <p:cNvPr id="11" name="Рисунок 10" descr="личаки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857232"/>
            <a:ext cx="2846030" cy="265748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29388" y="785794"/>
            <a:ext cx="2714612" cy="285752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Постоли </a:t>
            </a:r>
            <a:r>
              <a:rPr lang="uk-UA" dirty="0" smtClean="0"/>
              <a:t>– це вже більш практичний вид взуття. Вони робились з цільного куска шкіри(коров’ячого або м’якої свинячої) шляхом стягнення її таким чином, щоб утворювався «чобіток».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1285860"/>
            <a:ext cx="2071702" cy="2308324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Личаки </a:t>
            </a:r>
            <a:r>
              <a:rPr lang="uk-UA" dirty="0" smtClean="0"/>
              <a:t>– взуття, яке складалось з плетеної з лози, липи підошви та петель навколо стопи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571868" y="3643314"/>
            <a:ext cx="2286016" cy="236988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Чоботи </a:t>
            </a:r>
            <a:r>
              <a:rPr lang="uk-UA" dirty="0" smtClean="0"/>
              <a:t> – </a:t>
            </a:r>
            <a:r>
              <a:rPr lang="uk-UA" sz="1600" dirty="0" smtClean="0"/>
              <a:t>різновид з шитого взуття. Виготовлялось з різних частин шкіри, пізніше, навіть придумали підбори. Українці ж підбори носили суто в декоративних цілях.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" name="Рисунок 15" descr="w128h1281371731210supermono3dpart296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072462" y="0"/>
            <a:ext cx="812842" cy="812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479</Words>
  <Application>Microsoft Office PowerPoint</Application>
  <PresentationFormat>Экран (4:3)</PresentationFormat>
  <Paragraphs>49</Paragraphs>
  <Slides>10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2017-01-31T18:27:46Z</dcterms:created>
  <dcterms:modified xsi:type="dcterms:W3CDTF">2017-08-18T13:49:30Z</dcterms:modified>
</cp:coreProperties>
</file>