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4DBFBA"/>
    <a:srgbClr val="4F81BD"/>
    <a:srgbClr val="DFE3A5"/>
    <a:srgbClr val="CFDDED"/>
    <a:srgbClr val="7395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1368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5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7.png"/><Relationship Id="rId2" Type="http://schemas.openxmlformats.org/officeDocument/2006/relationships/image" Target="../media/image2.jpe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11" Type="http://schemas.openxmlformats.org/officeDocument/2006/relationships/slide" Target="slide8.xml"/><Relationship Id="rId5" Type="http://schemas.openxmlformats.org/officeDocument/2006/relationships/slide" Target="slide5.xml"/><Relationship Id="rId15" Type="http://schemas.openxmlformats.org/officeDocument/2006/relationships/slide" Target="slide1.xm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slide" Target="slide7.xml"/><Relationship Id="rId1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jpeg"/><Relationship Id="rId7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jpeg"/><Relationship Id="rId5" Type="http://schemas.openxmlformats.org/officeDocument/2006/relationships/slide" Target="slide5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slide" Target="slide3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jpeg"/><Relationship Id="rId7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slide" Target="slide3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uk.wikipedia.org/wiki/%D0%93%D0%BE%D0%BB%D0%BE%D0%B2%D0%BD%D0%B8%D0%B9_%D1%83%D0%B1%D1%96%D1%80" TargetMode="External"/><Relationship Id="rId3" Type="http://schemas.openxmlformats.org/officeDocument/2006/relationships/image" Target="../media/image18.png"/><Relationship Id="rId7" Type="http://schemas.openxmlformats.org/officeDocument/2006/relationships/hyperlink" Target="https://uk.wikipedia.org/wiki/%D0%A3%D0%BA%D1%80%D0%B0%D1%97%D0%BD%D1%86%D1%96" TargetMode="External"/><Relationship Id="rId12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uk.wikipedia.org/wiki/%D0%A3%D0%BA%D1%80%D0%B0%D1%97%D0%BD%D1%81%D1%8C%D0%BA%D0%B5_%D0%BD%D0%B0%D1%80%D0%BE%D0%B4%D0%BD%D0%B5_%D0%B2%D0%B1%D1%80%D0%B0%D0%BD%D0%BD%D1%8F" TargetMode="External"/><Relationship Id="rId11" Type="http://schemas.openxmlformats.org/officeDocument/2006/relationships/slide" Target="slide3.xml"/><Relationship Id="rId5" Type="http://schemas.openxmlformats.org/officeDocument/2006/relationships/image" Target="../media/image20.jpeg"/><Relationship Id="rId10" Type="http://schemas.openxmlformats.org/officeDocument/2006/relationships/hyperlink" Target="https://uk.wikipedia.org/wiki/%D0%9A%D0%B8%D0%B1%D0%B0%D0%BB%D0%BA%D0%B0" TargetMode="External"/><Relationship Id="rId4" Type="http://schemas.openxmlformats.org/officeDocument/2006/relationships/image" Target="../media/image19.jpeg"/><Relationship Id="rId9" Type="http://schemas.openxmlformats.org/officeDocument/2006/relationships/hyperlink" Target="https://uk.wikipedia.org/wiki/%D0%9E%D1%87%D1%96%D0%BF%D0%BE%D0%BA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slide" Target="slide10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ультур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29042"/>
            <a:ext cx="9144000" cy="52574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538" y="142852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5857892"/>
            <a:ext cx="7000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УКРАЇНСЬКА МОВА.          ЛЕКСИКОЛОГІЯ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0"/>
            <a:ext cx="6072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Знаємо і шануємо українську культуру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2812" y="357166"/>
            <a:ext cx="4929254" cy="59293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1600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Старовинна українська легенда</a:t>
            </a:r>
            <a:endParaRPr lang="uk-UA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Легенда про дівчину - Україну </a:t>
            </a:r>
            <a:endParaRPr lang="uk-UA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Якось Господь Бог вирішив наділити дітей світу талантами. Французи вибрали елегантність i красу, угорці - любов до господарювання, німці - дисципліну i порядок, росіяни - владність, поляки - здатність до торгівлі, італійці одержали хист до музики... Обдарувавши всіх, підвівся Господь Бог зі святого трону i раптом побачив у куточку дівчину. Вона була боса, одягнута у вишиванку, руса коса переплетена синьою стрічкою, на голові мала вінок із червоної калини. </a:t>
            </a:r>
            <a:b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Хто ти? Чого плачеш? - запитав Господь. </a:t>
            </a:r>
            <a:b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Я - Україна, а плачу, бо стогне моя земля від пролитої крові й пожеж. Сини мої на чужині, на чужій роботі, вороги знущаються з удів та сиріт, у своїй хаті немає правди й волі. </a:t>
            </a:r>
            <a:b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Чого ж ти не підійшла до мене раніше? Я всі таланти роздав. Як же допомогти тобі? </a:t>
            </a:r>
            <a:b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Дівчина хотіла вже йти, та Господь Бог, піднявши правицю, зупинив її. </a:t>
            </a:r>
            <a:b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Є у мене неоціненний дар, який уславить тебе на цілий світ. Це - пісня. </a:t>
            </a:r>
            <a:b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uk-UA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Узяла дівчина - Україна дарунок i міцно притиснула його до серця. Поклонилася низенько Всевишньому i з ясним обличчям i вірою понесла пісню в народ.</a:t>
            </a:r>
            <a:endParaRPr lang="uk-UA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Схема для часткової вишивки бісером А я просто українка, україночка! БИС-2812-1000x800.jpg"/>
          <p:cNvPicPr/>
          <p:nvPr/>
        </p:nvPicPr>
        <p:blipFill>
          <a:blip r:embed="rId2" cstate="print"/>
          <a:srcRect l="23247" r="23508"/>
          <a:stretch>
            <a:fillRect/>
          </a:stretch>
        </p:blipFill>
        <p:spPr>
          <a:xfrm>
            <a:off x="5000628" y="714356"/>
            <a:ext cx="3806890" cy="5500726"/>
          </a:xfrm>
          <a:prstGeom prst="rect">
            <a:avLst/>
          </a:prstGeom>
        </p:spPr>
      </p:pic>
      <p:pic>
        <p:nvPicPr>
          <p:cNvPr id="6" name="Рисунок 5" descr="fileclose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29652" y="357166"/>
            <a:ext cx="366698" cy="366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Український народний  одяг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Содержимое 4" descr="жіночий одя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857232"/>
            <a:ext cx="3071834" cy="4801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786050" y="5786454"/>
            <a:ext cx="335758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Жіночий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dirty="0" smtClean="0"/>
              <a:t>Український народний  одяг</a:t>
            </a:r>
            <a:endParaRPr lang="ru-RU" b="1" dirty="0"/>
          </a:p>
        </p:txBody>
      </p:sp>
      <p:pic>
        <p:nvPicPr>
          <p:cNvPr id="10" name="Содержимое 4" descr="жіночий одя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785794"/>
            <a:ext cx="3571900" cy="55825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F81B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5" name="Рисунок 14" descr="сорочка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0"/>
            <a:ext cx="2291777" cy="2714644"/>
          </a:xfrm>
          <a:prstGeom prst="rect">
            <a:avLst/>
          </a:prstGeom>
        </p:spPr>
      </p:pic>
      <p:pic>
        <p:nvPicPr>
          <p:cNvPr id="16" name="Рисунок 15" descr="андарак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51075" y="0"/>
            <a:ext cx="2276107" cy="2786082"/>
          </a:xfrm>
          <a:prstGeom prst="rect">
            <a:avLst/>
          </a:prstGeom>
        </p:spPr>
      </p:pic>
      <p:pic>
        <p:nvPicPr>
          <p:cNvPr id="17" name="Рисунок 16" descr="керсетка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86446" y="0"/>
            <a:ext cx="2857500" cy="2643206"/>
          </a:xfrm>
          <a:prstGeom prst="rect">
            <a:avLst/>
          </a:prstGeom>
        </p:spPr>
      </p:pic>
      <p:pic>
        <p:nvPicPr>
          <p:cNvPr id="18" name="Рисунок 17" descr="сорочка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54194" y="3786190"/>
            <a:ext cx="2291777" cy="2470918"/>
          </a:xfrm>
          <a:prstGeom prst="rect">
            <a:avLst/>
          </a:prstGeom>
        </p:spPr>
      </p:pic>
      <p:pic>
        <p:nvPicPr>
          <p:cNvPr id="21" name="Рисунок 20" descr="сорочка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000165" y="3786190"/>
            <a:ext cx="2291777" cy="2357454"/>
          </a:xfrm>
          <a:prstGeom prst="rect">
            <a:avLst/>
          </a:prstGeom>
        </p:spPr>
      </p:pic>
      <p:pic>
        <p:nvPicPr>
          <p:cNvPr id="22" name="Рисунок 21" descr="сорочка.jp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646136" y="3857628"/>
            <a:ext cx="3143670" cy="22860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2910" y="3214686"/>
            <a:ext cx="1785950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Сорочка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00364" y="3214686"/>
            <a:ext cx="2500330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Поясне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вбрання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29322" y="3214686"/>
            <a:ext cx="2786082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Нагрудний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одяг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5720" y="6286520"/>
            <a:ext cx="2143140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Верхній одяг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71802" y="6286520"/>
            <a:ext cx="2357454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Головні убори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29322" y="6286520"/>
            <a:ext cx="2571768" cy="400110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Взуття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Рисунок 23" descr="fileclose.png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8501090" y="142852"/>
            <a:ext cx="571504" cy="571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dirty="0" smtClean="0"/>
              <a:t>Український народний  одяг</a:t>
            </a:r>
            <a:endParaRPr lang="ru-RU" b="1" dirty="0"/>
          </a:p>
        </p:txBody>
      </p:sp>
      <p:pic>
        <p:nvPicPr>
          <p:cNvPr id="5" name="Содержимое 4" descr="жіночий одя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214422"/>
            <a:ext cx="2895849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кунтуш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14942" y="1214422"/>
            <a:ext cx="2687626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142976" y="600076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Жіночий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600076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Чоловічий</a:t>
            </a:r>
            <a:r>
              <a:rPr lang="uk-UA" dirty="0" smtClean="0"/>
              <a:t> 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FDDED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Содержимое 4" descr="жіночий одя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214290"/>
            <a:ext cx="4000528" cy="6252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E3A5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 descr="14649_html_m7103bd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357166"/>
            <a:ext cx="3419475" cy="4429125"/>
          </a:xfrm>
          <a:prstGeom prst="rect">
            <a:avLst/>
          </a:prstGeom>
        </p:spPr>
      </p:pic>
      <p:pic>
        <p:nvPicPr>
          <p:cNvPr id="14" name="Рисунок 13" descr="сорочка.jp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034" y="357166"/>
            <a:ext cx="3643338" cy="44291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14348" y="5072074"/>
            <a:ext cx="7572428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Times New Roman" pitchFamily="18" charset="0"/>
                <a:cs typeface="Times New Roman" pitchFamily="18" charset="0"/>
              </a:rPr>
              <a:t>Сорочка</a:t>
            </a:r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 — один із найдавніших елементів одягу. За часів Київської Русі сорочка слугувала як натільним, так і верхнім одягом і шилася з полотна чи сукна.</a:t>
            </a:r>
            <a:endParaRPr lang="uk-UA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fileclose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358214" y="214290"/>
            <a:ext cx="366698" cy="366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dirty="0" smtClean="0"/>
              <a:t>Український народний  одяг</a:t>
            </a:r>
            <a:endParaRPr lang="ru-RU" b="1" dirty="0"/>
          </a:p>
        </p:txBody>
      </p:sp>
      <p:pic>
        <p:nvPicPr>
          <p:cNvPr id="5" name="Содержимое 4" descr="жіночий одя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928926" y="1000108"/>
            <a:ext cx="3336699" cy="5214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E3A5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 descr="андарак.jpg">
            <a:hlinkClick r:id="" action="ppaction://noaction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000108"/>
            <a:ext cx="3214710" cy="23048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500430" y="1000108"/>
            <a:ext cx="2286016" cy="286232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uk-UA" sz="2000" b="1" dirty="0" err="1" smtClean="0">
                <a:latin typeface="Times New Roman" pitchFamily="18" charset="0"/>
                <a:cs typeface="Times New Roman" pitchFamily="18" charset="0"/>
              </a:rPr>
              <a:t>Андарак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2000" dirty="0" smtClean="0"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спідниця з вовняної або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напіввовняної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саморобної тканини червоного кольору з закладеними ззаду складами, які по низу прикрашалися широкою смугою тканого та вишитого орнаменту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00364" y="4071942"/>
            <a:ext cx="2214578" cy="209288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Плахта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частково зшитий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розпашний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 святковий одяг, невід'ємна частина центрально-українського жіночого національного костюма</a:t>
            </a: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андара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3500438"/>
            <a:ext cx="2276107" cy="2786082"/>
          </a:xfrm>
          <a:prstGeom prst="rect">
            <a:avLst/>
          </a:prstGeom>
        </p:spPr>
      </p:pic>
      <p:pic>
        <p:nvPicPr>
          <p:cNvPr id="18" name="Рисунок 17" descr="fileclose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15338" y="285728"/>
            <a:ext cx="366698" cy="36669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28662" y="214290"/>
            <a:ext cx="6215106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Поясне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вбрання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94755" y="1000108"/>
            <a:ext cx="3249245" cy="514353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72198" y="6215082"/>
            <a:ext cx="2928958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Пояс-крайка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dirty="0" smtClean="0"/>
              <a:t>Український народний  одяг</a:t>
            </a:r>
            <a:endParaRPr lang="ru-RU" b="1" dirty="0"/>
          </a:p>
        </p:txBody>
      </p:sp>
      <p:pic>
        <p:nvPicPr>
          <p:cNvPr id="5" name="Содержимое 4" descr="жіночий одя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214422"/>
            <a:ext cx="2895849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5" descr="кунтуш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214942" y="1214422"/>
            <a:ext cx="2687626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142976" y="600076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Жіночий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14942" y="600076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Чоловічий</a:t>
            </a:r>
            <a:r>
              <a:rPr lang="uk-UA" dirty="0" smtClean="0"/>
              <a:t> 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FDDED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" name="Содержимое 4" descr="жіночий одя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214290"/>
            <a:ext cx="4000528" cy="6252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E3A5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 descr="керсет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2714620"/>
            <a:ext cx="2857500" cy="3695700"/>
          </a:xfrm>
          <a:prstGeom prst="rect">
            <a:avLst/>
          </a:prstGeom>
        </p:spPr>
      </p:pic>
      <p:pic>
        <p:nvPicPr>
          <p:cNvPr id="15" name="Рисунок 14" descr="керсетка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7686" y="2643182"/>
            <a:ext cx="2857500" cy="2880779"/>
          </a:xfrm>
          <a:prstGeom prst="rect">
            <a:avLst/>
          </a:prstGeom>
        </p:spPr>
      </p:pic>
      <p:pic>
        <p:nvPicPr>
          <p:cNvPr id="18" name="Рисунок 17" descr="керсет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5720" y="285728"/>
            <a:ext cx="2857500" cy="214812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428992" y="1285860"/>
            <a:ext cx="5000660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Лейбик</a:t>
            </a:r>
            <a:r>
              <a:rPr lang="uk-UA" dirty="0" smtClean="0"/>
              <a:t> (</a:t>
            </a:r>
            <a:r>
              <a:rPr lang="uk-UA" dirty="0" err="1" smtClean="0"/>
              <a:t>бруслик</a:t>
            </a:r>
            <a:r>
              <a:rPr lang="uk-UA" dirty="0" smtClean="0"/>
              <a:t>, </a:t>
            </a:r>
            <a:r>
              <a:rPr lang="uk-UA" dirty="0" err="1" smtClean="0"/>
              <a:t>катанка</a:t>
            </a:r>
            <a:r>
              <a:rPr lang="uk-UA" dirty="0" smtClean="0"/>
              <a:t>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горсет</a:t>
            </a:r>
            <a:r>
              <a:rPr lang="uk-UA" dirty="0" smtClean="0"/>
              <a:t>) — сукняна безрукавка жителів передгір'я Карпат, рівнинної частини Західної України та Полісся. </a:t>
            </a:r>
            <a:endParaRPr lang="uk-UA" dirty="0"/>
          </a:p>
        </p:txBody>
      </p:sp>
      <p:sp>
        <p:nvSpPr>
          <p:cNvPr id="20" name="TextBox 19"/>
          <p:cNvSpPr txBox="1"/>
          <p:nvPr/>
        </p:nvSpPr>
        <p:spPr>
          <a:xfrm>
            <a:off x="3786182" y="5715016"/>
            <a:ext cx="428628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Кептар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— хутряна безрукавка населення Карпат та Прикарпаття. </a:t>
            </a: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fileclose.pn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429652" y="357166"/>
            <a:ext cx="366698" cy="36669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86116" y="142852"/>
            <a:ext cx="5000660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Нагрудний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одяг</a:t>
            </a:r>
            <a:endParaRPr lang="uk-UA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dirty="0" smtClean="0"/>
              <a:t>Український народний  одяг</a:t>
            </a:r>
            <a:endParaRPr lang="ru-RU" b="1" dirty="0"/>
          </a:p>
        </p:txBody>
      </p:sp>
      <p:pic>
        <p:nvPicPr>
          <p:cNvPr id="5" name="Содержимое 4" descr="жіночий одя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124076" y="1166019"/>
            <a:ext cx="2895849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250397" y="6000768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Жіночий</a:t>
            </a:r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E3A5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71604" y="285728"/>
            <a:ext cx="5929354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Верхній одяг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1000108"/>
            <a:ext cx="3443650" cy="44291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1472" y="5500702"/>
            <a:ext cx="3643338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Опанча</a:t>
            </a:r>
            <a:r>
              <a:rPr lang="uk-UA" dirty="0" smtClean="0"/>
              <a:t> — верхній одяг </a:t>
            </a:r>
            <a:r>
              <a:rPr lang="uk-UA" dirty="0" err="1" smtClean="0"/>
              <a:t>халатоподібного</a:t>
            </a:r>
            <a:r>
              <a:rPr lang="uk-UA" dirty="0" smtClean="0"/>
              <a:t> типу, що був широко розповсюджений на Україні</a:t>
            </a:r>
            <a:endParaRPr lang="uk-UA" dirty="0"/>
          </a:p>
        </p:txBody>
      </p:sp>
      <p:pic>
        <p:nvPicPr>
          <p:cNvPr id="12" name="Рисунок 11" descr="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000108"/>
            <a:ext cx="3443650" cy="37128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29124" y="4826675"/>
            <a:ext cx="4500594" cy="175432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Жупан</a:t>
            </a:r>
            <a:r>
              <a:rPr lang="uk-UA" dirty="0" smtClean="0"/>
              <a:t> — давній тип слов'янського верхнього одягу. У XVII—XVIII ст. був частиною святкового чоловічого або жіночого костюма заможної козацької старшини, шляхти та міщан, а пізніше набув поширення у селянському побуті</a:t>
            </a:r>
            <a:endParaRPr lang="uk-UA" dirty="0"/>
          </a:p>
        </p:txBody>
      </p:sp>
      <p:pic>
        <p:nvPicPr>
          <p:cNvPr id="14" name="Рисунок 13" descr="fileclose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29652" y="357166"/>
            <a:ext cx="366698" cy="366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dirty="0" smtClean="0"/>
              <a:t>Український народний  одяг</a:t>
            </a:r>
            <a:endParaRPr lang="ru-RU" b="1" dirty="0"/>
          </a:p>
        </p:txBody>
      </p:sp>
      <p:pic>
        <p:nvPicPr>
          <p:cNvPr id="5" name="Содержимое 4" descr="жіночий одя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124076" y="1166019"/>
            <a:ext cx="2895849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E3A5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428728" y="0"/>
            <a:ext cx="6286512" cy="70788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Головні убори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венок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86512" y="642918"/>
            <a:ext cx="2714644" cy="2335871"/>
          </a:xfrm>
          <a:prstGeom prst="rect">
            <a:avLst/>
          </a:prstGeom>
        </p:spPr>
      </p:pic>
      <p:pic>
        <p:nvPicPr>
          <p:cNvPr id="13" name="Рисунок 12" descr="вено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3429000"/>
            <a:ext cx="3795810" cy="2458154"/>
          </a:xfrm>
          <a:prstGeom prst="rect">
            <a:avLst/>
          </a:prstGeom>
        </p:spPr>
      </p:pic>
      <p:pic>
        <p:nvPicPr>
          <p:cNvPr id="14" name="Рисунок 13" descr="венок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714356"/>
            <a:ext cx="3560694" cy="221457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14282" y="3071810"/>
            <a:ext cx="2571736" cy="34163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Чільця</a:t>
            </a:r>
            <a:r>
              <a:rPr lang="uk-UA" dirty="0" smtClean="0"/>
              <a:t> — низка тоненьких орнаментованих латунних пластинок, що спадали на чоло. Чільця, які побутували у XIX ст. на Гуцульщині, зберегли багато архаїчних рис і нагадують старовинні головні прикраси періоду Київської Русі.</a:t>
            </a:r>
            <a:endParaRPr lang="uk-UA" dirty="0"/>
          </a:p>
        </p:txBody>
      </p:sp>
      <p:sp>
        <p:nvSpPr>
          <p:cNvPr id="16" name="TextBox 15"/>
          <p:cNvSpPr txBox="1"/>
          <p:nvPr/>
        </p:nvSpPr>
        <p:spPr>
          <a:xfrm>
            <a:off x="4000496" y="1000108"/>
            <a:ext cx="1928826" cy="230832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Очіпок</a:t>
            </a:r>
            <a:r>
              <a:rPr lang="uk-UA" dirty="0" smtClean="0"/>
              <a:t> — </a:t>
            </a:r>
            <a:r>
              <a:rPr lang="uk-UA" i="1" dirty="0" smtClean="0"/>
              <a:t>(</a:t>
            </a:r>
            <a:r>
              <a:rPr lang="uk-UA" i="1" dirty="0" err="1" smtClean="0"/>
              <a:t>очепок</a:t>
            </a:r>
            <a:r>
              <a:rPr lang="uk-UA" i="1" dirty="0" smtClean="0"/>
              <a:t>, чепець, чіпець, каптур, капор, </a:t>
            </a:r>
            <a:r>
              <a:rPr lang="uk-UA" i="1" dirty="0" err="1" smtClean="0"/>
              <a:t>чепак</a:t>
            </a:r>
            <a:r>
              <a:rPr lang="uk-UA" i="1" dirty="0" smtClean="0"/>
              <a:t>, </a:t>
            </a:r>
            <a:r>
              <a:rPr lang="uk-UA" i="1" dirty="0" err="1" smtClean="0"/>
              <a:t>керпа</a:t>
            </a:r>
            <a:r>
              <a:rPr lang="uk-UA" i="1" dirty="0" smtClean="0"/>
              <a:t>)</a:t>
            </a:r>
            <a:r>
              <a:rPr lang="uk-UA" dirty="0" smtClean="0"/>
              <a:t> — обов'язковий головний убір заміжніх жінок</a:t>
            </a:r>
            <a:endParaRPr lang="uk-UA" dirty="0"/>
          </a:p>
        </p:txBody>
      </p:sp>
      <p:sp>
        <p:nvSpPr>
          <p:cNvPr id="18" name="TextBox 17"/>
          <p:cNvSpPr txBox="1"/>
          <p:nvPr/>
        </p:nvSpPr>
        <p:spPr>
          <a:xfrm>
            <a:off x="6715140" y="3143248"/>
            <a:ext cx="2286016" cy="35394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vi-VN" sz="1600" b="1" dirty="0" smtClean="0">
                <a:latin typeface="+mj-lt"/>
              </a:rPr>
              <a:t>Намі́тка</a:t>
            </a:r>
            <a:r>
              <a:rPr lang="vi-VN" sz="1600" dirty="0" smtClean="0">
                <a:latin typeface="+mj-lt"/>
              </a:rPr>
              <a:t>  — </a:t>
            </a:r>
            <a:r>
              <a:rPr lang="vi-V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елемент </a:t>
            </a:r>
            <a:r>
              <a:rPr lang="vi-VN" sz="1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hlinkClick r:id="rId6" tooltip="Українське народне вбрання"/>
              </a:rPr>
              <a:t>традиційного вбрання</a:t>
            </a:r>
            <a:r>
              <a:rPr lang="vi-VN" sz="1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vi-VN" sz="1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hlinkClick r:id="rId7" tooltip="Українці"/>
              </a:rPr>
              <a:t>українських</a:t>
            </a:r>
            <a:r>
              <a:rPr lang="vi-VN" sz="1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</a:t>
            </a:r>
            <a:r>
              <a:rPr lang="vi-V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заміжніх жінок. Різновид </a:t>
            </a:r>
            <a:r>
              <a:rPr lang="vi-VN" sz="1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  <a:latin typeface="+mj-lt"/>
                <a:hlinkClick r:id="rId8" tooltip="Головний убір"/>
              </a:rPr>
              <a:t>головного убору</a:t>
            </a:r>
            <a:r>
              <a:rPr lang="vi-VN" sz="1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ysClr val="windowText" lastClr="000000"/>
                </a:solidFill>
                <a:latin typeface="+mj-lt"/>
              </a:rPr>
              <a:t> </a:t>
            </a:r>
            <a:r>
              <a:rPr lang="vi-V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для виходу в люди у вигляді полотняного або тонкого прозорого видовженого відрізу тканини, довжиною до 5 м, шириною близько 50 см, який зав'язували навколо голови поверх </a:t>
            </a:r>
            <a:r>
              <a:rPr lang="vi-VN" sz="1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hlinkClick r:id="rId9" tooltip="Очіпок"/>
              </a:rPr>
              <a:t>очіпка</a:t>
            </a:r>
            <a:r>
              <a:rPr lang="vi-V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або </a:t>
            </a:r>
            <a:r>
              <a:rPr lang="vi-VN" sz="1600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hlinkClick r:id="rId10" tooltip="Кибалка"/>
              </a:rPr>
              <a:t>кибалки</a:t>
            </a:r>
            <a:endParaRPr lang="ru-RU" sz="1600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19" name="Рисунок 18" descr="fileclose.pn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8429652" y="357166"/>
            <a:ext cx="366698" cy="366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uk-UA" b="1" dirty="0" smtClean="0"/>
              <a:t>Український народний  одяг</a:t>
            </a:r>
            <a:endParaRPr lang="ru-RU" b="1" dirty="0"/>
          </a:p>
        </p:txBody>
      </p:sp>
      <p:pic>
        <p:nvPicPr>
          <p:cNvPr id="5" name="Содержимое 4" descr="жіночий одяг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124076" y="1166019"/>
            <a:ext cx="2895849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DFE3A5">
              <a:alpha val="65098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071670" y="428604"/>
            <a:ext cx="4786346" cy="646331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latin typeface="Times New Roman" pitchFamily="18" charset="0"/>
                <a:cs typeface="Times New Roman" pitchFamily="18" charset="0"/>
              </a:rPr>
              <a:t>Взуття</a:t>
            </a:r>
            <a:r>
              <a:rPr lang="uk-UA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сапьянці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500174"/>
            <a:ext cx="3632145" cy="22860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8596" y="3929066"/>
            <a:ext cx="3857652" cy="203132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Сап'янці</a:t>
            </a:r>
            <a:r>
              <a:rPr lang="uk-UA" dirty="0" smtClean="0"/>
              <a:t> </a:t>
            </a:r>
            <a:r>
              <a:rPr lang="uk-UA" i="1" dirty="0" smtClean="0"/>
              <a:t>(чорнобривці)</a:t>
            </a:r>
            <a:r>
              <a:rPr lang="uk-UA" dirty="0" smtClean="0"/>
              <a:t> — святкові жіночі чоботи з особливої шкіри — </a:t>
            </a:r>
            <a:r>
              <a:rPr lang="uk-UA" i="1" dirty="0" smtClean="0"/>
              <a:t>сап'яну</a:t>
            </a:r>
            <a:r>
              <a:rPr lang="uk-UA" dirty="0" smtClean="0"/>
              <a:t> (червоного, зеленого, жовтого кольорів), із трохи задертими носами, невисокими халявками і вищими, ніж у чоловічих чоботях, підборами.</a:t>
            </a:r>
            <a:endParaRPr lang="uk-UA" dirty="0"/>
          </a:p>
        </p:txBody>
      </p:sp>
      <p:pic>
        <p:nvPicPr>
          <p:cNvPr id="12" name="Рисунок 11" descr="постол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1142984"/>
            <a:ext cx="3144098" cy="23442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286380" y="3571876"/>
            <a:ext cx="2786082" cy="313932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uk-UA" b="1" dirty="0" smtClean="0"/>
              <a:t>Постоли</a:t>
            </a:r>
            <a:r>
              <a:rPr lang="uk-UA" dirty="0" smtClean="0"/>
              <a:t> </a:t>
            </a:r>
            <a:r>
              <a:rPr lang="uk-UA" i="1" dirty="0" smtClean="0"/>
              <a:t>(</a:t>
            </a:r>
            <a:r>
              <a:rPr lang="uk-UA" i="1" dirty="0" err="1" smtClean="0"/>
              <a:t>моршні</a:t>
            </a:r>
            <a:r>
              <a:rPr lang="uk-UA" i="1" dirty="0" smtClean="0"/>
              <a:t>, ходаки)</a:t>
            </a:r>
            <a:r>
              <a:rPr lang="uk-UA" dirty="0" smtClean="0"/>
              <a:t> — взуття, що зберігалося на Україні до початку XX ст. Це дуже давній тип шкіряного стягнутого взуття. Робили постоли з одного шматка товстої, але по можливості м'якої коров'ячої або свинячої сиром'ятної шкіри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4" name="Рисунок 13" descr="fileclose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429652" y="357166"/>
            <a:ext cx="366698" cy="366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178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Український народний  одяг</vt:lpstr>
      <vt:lpstr>Український народний  одяг</vt:lpstr>
      <vt:lpstr>Український народний  одяг</vt:lpstr>
      <vt:lpstr>Український народний  одяг</vt:lpstr>
      <vt:lpstr>Український народний  одяг</vt:lpstr>
      <vt:lpstr>Український народний  одяг</vt:lpstr>
      <vt:lpstr>Український народний  одяг</vt:lpstr>
      <vt:lpstr>Український народний  одяг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2017-01-30T18:50:22Z</dcterms:created>
  <dcterms:modified xsi:type="dcterms:W3CDTF">2017-08-18T13:48:15Z</dcterms:modified>
</cp:coreProperties>
</file>