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0" r:id="rId4"/>
    <p:sldId id="257" r:id="rId5"/>
    <p:sldId id="258" r:id="rId6"/>
    <p:sldId id="265" r:id="rId7"/>
    <p:sldId id="266" r:id="rId8"/>
    <p:sldId id="268" r:id="rId9"/>
    <p:sldId id="264" r:id="rId10"/>
    <p:sldId id="262" r:id="rId11"/>
    <p:sldId id="263" r:id="rId12"/>
    <p:sldId id="267" r:id="rId13"/>
    <p:sldId id="269" r:id="rId14"/>
    <p:sldId id="276" r:id="rId15"/>
    <p:sldId id="270" r:id="rId16"/>
    <p:sldId id="275" r:id="rId17"/>
    <p:sldId id="271" r:id="rId18"/>
    <p:sldId id="277" r:id="rId19"/>
    <p:sldId id="278" r:id="rId20"/>
    <p:sldId id="274" r:id="rId21"/>
    <p:sldId id="273" r:id="rId22"/>
    <p:sldId id="27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07" autoAdjust="0"/>
  </p:normalViewPr>
  <p:slideViewPr>
    <p:cSldViewPr>
      <p:cViewPr varScale="1">
        <p:scale>
          <a:sx n="65" d="100"/>
          <a:sy n="65" d="100"/>
        </p:scale>
        <p:origin x="-144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/index.php?title=%D0%A8%D1%82%D1%80%D0%B0%D1%84%D0%BD%D0%B8%D0%B9_%D0%BA%D0%B8%D0%B4%D0%BE%D0%BA&amp;action=edit&amp;redlink=1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k.wikipedia.org/wiki/%D0%9C%D0%B0%D1%82%D1%87" TargetMode="External"/><Relationship Id="rId4" Type="http://schemas.openxmlformats.org/officeDocument/2006/relationships/hyperlink" Target="http://uk.wikipedia.org/wiki/%D0%9D%D0%91%D0%90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A%D0%B8%D1%97%D0%B2_(%D0%B1%D0%B0%D1%81%D0%BA%D0%B5%D1%82%D0%B1%D0%BE%D0%BB%D1%8C%D0%BD%D0%B8%D0%B9_%D0%BA%D0%BB%D1%83%D0%B1)" TargetMode="External"/><Relationship Id="rId13" Type="http://schemas.openxmlformats.org/officeDocument/2006/relationships/hyperlink" Target="http://uk.wikipedia.org/wiki/%D0%A2%D0%B8%D1%80%D0%BB%D0%B8%D1%87_(%D0%B1%D0%B0%D1%81%D0%BA%D0%B5%D1%82%D0%B1%D0%BE%D0%BB%D1%8C%D0%BD%D0%B8%D0%B9_%D0%BA%D0%BB%D1%83%D0%B1)" TargetMode="External"/><Relationship Id="rId3" Type="http://schemas.openxmlformats.org/officeDocument/2006/relationships/hyperlink" Target="http://uk.wikipedia.org/wiki/%D0%91%D1%83%D0%B4%D1%96%D0%B2%D0%B5%D0%BB%D1%8C%D0%BD%D0%B8%D0%BA_(%D0%B1%D0%B0%D1%81%D0%BA%D0%B5%D1%82%D0%B1%D0%BE%D0%BB%D1%8C%D0%BD%D0%B8%D0%B9_%D0%BA%D0%BB%D1%83%D0%B1)" TargetMode="External"/><Relationship Id="rId7" Type="http://schemas.openxmlformats.org/officeDocument/2006/relationships/hyperlink" Target="http://uk.wikipedia.org/wiki/%D0%84%D0%BB%D0%B8%D1%81%D0%B0%D0%B2%D0%B5%D1%82-%D0%91%D0%B0%D1%81%D0%BA%D0%B5%D1%82_(%D0%B1%D0%B0%D1%81%D0%BA%D0%B5%D1%82%D0%B1%D0%BE%D0%BB%D1%8C%D0%BD%D0%B8%D0%B9_%D0%BA%D0%BB%D1%83%D0%B1)" TargetMode="External"/><Relationship Id="rId12" Type="http://schemas.openxmlformats.org/officeDocument/2006/relationships/hyperlink" Target="http://uk.wikipedia.org/wiki/%D0%9F%D0%BE%D0%BB%D1%96%D1%82%D0%B5%D1%85%D0%BD%D1%96%D0%BA%D0%B0-%D0%93%D0%B0%D0%BB%D0%B8%D1%87%D0%B8%D0%BD%D0%B0" TargetMode="External"/><Relationship Id="rId17" Type="http://schemas.openxmlformats.org/officeDocument/2006/relationships/image" Target="../media/image30.jpeg"/><Relationship Id="rId2" Type="http://schemas.openxmlformats.org/officeDocument/2006/relationships/image" Target="../media/image3.jpeg"/><Relationship Id="rId16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4%D0%BE%D0%BD%D0%B5%D1%86%D1%8C%D0%BA_(%D0%B1%D0%B0%D1%81%D0%BA%D0%B5%D1%82%D0%B1%D0%BE%D0%BB%D1%8C%D0%BD%D0%B8%D0%B9_%D0%BA%D0%BB%D1%83%D0%B1)" TargetMode="External"/><Relationship Id="rId11" Type="http://schemas.openxmlformats.org/officeDocument/2006/relationships/hyperlink" Target="http://uk.wikipedia.org/wiki/%D0%9E%D0%B4%D0%B5%D1%81%D0%B0_(%D0%B1%D0%B0%D1%81%D0%BA%D0%B5%D1%82%D0%B1%D0%BE%D0%BB%D1%8C%D0%BD%D0%B8%D0%B9_%D0%BA%D0%BB%D1%83%D0%B1)" TargetMode="External"/><Relationship Id="rId5" Type="http://schemas.openxmlformats.org/officeDocument/2006/relationships/hyperlink" Target="http://uk.wikipedia.org/wiki/%D0%94%D0%BD%D1%96%D0%BF%D1%80%D0%BE%D0%90%D0%97%D0%9E%D0%A2" TargetMode="External"/><Relationship Id="rId15" Type="http://schemas.openxmlformats.org/officeDocument/2006/relationships/hyperlink" Target="http://uk.wikipedia.org/wiki/%D0%A7%D0%B5%D1%80%D0%BA%D0%B0%D1%81%D1%8C%D0%BA%D1%96_%D0%BC%D0%B0%D0%B2%D0%BF%D0%B8" TargetMode="External"/><Relationship Id="rId10" Type="http://schemas.openxmlformats.org/officeDocument/2006/relationships/hyperlink" Target="http://uk.wikipedia.org/wiki/%D0%9C%D0%B8%D0%BA%D0%BE%D0%BB%D0%B0%D1%97%D0%B2_(%D0%BC%D1%83%D0%BD%D1%96%D1%86%D0%B8%D0%BF%D0%B0%D0%BB%D1%8C%D0%BD%D0%B8%D0%B9_%D0%B1%D0%B0%D1%81%D0%BA%D0%B5%D1%82%D0%B1%D0%BE%D0%BB%D1%8C%D0%BD%D0%B8%D0%B9_%D0%BA%D0%BB%D1%83%D0%B1)" TargetMode="External"/><Relationship Id="rId4" Type="http://schemas.openxmlformats.org/officeDocument/2006/relationships/hyperlink" Target="http://uk.wikipedia.org/wiki/%D0%93%D0%BE%D0%B2%D0%B5%D1%80%D0%BB%D0%B0_(%D0%B1%D0%B0%D1%81%D0%BA%D0%B5%D1%82%D0%B1%D0%BE%D0%BB%D1%8C%D0%BD%D0%B8%D0%B9_%D0%BA%D0%BB%D1%83%D0%B1)" TargetMode="External"/><Relationship Id="rId9" Type="http://schemas.openxmlformats.org/officeDocument/2006/relationships/hyperlink" Target="http://uk.wikipedia.org/wiki/%D0%9A%D1%80%D0%B8%D0%B2%D0%B1%D0%B0%D1%81_(%D0%B1%D0%B0%D1%81%D0%BA%D0%B5%D1%82%D0%B1%D0%BE%D0%BB%D1%8C%D0%BD%D0%B8%D0%B9_%D0%BA%D0%BB%D1%83%D0%B1)" TargetMode="External"/><Relationship Id="rId14" Type="http://schemas.openxmlformats.org/officeDocument/2006/relationships/hyperlink" Target="http://uk.wikipedia.org/wiki/%D0%A5%D1%96%D0%BC%D1%96%D0%BA_(%D0%B1%D0%B0%D1%81%D0%BA%D0%B5%D1%82%D0%B1%D0%BE%D0%BB%D1%8C%D0%BD%D0%B8%D0%B9_%D0%BA%D0%BB%D1%83%D0%B1)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0%D0%BD%D0%B3%D0%BB%D1%96%D0%B9%D1%81%D1%8C%D0%BA%D0%B0_%D0%BC%D0%BE%D0%B2%D0%B0" TargetMode="External"/><Relationship Id="rId7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uk.wikipedia.org/wiki/%D0%A4%D1%83%D1%82" TargetMode="External"/><Relationship Id="rId5" Type="http://schemas.openxmlformats.org/officeDocument/2006/relationships/hyperlink" Target="http://uk.wikipedia.org/w/index.php?title=%D0%A0%D1%83%D0%BA%D0%B0&amp;action=edit&amp;redlink=1" TargetMode="External"/><Relationship Id="rId4" Type="http://schemas.openxmlformats.org/officeDocument/2006/relationships/hyperlink" Target="http://uk.wikipedia.org/wiki/%D0%9C'%D1%8F%D1%87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A%D0%BE%D1%88%D0%B8%D0%BA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D%D0%91%D0%90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hyperlink" Target="http://uk.wikipedia.org/w/index.php?title=%D0%A8%D1%82%D1%80%D0%B0%D1%84%D0%BD%D0%B0_%D0%BB%D1%96%D0%BD%D1%96%D1%8F&amp;action=edit&amp;redlink=1" TargetMode="External"/><Relationship Id="rId7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hyperlink" Target="http://uk.wikipedia.org/wiki/%D0%9D%D0%91%D0%90" TargetMode="External"/><Relationship Id="rId4" Type="http://schemas.openxmlformats.org/officeDocument/2006/relationships/hyperlink" Target="http://uk.wikipedia.org/w/index.php?title=%D0%A2%D1%80%D0%B8%D0%BE%D1%87%D0%BA%D0%BE%D0%B2%D0%B0_%D0%BB%D1%96%D0%BD%D1%96%D1%8F&amp;action=edit&amp;redlink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ББ</a:t>
            </a:r>
            <a:endParaRPr lang="ru-RU" dirty="0"/>
          </a:p>
        </p:txBody>
      </p:sp>
      <p:pic>
        <p:nvPicPr>
          <p:cNvPr id="2050" name="Picture 2" descr="C:\Users\Администратор\Downloads\107071114193276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188640"/>
            <a:ext cx="55446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5400" b="1" dirty="0" smtClean="0">
                <a:solidFill>
                  <a:srgbClr val="FFFF00"/>
                </a:solidFill>
              </a:rPr>
              <a:t>БАСКЕТБОЛ</a:t>
            </a:r>
            <a:endParaRPr lang="ru-RU" sz="54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2080" y="4077072"/>
            <a:ext cx="1851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Посібник </a:t>
            </a:r>
          </a:p>
          <a:p>
            <a:r>
              <a:rPr lang="uk-UA" dirty="0" smtClean="0"/>
              <a:t>для учнів 4 класу</a:t>
            </a:r>
            <a:endParaRPr lang="ru-RU" dirty="0"/>
          </a:p>
        </p:txBody>
      </p:sp>
      <p:pic>
        <p:nvPicPr>
          <p:cNvPr id="8" name="Picture 4" descr="http://wdesk.ru/_ph/80/2/17502173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692696"/>
            <a:ext cx="1047750" cy="10477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Администратор\Downloads\091777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9552" y="332656"/>
            <a:ext cx="33459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smtClean="0">
                <a:solidFill>
                  <a:srgbClr val="002060"/>
                </a:solidFill>
              </a:rPr>
              <a:t>ПОРУШЕННЯ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7664" y="19168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95536" y="1556792"/>
            <a:ext cx="76328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 </a:t>
            </a:r>
          </a:p>
          <a:p>
            <a:pPr>
              <a:buFont typeface="Wingdings" pitchFamily="2" charset="2"/>
              <a:buChar char="q"/>
            </a:pPr>
            <a:r>
              <a:rPr lang="ru-RU" sz="2000" b="1" i="1" dirty="0" smtClean="0">
                <a:solidFill>
                  <a:srgbClr val="002060"/>
                </a:solidFill>
              </a:rPr>
              <a:t>АУТ</a:t>
            </a:r>
            <a:r>
              <a:rPr lang="ru-RU" b="1" dirty="0" smtClean="0">
                <a:solidFill>
                  <a:srgbClr val="002060"/>
                </a:solidFill>
              </a:rPr>
              <a:t> — </a:t>
            </a:r>
            <a:r>
              <a:rPr lang="ru-RU" sz="2400" b="1" dirty="0" err="1" smtClean="0">
                <a:solidFill>
                  <a:srgbClr val="002060"/>
                </a:solidFill>
              </a:rPr>
              <a:t>м'яч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вийшов</a:t>
            </a:r>
            <a:r>
              <a:rPr lang="ru-RU" sz="2400" b="1" dirty="0" smtClean="0">
                <a:solidFill>
                  <a:srgbClr val="002060"/>
                </a:solidFill>
              </a:rPr>
              <a:t> за </a:t>
            </a:r>
            <a:r>
              <a:rPr lang="ru-RU" sz="2400" b="1" dirty="0" err="1" smtClean="0">
                <a:solidFill>
                  <a:srgbClr val="002060"/>
                </a:solidFill>
              </a:rPr>
              <a:t>межі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ігрового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майданчика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2276872"/>
            <a:ext cx="7272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 i="1" dirty="0" smtClean="0"/>
              <a:t> </a:t>
            </a:r>
            <a:r>
              <a:rPr lang="ru-RU" sz="2000" b="1" i="1" dirty="0" smtClean="0">
                <a:solidFill>
                  <a:srgbClr val="002060"/>
                </a:solidFill>
              </a:rPr>
              <a:t>ПРОБІЖКА</a:t>
            </a:r>
            <a:r>
              <a:rPr lang="ru-RU" sz="2000" b="1" dirty="0" smtClean="0">
                <a:solidFill>
                  <a:srgbClr val="002060"/>
                </a:solidFill>
              </a:rPr>
              <a:t> — </a:t>
            </a:r>
            <a:r>
              <a:rPr lang="ru-RU" sz="2000" b="1" dirty="0" err="1" smtClean="0">
                <a:solidFill>
                  <a:srgbClr val="002060"/>
                </a:solidFill>
              </a:rPr>
              <a:t>гравець</a:t>
            </a:r>
            <a:r>
              <a:rPr lang="ru-RU" sz="2000" b="1" dirty="0" smtClean="0">
                <a:solidFill>
                  <a:srgbClr val="002060"/>
                </a:solidFill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</a:rPr>
              <a:t>який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контролює</a:t>
            </a:r>
            <a:r>
              <a:rPr lang="ru-RU" sz="2000" b="1" dirty="0" smtClean="0">
                <a:solidFill>
                  <a:srgbClr val="002060"/>
                </a:solidFill>
              </a:rPr>
              <a:t> «</a:t>
            </a:r>
            <a:r>
              <a:rPr lang="ru-RU" sz="2000" b="1" dirty="0" err="1" smtClean="0">
                <a:solidFill>
                  <a:srgbClr val="002060"/>
                </a:solidFill>
              </a:rPr>
              <a:t>живий</a:t>
            </a:r>
            <a:r>
              <a:rPr lang="ru-RU" sz="2000" b="1" dirty="0" smtClean="0">
                <a:solidFill>
                  <a:srgbClr val="002060"/>
                </a:solidFill>
              </a:rPr>
              <a:t>» </a:t>
            </a:r>
            <a:r>
              <a:rPr lang="ru-RU" sz="2000" b="1" dirty="0" err="1" smtClean="0">
                <a:solidFill>
                  <a:srgbClr val="002060"/>
                </a:solidFill>
              </a:rPr>
              <a:t>м'яч</a:t>
            </a:r>
            <a:r>
              <a:rPr lang="ru-RU" sz="2000" b="1" dirty="0" smtClean="0">
                <a:solidFill>
                  <a:srgbClr val="002060"/>
                </a:solidFill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</a:rPr>
              <a:t>здійснює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переміщення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ніг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понад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обмеження</a:t>
            </a:r>
            <a:r>
              <a:rPr lang="ru-RU" sz="2000" b="1" dirty="0" smtClean="0">
                <a:solidFill>
                  <a:srgbClr val="002060"/>
                </a:solidFill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</a:rPr>
              <a:t>встановлене</a:t>
            </a:r>
            <a:r>
              <a:rPr lang="ru-RU" sz="2000" b="1" dirty="0" smtClean="0">
                <a:solidFill>
                  <a:srgbClr val="002060"/>
                </a:solidFill>
              </a:rPr>
              <a:t> правилами.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95536" y="3429000"/>
            <a:ext cx="67687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 i="1" dirty="0" smtClean="0"/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Порушення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ведення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м'яча</a:t>
            </a:r>
            <a:r>
              <a:rPr lang="ru-RU" sz="2000" b="1" dirty="0" smtClean="0">
                <a:solidFill>
                  <a:srgbClr val="002060"/>
                </a:solidFill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</a:rPr>
              <a:t>що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включає</a:t>
            </a:r>
            <a:r>
              <a:rPr lang="ru-RU" sz="2000" b="1" dirty="0" smtClean="0">
                <a:solidFill>
                  <a:srgbClr val="002060"/>
                </a:solidFill>
              </a:rPr>
              <a:t> в себе </a:t>
            </a:r>
            <a:r>
              <a:rPr lang="ru-RU" sz="2000" b="1" dirty="0" err="1" smtClean="0">
                <a:solidFill>
                  <a:srgbClr val="002060"/>
                </a:solidFill>
              </a:rPr>
              <a:t>проніс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м'яча</a:t>
            </a:r>
            <a:r>
              <a:rPr lang="ru-RU" sz="2000" b="1" dirty="0" smtClean="0">
                <a:solidFill>
                  <a:srgbClr val="002060"/>
                </a:solidFill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</a:rPr>
              <a:t>подвійне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ведення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4149080"/>
            <a:ext cx="65527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</a:rPr>
              <a:t>Три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секунди</a:t>
            </a:r>
            <a:r>
              <a:rPr lang="ru-RU" sz="2000" b="1" dirty="0" smtClean="0">
                <a:solidFill>
                  <a:srgbClr val="002060"/>
                </a:solidFill>
              </a:rPr>
              <a:t> — </a:t>
            </a:r>
            <a:r>
              <a:rPr lang="ru-RU" sz="2000" b="1" dirty="0" err="1" smtClean="0">
                <a:solidFill>
                  <a:srgbClr val="002060"/>
                </a:solidFill>
              </a:rPr>
              <a:t>гравець</a:t>
            </a:r>
            <a:r>
              <a:rPr lang="ru-RU" sz="2000" b="1" dirty="0" smtClean="0">
                <a:solidFill>
                  <a:srgbClr val="002060"/>
                </a:solidFill>
              </a:rPr>
              <a:t> нападу </a:t>
            </a:r>
            <a:r>
              <a:rPr lang="ru-RU" sz="2000" b="1" dirty="0" err="1" smtClean="0">
                <a:solidFill>
                  <a:srgbClr val="002060"/>
                </a:solidFill>
              </a:rPr>
              <a:t>перебуває</a:t>
            </a:r>
            <a:r>
              <a:rPr lang="ru-RU" sz="2000" b="1" dirty="0" smtClean="0">
                <a:solidFill>
                  <a:srgbClr val="002060"/>
                </a:solidFill>
              </a:rPr>
              <a:t> в </a:t>
            </a:r>
            <a:r>
              <a:rPr lang="ru-RU" sz="2000" b="1" dirty="0" err="1" smtClean="0">
                <a:solidFill>
                  <a:srgbClr val="002060"/>
                </a:solidFill>
              </a:rPr>
              <a:t>зоні</a:t>
            </a:r>
            <a:r>
              <a:rPr lang="ru-RU" sz="2000" b="1" dirty="0" smtClean="0">
                <a:solidFill>
                  <a:srgbClr val="002060"/>
                </a:solidFill>
              </a:rPr>
              <a:t> </a:t>
            </a:r>
            <a:r>
              <a:rPr lang="ru-RU" sz="2000" b="1" dirty="0" smtClean="0">
                <a:solidFill>
                  <a:srgbClr val="002060"/>
                </a:solidFill>
                <a:hlinkClick r:id="rId3" tooltip="Штрафний кидок (ще не написана)"/>
              </a:rPr>
              <a:t>штрафного </a:t>
            </a:r>
            <a:r>
              <a:rPr lang="ru-RU" sz="2000" b="1" dirty="0" err="1" smtClean="0">
                <a:solidFill>
                  <a:srgbClr val="002060"/>
                </a:solidFill>
                <a:hlinkClick r:id="rId3" tooltip="Штрафний кидок (ще не написана)"/>
              </a:rPr>
              <a:t>кидка</a:t>
            </a:r>
            <a:r>
              <a:rPr lang="ru-RU" sz="2000" b="1" dirty="0" smtClean="0">
                <a:solidFill>
                  <a:srgbClr val="002060"/>
                </a:solidFill>
              </a:rPr>
              <a:t> </a:t>
            </a:r>
            <a:r>
              <a:rPr lang="ru-RU" sz="2000" b="1" dirty="0" err="1" smtClean="0">
                <a:solidFill>
                  <a:srgbClr val="002060"/>
                </a:solidFill>
              </a:rPr>
              <a:t>більше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трьох</a:t>
            </a:r>
            <a:r>
              <a:rPr lang="ru-RU" sz="2000" b="1" dirty="0" smtClean="0">
                <a:solidFill>
                  <a:srgbClr val="002060"/>
                </a:solidFill>
              </a:rPr>
              <a:t> секунд у той час, коли </a:t>
            </a:r>
            <a:r>
              <a:rPr lang="ru-RU" sz="2000" b="1" dirty="0" err="1" smtClean="0">
                <a:solidFill>
                  <a:srgbClr val="002060"/>
                </a:solidFill>
              </a:rPr>
              <a:t>його</a:t>
            </a:r>
            <a:r>
              <a:rPr lang="ru-RU" sz="2000" b="1" dirty="0" smtClean="0">
                <a:solidFill>
                  <a:srgbClr val="002060"/>
                </a:solidFill>
              </a:rPr>
              <a:t> команда </a:t>
            </a:r>
            <a:r>
              <a:rPr lang="ru-RU" sz="2000" b="1" dirty="0" err="1" smtClean="0">
                <a:solidFill>
                  <a:srgbClr val="002060"/>
                </a:solidFill>
              </a:rPr>
              <a:t>володіє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м'ячем</a:t>
            </a:r>
            <a:r>
              <a:rPr lang="ru-RU" sz="2000" b="1" dirty="0" smtClean="0">
                <a:solidFill>
                  <a:srgbClr val="002060"/>
                </a:solidFill>
              </a:rPr>
              <a:t> у </a:t>
            </a:r>
            <a:r>
              <a:rPr lang="ru-RU" sz="2000" b="1" dirty="0" err="1" smtClean="0">
                <a:solidFill>
                  <a:srgbClr val="002060"/>
                </a:solidFill>
              </a:rPr>
              <a:t>зоні</a:t>
            </a:r>
            <a:r>
              <a:rPr lang="ru-RU" sz="2000" b="1" dirty="0" smtClean="0">
                <a:solidFill>
                  <a:srgbClr val="002060"/>
                </a:solidFill>
              </a:rPr>
              <a:t> нападу.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5226784"/>
            <a:ext cx="71287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b="1" i="1" dirty="0" smtClean="0">
                <a:solidFill>
                  <a:srgbClr val="002060"/>
                </a:solidFill>
              </a:rPr>
              <a:t> ГРАВЕЦЬ</a:t>
            </a:r>
            <a:r>
              <a:rPr lang="ru-RU" b="1" dirty="0" smtClean="0">
                <a:solidFill>
                  <a:srgbClr val="002060"/>
                </a:solidFill>
              </a:rPr>
              <a:t> </a:t>
            </a:r>
            <a:r>
              <a:rPr lang="ru-RU" sz="2000" b="1" dirty="0" smtClean="0">
                <a:solidFill>
                  <a:srgbClr val="002060"/>
                </a:solidFill>
              </a:rPr>
              <a:t>— </a:t>
            </a:r>
            <a:r>
              <a:rPr lang="ru-RU" sz="2000" b="1" dirty="0" err="1" smtClean="0">
                <a:solidFill>
                  <a:srgbClr val="002060"/>
                </a:solidFill>
              </a:rPr>
              <a:t>гравець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тримає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м'яч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більше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п'яти</a:t>
            </a:r>
            <a:r>
              <a:rPr lang="ru-RU" sz="2000" b="1" dirty="0" smtClean="0">
                <a:solidFill>
                  <a:srgbClr val="002060"/>
                </a:solidFill>
              </a:rPr>
              <a:t> секунд, у той час як </a:t>
            </a:r>
            <a:r>
              <a:rPr lang="ru-RU" sz="2000" b="1" dirty="0" err="1" smtClean="0">
                <a:solidFill>
                  <a:srgbClr val="002060"/>
                </a:solidFill>
              </a:rPr>
              <a:t>суперник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його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щільно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опікає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Порушення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повернення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м'яча</a:t>
            </a:r>
            <a:r>
              <a:rPr lang="ru-RU" sz="2000" b="1" i="1" dirty="0" smtClean="0">
                <a:solidFill>
                  <a:srgbClr val="002060"/>
                </a:solidFill>
              </a:rPr>
              <a:t> в зону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захисту</a:t>
            </a:r>
            <a:r>
              <a:rPr lang="ru-RU" sz="2000" b="1" dirty="0" smtClean="0">
                <a:solidFill>
                  <a:srgbClr val="002060"/>
                </a:solidFill>
              </a:rPr>
              <a:t> — команда, </a:t>
            </a:r>
            <a:r>
              <a:rPr lang="ru-RU" sz="2000" b="1" dirty="0" err="1" smtClean="0">
                <a:solidFill>
                  <a:srgbClr val="002060"/>
                </a:solidFill>
              </a:rPr>
              <a:t>що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володіє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м'ячем</a:t>
            </a:r>
            <a:r>
              <a:rPr lang="ru-RU" sz="2000" b="1" dirty="0" smtClean="0">
                <a:solidFill>
                  <a:srgbClr val="002060"/>
                </a:solidFill>
              </a:rPr>
              <a:t> у </a:t>
            </a:r>
            <a:r>
              <a:rPr lang="ru-RU" sz="2000" b="1" dirty="0" err="1" smtClean="0">
                <a:solidFill>
                  <a:srgbClr val="002060"/>
                </a:solidFill>
              </a:rPr>
              <a:t>зоні</a:t>
            </a:r>
            <a:r>
              <a:rPr lang="ru-RU" sz="2000" b="1" dirty="0" smtClean="0">
                <a:solidFill>
                  <a:srgbClr val="002060"/>
                </a:solidFill>
              </a:rPr>
              <a:t> нападу, перевела </a:t>
            </a:r>
            <a:r>
              <a:rPr lang="ru-RU" sz="2000" b="1" dirty="0" err="1" smtClean="0">
                <a:solidFill>
                  <a:srgbClr val="002060"/>
                </a:solidFill>
              </a:rPr>
              <a:t>його</a:t>
            </a:r>
            <a:r>
              <a:rPr lang="ru-RU" sz="2000" b="1" dirty="0" smtClean="0">
                <a:solidFill>
                  <a:srgbClr val="002060"/>
                </a:solidFill>
              </a:rPr>
              <a:t> в зону </a:t>
            </a:r>
            <a:r>
              <a:rPr lang="ru-RU" sz="2000" b="1" dirty="0" err="1" smtClean="0">
                <a:solidFill>
                  <a:srgbClr val="002060"/>
                </a:solidFill>
              </a:rPr>
              <a:t>захист</a:t>
            </a:r>
            <a:endParaRPr lang="ru-RU" sz="2000" b="1" dirty="0" smtClean="0">
              <a:solidFill>
                <a:srgbClr val="002060"/>
              </a:solidFill>
            </a:endParaRPr>
          </a:p>
        </p:txBody>
      </p:sp>
      <p:pic>
        <p:nvPicPr>
          <p:cNvPr id="2052" name="Picture 4" descr="C:\Users\Администратор\Downloads\Basketball-rules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188640"/>
            <a:ext cx="4752528" cy="1613032"/>
          </a:xfrm>
          <a:prstGeom prst="rect">
            <a:avLst/>
          </a:prstGeom>
          <a:noFill/>
        </p:spPr>
      </p:pic>
      <p:pic>
        <p:nvPicPr>
          <p:cNvPr id="2056" name="Picture 8" descr="C:\Users\Администратор\Downloads\logo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5212821"/>
            <a:ext cx="1547664" cy="1645179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Администратор\Downloads\091777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http://wdesk.ru/_ph/80/2/17502173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060848"/>
            <a:ext cx="1584176" cy="136815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707904" y="188640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rgbClr val="0070C0"/>
                </a:solidFill>
              </a:rPr>
              <a:t>ФОЛИ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51520" y="79172"/>
            <a:ext cx="8352928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252525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2000" dirty="0" smtClean="0">
              <a:solidFill>
                <a:srgbClr val="252525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Суддя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фіксує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фол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Фол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 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баскетболі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 —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недотримання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правил,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викликане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персональним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контактом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або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неспортивною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поведінкою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Серед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видів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фолів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є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такі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як: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персональний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технічний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неспортивний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дискваліфікуючий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2000" dirty="0" smtClean="0">
              <a:solidFill>
                <a:srgbClr val="252525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Гравець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який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отримав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5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фолів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(6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фолів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у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  <a:hlinkClick r:id="rId4" tooltip="НБА"/>
              </a:rPr>
              <a:t>НБА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) в 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  <a:hlinkClick r:id="rId5" tooltip="Матч"/>
              </a:rPr>
              <a:t>матчі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 повинен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покинути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ігровий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майданчик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не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може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брати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участь у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матчі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але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при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цьому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йому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дозволяється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залишитися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на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лаві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запасних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Гравець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що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отримав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дискваліфікуючий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фол, повинен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залишити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місце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проведення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матчу (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гравцеві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не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дозволяється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залишитися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на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лаві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запасних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).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Администратор\Downloads\Basketball-rules_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188640"/>
            <a:ext cx="8604448" cy="626469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Администратор\Downloads\091777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404664"/>
            <a:ext cx="82627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НА МАЙДАНЧИКУ ЗАБОРОНЯЄТЬСЯ: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8" y="1268760"/>
            <a:ext cx="69956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</a:rPr>
              <a:t>1.Бити ногою або відбивати м'яча кулаком.</a:t>
            </a:r>
          </a:p>
          <a:p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1880" y="3789040"/>
            <a:ext cx="341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</a:rPr>
              <a:t>2.Подвійне ведення.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9792" y="5733256"/>
            <a:ext cx="2600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</a:rPr>
              <a:t>3.Пробіжка.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9" name="Рисунок 8" descr="C:\Users\Администратор\Desktop\Баскет\Лагода (правила) 001.jpg"/>
          <p:cNvPicPr/>
          <p:nvPr/>
        </p:nvPicPr>
        <p:blipFill>
          <a:blip r:embed="rId3" cstate="print"/>
          <a:srcRect l="33993" t="26888" r="56565" b="58351"/>
          <a:stretch>
            <a:fillRect/>
          </a:stretch>
        </p:blipFill>
        <p:spPr bwMode="auto">
          <a:xfrm>
            <a:off x="395536" y="4509120"/>
            <a:ext cx="2160240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Users\Администратор\Desktop\Баскет\Лагода (правила) 001.jpg"/>
          <p:cNvPicPr/>
          <p:nvPr/>
        </p:nvPicPr>
        <p:blipFill>
          <a:blip r:embed="rId3" cstate="print"/>
          <a:srcRect l="1424" t="19846" r="88570" b="64789"/>
          <a:stretch>
            <a:fillRect/>
          </a:stretch>
        </p:blipFill>
        <p:spPr bwMode="auto">
          <a:xfrm>
            <a:off x="6012160" y="4293096"/>
            <a:ext cx="223224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C:\Users\Администратор\Desktop\Баскет\Лагода (правила) 001.jpg"/>
          <p:cNvPicPr/>
          <p:nvPr/>
        </p:nvPicPr>
        <p:blipFill>
          <a:blip r:embed="rId3" cstate="print"/>
          <a:srcRect l="26438" t="7896" r="63864" b="75886"/>
          <a:stretch>
            <a:fillRect/>
          </a:stretch>
        </p:blipFill>
        <p:spPr bwMode="auto">
          <a:xfrm>
            <a:off x="899592" y="1844824"/>
            <a:ext cx="1918345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C:\Users\Администратор\Desktop\Баскет\Лагода (правила) 001.jpg"/>
          <p:cNvPicPr/>
          <p:nvPr/>
        </p:nvPicPr>
        <p:blipFill>
          <a:blip r:embed="rId3" cstate="print"/>
          <a:srcRect l="36755" t="5121" r="52776" b="80368"/>
          <a:stretch>
            <a:fillRect/>
          </a:stretch>
        </p:blipFill>
        <p:spPr bwMode="auto">
          <a:xfrm>
            <a:off x="6372200" y="1844824"/>
            <a:ext cx="2016224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 descr="http://wdesk.ru/_ph/80/2/17502173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772816"/>
            <a:ext cx="1800200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ru-RU" dirty="0"/>
          </a:p>
        </p:txBody>
      </p:sp>
      <p:pic>
        <p:nvPicPr>
          <p:cNvPr id="1026" name="Picture 2" descr="C:\Users\Администратор\Downloads\091777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476672"/>
            <a:ext cx="72362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</a:rPr>
              <a:t>ЦІКАВЕ,</a:t>
            </a:r>
          </a:p>
          <a:p>
            <a:r>
              <a:rPr lang="uk-UA" sz="3600" b="1" dirty="0" smtClean="0">
                <a:solidFill>
                  <a:srgbClr val="002060"/>
                </a:solidFill>
              </a:rPr>
              <a:t>               корисне,</a:t>
            </a:r>
          </a:p>
          <a:p>
            <a:r>
              <a:rPr lang="uk-UA" sz="3600" b="1" dirty="0" smtClean="0">
                <a:solidFill>
                  <a:srgbClr val="002060"/>
                </a:solidFill>
              </a:rPr>
              <a:t>                               неймовірне….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924944"/>
            <a:ext cx="9215728" cy="3447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rgbClr val="002060"/>
                </a:solidFill>
              </a:rPr>
              <a:t>Під час змагальної гри, баскетболіст високої кваліфікації долає</a:t>
            </a:r>
          </a:p>
          <a:p>
            <a:r>
              <a:rPr lang="uk-UA" sz="2000" b="1" dirty="0" smtClean="0">
                <a:solidFill>
                  <a:srgbClr val="002060"/>
                </a:solidFill>
              </a:rPr>
              <a:t> відстань 5000 – 7000м, 130 -140 стрибків, до 120-150 ривків, прискорень</a:t>
            </a:r>
          </a:p>
          <a:p>
            <a:r>
              <a:rPr lang="uk-UA" sz="2000" b="1" dirty="0" smtClean="0">
                <a:solidFill>
                  <a:srgbClr val="002060"/>
                </a:solidFill>
              </a:rPr>
              <a:t>та зупинок. </a:t>
            </a:r>
          </a:p>
          <a:p>
            <a:r>
              <a:rPr lang="uk-UA" sz="2000" b="1" dirty="0" smtClean="0">
                <a:solidFill>
                  <a:srgbClr val="002060"/>
                </a:solidFill>
              </a:rPr>
              <a:t>Книга рекордів </a:t>
            </a:r>
            <a:r>
              <a:rPr lang="uk-UA" sz="2000" b="1" dirty="0" err="1" smtClean="0">
                <a:solidFill>
                  <a:srgbClr val="002060"/>
                </a:solidFill>
              </a:rPr>
              <a:t>Гіннеса</a:t>
            </a:r>
            <a:r>
              <a:rPr lang="uk-UA" sz="2000" b="1" dirty="0" smtClean="0">
                <a:solidFill>
                  <a:srgbClr val="002060"/>
                </a:solidFill>
              </a:rPr>
              <a:t>  повідомляє:</a:t>
            </a:r>
          </a:p>
          <a:p>
            <a:pPr>
              <a:buFont typeface="Wingdings" pitchFamily="2" charset="2"/>
              <a:buChar char="q"/>
            </a:pPr>
            <a:r>
              <a:rPr lang="uk-UA" sz="2000" b="1" dirty="0" smtClean="0">
                <a:solidFill>
                  <a:srgbClr val="002060"/>
                </a:solidFill>
              </a:rPr>
              <a:t> найвищий баскетболіст в історії світового баскетболу – Сулейман Алі </a:t>
            </a:r>
            <a:r>
              <a:rPr lang="uk-UA" sz="2000" b="1" dirty="0" err="1" smtClean="0">
                <a:solidFill>
                  <a:srgbClr val="002060"/>
                </a:solidFill>
              </a:rPr>
              <a:t>Нешнуш</a:t>
            </a:r>
            <a:r>
              <a:rPr lang="uk-UA" sz="2000" b="1" dirty="0" smtClean="0">
                <a:solidFill>
                  <a:srgbClr val="002060"/>
                </a:solidFill>
              </a:rPr>
              <a:t>,</a:t>
            </a:r>
          </a:p>
          <a:p>
            <a:r>
              <a:rPr lang="uk-UA" sz="2000" b="1" dirty="0" smtClean="0">
                <a:solidFill>
                  <a:srgbClr val="002060"/>
                </a:solidFill>
              </a:rPr>
              <a:t> який грав за національну збірну  Лівії в 1962р.,його зріст становив 2м 45см;</a:t>
            </a:r>
          </a:p>
          <a:p>
            <a:pPr>
              <a:buFont typeface="Wingdings" pitchFamily="2" charset="2"/>
              <a:buChar char="q"/>
            </a:pPr>
            <a:r>
              <a:rPr lang="uk-UA" sz="2000" b="1" dirty="0" smtClean="0">
                <a:solidFill>
                  <a:srgbClr val="002060"/>
                </a:solidFill>
              </a:rPr>
              <a:t>25квітня 1996р. </a:t>
            </a:r>
            <a:r>
              <a:rPr lang="uk-UA" sz="2000" b="1" dirty="0" err="1" smtClean="0">
                <a:solidFill>
                  <a:srgbClr val="002060"/>
                </a:solidFill>
              </a:rPr>
              <a:t>Тед</a:t>
            </a:r>
            <a:r>
              <a:rPr lang="uk-UA" sz="2000" b="1" dirty="0" smtClean="0">
                <a:solidFill>
                  <a:srgbClr val="002060"/>
                </a:solidFill>
              </a:rPr>
              <a:t> СТ. Мартін (США) не промахнувся з лінії штрафних </a:t>
            </a:r>
          </a:p>
          <a:p>
            <a:r>
              <a:rPr lang="uk-UA" sz="2000" b="1" dirty="0" smtClean="0">
                <a:solidFill>
                  <a:srgbClr val="002060"/>
                </a:solidFill>
              </a:rPr>
              <a:t>Кидків 5221раз підряд. Цей рекорд штрафних кидків встановлено в</a:t>
            </a:r>
          </a:p>
          <a:p>
            <a:r>
              <a:rPr lang="uk-UA" sz="2000" b="1" dirty="0" smtClean="0">
                <a:solidFill>
                  <a:srgbClr val="002060"/>
                </a:solidFill>
              </a:rPr>
              <a:t> </a:t>
            </a:r>
            <a:r>
              <a:rPr lang="uk-UA" sz="2000" b="1" dirty="0" err="1" smtClean="0">
                <a:solidFill>
                  <a:srgbClr val="002060"/>
                </a:solidFill>
              </a:rPr>
              <a:t>Джексонвілі</a:t>
            </a:r>
            <a:r>
              <a:rPr lang="uk-UA" sz="2000" b="1" dirty="0" smtClean="0">
                <a:solidFill>
                  <a:srgbClr val="002060"/>
                </a:solidFill>
              </a:rPr>
              <a:t>, США.</a:t>
            </a:r>
          </a:p>
          <a:p>
            <a:endParaRPr lang="uk-UA" sz="2000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3075" name="Picture 3" descr="C:\Users\Администратор\Downloads\logo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260648"/>
            <a:ext cx="2195736" cy="2279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ru-RU" dirty="0"/>
          </a:p>
        </p:txBody>
      </p:sp>
      <p:pic>
        <p:nvPicPr>
          <p:cNvPr id="1026" name="Picture 2" descr="C:\Users\Администратор\Downloads\091777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27784" y="548680"/>
            <a:ext cx="287694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solidFill>
                  <a:srgbClr val="002060"/>
                </a:solidFill>
              </a:rPr>
              <a:t>БАСКЕТБОЛ 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2564904"/>
            <a:ext cx="860799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Баскетбол – дивовижна складна, насичена, прекрасна  гра,</a:t>
            </a:r>
          </a:p>
          <a:p>
            <a:r>
              <a:rPr lang="uk-UA" sz="2400" b="1" dirty="0" smtClean="0">
                <a:solidFill>
                  <a:srgbClr val="002060"/>
                </a:solidFill>
              </a:rPr>
              <a:t>Яка вимагає від  її учасників універсальних якостей:</a:t>
            </a:r>
          </a:p>
          <a:p>
            <a:r>
              <a:rPr lang="uk-UA" sz="2400" b="1" dirty="0" smtClean="0">
                <a:solidFill>
                  <a:srgbClr val="002060"/>
                </a:solidFill>
              </a:rPr>
              <a:t>Координованості,  рухливості, стрибучості,тактичного відчуття,</a:t>
            </a:r>
          </a:p>
          <a:p>
            <a:r>
              <a:rPr lang="uk-UA" sz="2400" b="1" dirty="0" smtClean="0">
                <a:solidFill>
                  <a:srgbClr val="002060"/>
                </a:solidFill>
              </a:rPr>
              <a:t>тонкого технічного вміння….</a:t>
            </a:r>
          </a:p>
          <a:p>
            <a:r>
              <a:rPr lang="uk-UA" sz="2400" b="1" dirty="0" smtClean="0">
                <a:solidFill>
                  <a:srgbClr val="002060"/>
                </a:solidFill>
              </a:rPr>
              <a:t>                                                 </a:t>
            </a:r>
          </a:p>
          <a:p>
            <a:endParaRPr lang="uk-UA" sz="2400" b="1" dirty="0" smtClean="0">
              <a:solidFill>
                <a:srgbClr val="002060"/>
              </a:solidFill>
            </a:endParaRPr>
          </a:p>
          <a:p>
            <a:r>
              <a:rPr lang="uk-UA" sz="2400" b="1" dirty="0" smtClean="0">
                <a:solidFill>
                  <a:srgbClr val="002060"/>
                </a:solidFill>
              </a:rPr>
              <a:t>                                                                    Олександр Білостінний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ru-RU" dirty="0"/>
          </a:p>
        </p:txBody>
      </p:sp>
      <p:pic>
        <p:nvPicPr>
          <p:cNvPr id="1026" name="Picture 2" descr="C:\Users\Администратор\Downloads\091777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Администратор\Downloads\Я-люблю-баскетбо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88640"/>
            <a:ext cx="6768752" cy="4035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F:\Баскет\Лагода физ-ра (команда) 001.jpg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179512" y="4110228"/>
            <a:ext cx="4439412" cy="2747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Администратор\Downloads\091777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332656"/>
            <a:ext cx="83252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</a:rPr>
              <a:t>Мета презентації :</a:t>
            </a:r>
          </a:p>
          <a:p>
            <a:r>
              <a:rPr lang="uk-UA" sz="3200" b="1" dirty="0" smtClean="0">
                <a:solidFill>
                  <a:srgbClr val="002060"/>
                </a:solidFill>
              </a:rPr>
              <a:t> ознайомити  учнів 4 класу з грою - баскетбол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5976" y="4797152"/>
            <a:ext cx="377968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Підготовила:</a:t>
            </a:r>
          </a:p>
          <a:p>
            <a:r>
              <a:rPr lang="uk-UA" b="1" dirty="0" smtClean="0">
                <a:solidFill>
                  <a:srgbClr val="002060"/>
                </a:solidFill>
              </a:rPr>
              <a:t>Вчитель – методист вищої категорії,</a:t>
            </a:r>
          </a:p>
          <a:p>
            <a:r>
              <a:rPr lang="uk-UA" b="1" dirty="0" smtClean="0">
                <a:solidFill>
                  <a:srgbClr val="002060"/>
                </a:solidFill>
              </a:rPr>
              <a:t> Криворізької загальноосвітньої</a:t>
            </a:r>
          </a:p>
          <a:p>
            <a:r>
              <a:rPr lang="uk-UA" b="1" dirty="0" smtClean="0">
                <a:solidFill>
                  <a:srgbClr val="002060"/>
                </a:solidFill>
              </a:rPr>
              <a:t>школи І-ІІІ ступенів №78</a:t>
            </a:r>
          </a:p>
          <a:p>
            <a:r>
              <a:rPr lang="uk-UA" b="1" dirty="0" smtClean="0">
                <a:solidFill>
                  <a:srgbClr val="002060"/>
                </a:solidFill>
              </a:rPr>
              <a:t>Дудка Наталія Анатоліївна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Администратор\Downloads\091777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332656"/>
            <a:ext cx="465255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solidFill>
                  <a:srgbClr val="002060"/>
                </a:solidFill>
              </a:rPr>
              <a:t>Українські</a:t>
            </a:r>
          </a:p>
          <a:p>
            <a:r>
              <a:rPr lang="uk-UA" sz="4000" b="1" dirty="0" smtClean="0">
                <a:solidFill>
                  <a:srgbClr val="002060"/>
                </a:solidFill>
              </a:rPr>
              <a:t> баскетбольні клуби</a:t>
            </a:r>
          </a:p>
          <a:p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5976" y="479715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3528" y="1988840"/>
          <a:ext cx="7224465" cy="4680519"/>
        </p:xfrm>
        <a:graphic>
          <a:graphicData uri="http://schemas.openxmlformats.org/drawingml/2006/table">
            <a:tbl>
              <a:tblPr/>
              <a:tblGrid>
                <a:gridCol w="2408155"/>
                <a:gridCol w="2408155"/>
                <a:gridCol w="2408155"/>
              </a:tblGrid>
              <a:tr h="4680519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000000"/>
                          </a:solidFill>
                        </a:rPr>
                        <a:t>Б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ru-RU" sz="1800" u="none" strike="noStrike" dirty="0" err="1">
                          <a:solidFill>
                            <a:srgbClr val="0B0080"/>
                          </a:solidFill>
                          <a:hlinkClick r:id="rId3" tooltip="Будівельник (баскетбольний клуб)"/>
                        </a:rPr>
                        <a:t>Будівельник</a:t>
                      </a:r>
                      <a:r>
                        <a:rPr lang="ru-RU" sz="1800" u="none" strike="noStrike" dirty="0">
                          <a:solidFill>
                            <a:srgbClr val="0B0080"/>
                          </a:solidFill>
                          <a:hlinkClick r:id="rId3" tooltip="Будівельник (баскетбольний клуб)"/>
                        </a:rPr>
                        <a:t> (</a:t>
                      </a:r>
                      <a:r>
                        <a:rPr lang="ru-RU" sz="1800" u="none" strike="noStrike" dirty="0" err="1">
                          <a:solidFill>
                            <a:srgbClr val="0B0080"/>
                          </a:solidFill>
                          <a:hlinkClick r:id="rId3" tooltip="Будівельник (баскетбольний клуб)"/>
                        </a:rPr>
                        <a:t>баскетбольний</a:t>
                      </a:r>
                      <a:r>
                        <a:rPr lang="ru-RU" sz="1800" u="none" strike="noStrike" dirty="0">
                          <a:solidFill>
                            <a:srgbClr val="0B0080"/>
                          </a:solidFill>
                          <a:hlinkClick r:id="rId3" tooltip="Будівельник (баскетбольний клуб)"/>
                        </a:rPr>
                        <a:t> клуб)</a:t>
                      </a:r>
                      <a:endParaRPr lang="ru-RU" sz="1800" dirty="0"/>
                    </a:p>
                    <a:p>
                      <a:r>
                        <a:rPr lang="ru-RU" sz="1800" b="1" dirty="0">
                          <a:solidFill>
                            <a:srgbClr val="000000"/>
                          </a:solidFill>
                        </a:rPr>
                        <a:t>Г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ru-RU" sz="1800" u="none" strike="noStrike" dirty="0">
                          <a:solidFill>
                            <a:srgbClr val="0B0080"/>
                          </a:solidFill>
                          <a:hlinkClick r:id="rId4" tooltip="Говерла (баскетбольний клуб)"/>
                        </a:rPr>
                        <a:t>Говерла (</a:t>
                      </a:r>
                      <a:r>
                        <a:rPr lang="ru-RU" sz="1800" u="none" strike="noStrike" dirty="0" err="1">
                          <a:solidFill>
                            <a:srgbClr val="0B0080"/>
                          </a:solidFill>
                          <a:hlinkClick r:id="rId4" tooltip="Говерла (баскетбольний клуб)"/>
                        </a:rPr>
                        <a:t>баскетбольний</a:t>
                      </a:r>
                      <a:r>
                        <a:rPr lang="ru-RU" sz="1800" u="none" strike="noStrike" dirty="0">
                          <a:solidFill>
                            <a:srgbClr val="0B0080"/>
                          </a:solidFill>
                          <a:hlinkClick r:id="rId4" tooltip="Говерла (баскетбольний клуб)"/>
                        </a:rPr>
                        <a:t> клуб)</a:t>
                      </a:r>
                      <a:endParaRPr lang="ru-RU" sz="1800" dirty="0"/>
                    </a:p>
                    <a:p>
                      <a:r>
                        <a:rPr lang="ru-RU" sz="1800" b="1" dirty="0">
                          <a:solidFill>
                            <a:srgbClr val="000000"/>
                          </a:solidFill>
                        </a:rPr>
                        <a:t>Д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ru-RU" sz="1800" u="none" strike="noStrike" dirty="0" err="1">
                          <a:solidFill>
                            <a:srgbClr val="0B0080"/>
                          </a:solidFill>
                          <a:hlinkClick r:id="rId5" tooltip="ДніпроАЗОТ"/>
                        </a:rPr>
                        <a:t>ДніпроАЗОТ</a:t>
                      </a:r>
                      <a:endParaRPr lang="ru-RU" sz="1800" dirty="0"/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ru-RU" sz="1800" u="none" strike="noStrike" dirty="0" err="1">
                          <a:solidFill>
                            <a:srgbClr val="0B0080"/>
                          </a:solidFill>
                          <a:hlinkClick r:id="rId6" tooltip="Донецьк (баскетбольний клуб)"/>
                        </a:rPr>
                        <a:t>Донецьк</a:t>
                      </a:r>
                      <a:r>
                        <a:rPr lang="ru-RU" sz="1800" u="none" strike="noStrike" dirty="0">
                          <a:solidFill>
                            <a:srgbClr val="0B0080"/>
                          </a:solidFill>
                          <a:hlinkClick r:id="rId6" tooltip="Донецьк (баскетбольний клуб)"/>
                        </a:rPr>
                        <a:t> (</a:t>
                      </a:r>
                      <a:r>
                        <a:rPr lang="ru-RU" sz="1800" u="none" strike="noStrike" dirty="0" err="1">
                          <a:solidFill>
                            <a:srgbClr val="0B0080"/>
                          </a:solidFill>
                          <a:hlinkClick r:id="rId6" tooltip="Донецьк (баскетбольний клуб)"/>
                        </a:rPr>
                        <a:t>баскетбольний</a:t>
                      </a:r>
                      <a:r>
                        <a:rPr lang="ru-RU" sz="1800" u="none" strike="noStrike" dirty="0">
                          <a:solidFill>
                            <a:srgbClr val="0B0080"/>
                          </a:solidFill>
                          <a:hlinkClick r:id="rId6" tooltip="Донецьк (баскетбольний клуб)"/>
                        </a:rPr>
                        <a:t> клуб)</a:t>
                      </a:r>
                      <a:endParaRPr lang="ru-RU" sz="1800" dirty="0"/>
                    </a:p>
                    <a:p>
                      <a:r>
                        <a:rPr lang="ru-RU" sz="1800" b="1" dirty="0">
                          <a:solidFill>
                            <a:srgbClr val="000000"/>
                          </a:solidFill>
                        </a:rPr>
                        <a:t>Є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ru-RU" sz="1800" u="none" strike="noStrike" dirty="0" err="1">
                          <a:solidFill>
                            <a:srgbClr val="0B0080"/>
                          </a:solidFill>
                          <a:hlinkClick r:id="rId7" tooltip="Єлисавет-Баскет (баскетбольний клуб)"/>
                        </a:rPr>
                        <a:t>Єлисавет-Баскет</a:t>
                      </a:r>
                      <a:r>
                        <a:rPr lang="ru-RU" sz="1800" u="none" strike="noStrike" dirty="0">
                          <a:solidFill>
                            <a:srgbClr val="0B0080"/>
                          </a:solidFill>
                          <a:hlinkClick r:id="rId7" tooltip="Єлисавет-Баскет (баскетбольний клуб)"/>
                        </a:rPr>
                        <a:t> (</a:t>
                      </a:r>
                      <a:r>
                        <a:rPr lang="ru-RU" sz="1800" u="none" strike="noStrike" dirty="0" err="1">
                          <a:solidFill>
                            <a:srgbClr val="0B0080"/>
                          </a:solidFill>
                          <a:hlinkClick r:id="rId7" tooltip="Єлисавет-Баскет (баскетбольний клуб)"/>
                        </a:rPr>
                        <a:t>баскетбольний</a:t>
                      </a:r>
                      <a:r>
                        <a:rPr lang="ru-RU" sz="1800" u="none" strike="noStrike" dirty="0">
                          <a:solidFill>
                            <a:srgbClr val="0B0080"/>
                          </a:solidFill>
                          <a:hlinkClick r:id="rId7" tooltip="Єлисавет-Баскет (баскетбольний клуб)"/>
                        </a:rPr>
                        <a:t> клуб)</a:t>
                      </a:r>
                      <a:endParaRPr lang="ru-RU" sz="1800" dirty="0"/>
                    </a:p>
                  </a:txBody>
                  <a:tcPr marL="52065" marR="52065" marT="26033" marB="260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000000"/>
                          </a:solidFill>
                        </a:rPr>
                        <a:t>К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ru-RU" sz="1800" u="none" strike="noStrike" dirty="0" err="1">
                          <a:solidFill>
                            <a:srgbClr val="0B0080"/>
                          </a:solidFill>
                          <a:hlinkClick r:id="rId8" tooltip="Київ (баскетбольний клуб)"/>
                        </a:rPr>
                        <a:t>Київ</a:t>
                      </a:r>
                      <a:r>
                        <a:rPr lang="ru-RU" sz="1800" u="none" strike="noStrike" dirty="0">
                          <a:solidFill>
                            <a:srgbClr val="0B0080"/>
                          </a:solidFill>
                          <a:hlinkClick r:id="rId8" tooltip="Київ (баскетбольний клуб)"/>
                        </a:rPr>
                        <a:t> (</a:t>
                      </a:r>
                      <a:r>
                        <a:rPr lang="ru-RU" sz="1800" u="none" strike="noStrike" dirty="0" err="1">
                          <a:solidFill>
                            <a:srgbClr val="0B0080"/>
                          </a:solidFill>
                          <a:hlinkClick r:id="rId8" tooltip="Київ (баскетбольний клуб)"/>
                        </a:rPr>
                        <a:t>баскетбольний</a:t>
                      </a:r>
                      <a:r>
                        <a:rPr lang="ru-RU" sz="1800" u="none" strike="noStrike" dirty="0">
                          <a:solidFill>
                            <a:srgbClr val="0B0080"/>
                          </a:solidFill>
                          <a:hlinkClick r:id="rId8" tooltip="Київ (баскетбольний клуб)"/>
                        </a:rPr>
                        <a:t> клуб)</a:t>
                      </a:r>
                      <a:endParaRPr lang="ru-RU" sz="1800" dirty="0"/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ru-RU" sz="1800" u="none" strike="noStrike" dirty="0" err="1">
                          <a:solidFill>
                            <a:srgbClr val="0B0080"/>
                          </a:solidFill>
                          <a:hlinkClick r:id="rId9" tooltip="Кривбас (баскетбольний клуб)"/>
                        </a:rPr>
                        <a:t>Кривбас</a:t>
                      </a:r>
                      <a:r>
                        <a:rPr lang="ru-RU" sz="1800" u="none" strike="noStrike" dirty="0">
                          <a:solidFill>
                            <a:srgbClr val="0B0080"/>
                          </a:solidFill>
                          <a:hlinkClick r:id="rId9" tooltip="Кривбас (баскетбольний клуб)"/>
                        </a:rPr>
                        <a:t> (</a:t>
                      </a:r>
                      <a:r>
                        <a:rPr lang="ru-RU" sz="1800" u="none" strike="noStrike" dirty="0" err="1">
                          <a:solidFill>
                            <a:srgbClr val="0B0080"/>
                          </a:solidFill>
                          <a:hlinkClick r:id="rId9" tooltip="Кривбас (баскетбольний клуб)"/>
                        </a:rPr>
                        <a:t>баскетбольний</a:t>
                      </a:r>
                      <a:r>
                        <a:rPr lang="ru-RU" sz="1800" u="none" strike="noStrike" dirty="0">
                          <a:solidFill>
                            <a:srgbClr val="0B0080"/>
                          </a:solidFill>
                          <a:hlinkClick r:id="rId9" tooltip="Кривбас (баскетбольний клуб)"/>
                        </a:rPr>
                        <a:t> клуб)</a:t>
                      </a:r>
                      <a:endParaRPr lang="ru-RU" sz="1800" dirty="0"/>
                    </a:p>
                    <a:p>
                      <a:r>
                        <a:rPr lang="ru-RU" sz="1800" b="1" dirty="0">
                          <a:solidFill>
                            <a:srgbClr val="000000"/>
                          </a:solidFill>
                        </a:rPr>
                        <a:t>М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ru-RU" sz="1800" u="none" strike="noStrike" dirty="0" err="1">
                          <a:solidFill>
                            <a:srgbClr val="0B0080"/>
                          </a:solidFill>
                          <a:hlinkClick r:id="rId10" tooltip="Миколаїв (муніципальний баскетбольний клуб)"/>
                        </a:rPr>
                        <a:t>Миколаїв</a:t>
                      </a:r>
                      <a:r>
                        <a:rPr lang="ru-RU" sz="1800" u="none" strike="noStrike" dirty="0">
                          <a:solidFill>
                            <a:srgbClr val="0B0080"/>
                          </a:solidFill>
                          <a:hlinkClick r:id="rId10" tooltip="Миколаїв (муніципальний баскетбольний клуб)"/>
                        </a:rPr>
                        <a:t> (</a:t>
                      </a:r>
                      <a:r>
                        <a:rPr lang="ru-RU" sz="1800" u="none" strike="noStrike" dirty="0" err="1">
                          <a:solidFill>
                            <a:srgbClr val="0B0080"/>
                          </a:solidFill>
                          <a:hlinkClick r:id="rId10" tooltip="Миколаїв (муніципальний баскетбольний клуб)"/>
                        </a:rPr>
                        <a:t>муніципальний</a:t>
                      </a:r>
                      <a:r>
                        <a:rPr lang="ru-RU" sz="1800" u="none" strike="noStrike" dirty="0">
                          <a:solidFill>
                            <a:srgbClr val="0B0080"/>
                          </a:solidFill>
                          <a:hlinkClick r:id="rId10" tooltip="Миколаїв (муніципальний баскетбольний клуб)"/>
                        </a:rPr>
                        <a:t> </a:t>
                      </a:r>
                      <a:r>
                        <a:rPr lang="ru-RU" sz="1800" u="none" strike="noStrike" dirty="0" err="1">
                          <a:solidFill>
                            <a:srgbClr val="0B0080"/>
                          </a:solidFill>
                          <a:hlinkClick r:id="rId10" tooltip="Миколаїв (муніципальний баскетбольний клуб)"/>
                        </a:rPr>
                        <a:t>баскетбольний</a:t>
                      </a:r>
                      <a:r>
                        <a:rPr lang="ru-RU" sz="1800" u="none" strike="noStrike" dirty="0">
                          <a:solidFill>
                            <a:srgbClr val="0B0080"/>
                          </a:solidFill>
                          <a:hlinkClick r:id="rId10" tooltip="Миколаїв (муніципальний баскетбольний клуб)"/>
                        </a:rPr>
                        <a:t> клуб)</a:t>
                      </a:r>
                      <a:endParaRPr lang="ru-RU" sz="1800" dirty="0"/>
                    </a:p>
                    <a:p>
                      <a:r>
                        <a:rPr lang="ru-RU" sz="1800" b="1" dirty="0">
                          <a:solidFill>
                            <a:srgbClr val="000000"/>
                          </a:solidFill>
                        </a:rPr>
                        <a:t>О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ru-RU" sz="1800" u="none" strike="noStrike" dirty="0">
                          <a:solidFill>
                            <a:srgbClr val="0B0080"/>
                          </a:solidFill>
                          <a:hlinkClick r:id="rId11" tooltip="Одеса (баскетбольний клуб)"/>
                        </a:rPr>
                        <a:t>Одеса (</a:t>
                      </a:r>
                      <a:r>
                        <a:rPr lang="ru-RU" sz="1800" u="none" strike="noStrike" dirty="0" err="1">
                          <a:solidFill>
                            <a:srgbClr val="0B0080"/>
                          </a:solidFill>
                          <a:hlinkClick r:id="rId11" tooltip="Одеса (баскетбольний клуб)"/>
                        </a:rPr>
                        <a:t>баскетбольний</a:t>
                      </a:r>
                      <a:r>
                        <a:rPr lang="ru-RU" sz="1800" u="none" strike="noStrike" dirty="0">
                          <a:solidFill>
                            <a:srgbClr val="0B0080"/>
                          </a:solidFill>
                          <a:hlinkClick r:id="rId11" tooltip="Одеса (баскетбольний клуб)"/>
                        </a:rPr>
                        <a:t> клуб)</a:t>
                      </a:r>
                      <a:endParaRPr lang="ru-RU" sz="1800" dirty="0"/>
                    </a:p>
                    <a:p>
                      <a:r>
                        <a:rPr lang="ru-RU" sz="1800" b="1" dirty="0">
                          <a:solidFill>
                            <a:srgbClr val="000000"/>
                          </a:solidFill>
                        </a:rPr>
                        <a:t>П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ru-RU" sz="1800" u="none" strike="noStrike" dirty="0" err="1">
                          <a:solidFill>
                            <a:srgbClr val="0B0080"/>
                          </a:solidFill>
                          <a:hlinkClick r:id="rId12" tooltip="Політехніка-Галичина"/>
                        </a:rPr>
                        <a:t>Політехніка-Галичина</a:t>
                      </a:r>
                      <a:endParaRPr lang="ru-RU" sz="1800" dirty="0"/>
                    </a:p>
                  </a:txBody>
                  <a:tcPr marL="52065" marR="52065" marT="26033" marB="260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000000"/>
                          </a:solidFill>
                        </a:rPr>
                        <a:t>Т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ru-RU" sz="1800" u="none" strike="noStrike" dirty="0">
                          <a:solidFill>
                            <a:srgbClr val="0B0080"/>
                          </a:solidFill>
                          <a:hlinkClick r:id="rId13" tooltip="Тирлич (баскетбольний клуб)"/>
                        </a:rPr>
                        <a:t>Тирлич (</a:t>
                      </a:r>
                      <a:r>
                        <a:rPr lang="ru-RU" sz="1800" u="none" strike="noStrike" dirty="0" err="1">
                          <a:solidFill>
                            <a:srgbClr val="0B0080"/>
                          </a:solidFill>
                          <a:hlinkClick r:id="rId13" tooltip="Тирлич (баскетбольний клуб)"/>
                        </a:rPr>
                        <a:t>баскетбольний</a:t>
                      </a:r>
                      <a:r>
                        <a:rPr lang="ru-RU" sz="1800" u="none" strike="noStrike" dirty="0">
                          <a:solidFill>
                            <a:srgbClr val="0B0080"/>
                          </a:solidFill>
                          <a:hlinkClick r:id="rId13" tooltip="Тирлич (баскетбольний клуб)"/>
                        </a:rPr>
                        <a:t> клуб)</a:t>
                      </a:r>
                      <a:endParaRPr lang="ru-RU" sz="1800" dirty="0"/>
                    </a:p>
                    <a:p>
                      <a:r>
                        <a:rPr lang="ru-RU" sz="1800" b="1" dirty="0">
                          <a:solidFill>
                            <a:srgbClr val="000000"/>
                          </a:solidFill>
                        </a:rPr>
                        <a:t>Х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ru-RU" sz="1800" u="none" strike="noStrike" dirty="0" err="1">
                          <a:solidFill>
                            <a:srgbClr val="0B0080"/>
                          </a:solidFill>
                          <a:hlinkClick r:id="rId14" tooltip="Хімік (баскетбольний клуб)"/>
                        </a:rPr>
                        <a:t>Хімік</a:t>
                      </a:r>
                      <a:r>
                        <a:rPr lang="ru-RU" sz="1800" u="none" strike="noStrike" dirty="0">
                          <a:solidFill>
                            <a:srgbClr val="0B0080"/>
                          </a:solidFill>
                          <a:hlinkClick r:id="rId14" tooltip="Хімік (баскетбольний клуб)"/>
                        </a:rPr>
                        <a:t> (</a:t>
                      </a:r>
                      <a:r>
                        <a:rPr lang="ru-RU" sz="1800" u="none" strike="noStrike" dirty="0" err="1">
                          <a:solidFill>
                            <a:srgbClr val="0B0080"/>
                          </a:solidFill>
                          <a:hlinkClick r:id="rId14" tooltip="Хімік (баскетбольний клуб)"/>
                        </a:rPr>
                        <a:t>баскетбольний</a:t>
                      </a:r>
                      <a:r>
                        <a:rPr lang="ru-RU" sz="1800" u="none" strike="noStrike" dirty="0">
                          <a:solidFill>
                            <a:srgbClr val="0B0080"/>
                          </a:solidFill>
                          <a:hlinkClick r:id="rId14" tooltip="Хімік (баскетбольний клуб)"/>
                        </a:rPr>
                        <a:t> клуб)</a:t>
                      </a:r>
                      <a:endParaRPr lang="ru-RU" sz="1800" dirty="0"/>
                    </a:p>
                    <a:p>
                      <a:r>
                        <a:rPr lang="ru-RU" sz="1800" b="1" dirty="0">
                          <a:solidFill>
                            <a:srgbClr val="000000"/>
                          </a:solidFill>
                        </a:rPr>
                        <a:t>Ч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ru-RU" sz="1800" u="none" strike="noStrike" dirty="0" err="1">
                          <a:solidFill>
                            <a:srgbClr val="0B0080"/>
                          </a:solidFill>
                          <a:hlinkClick r:id="rId15" tooltip="Черкаські мавпи"/>
                        </a:rPr>
                        <a:t>Черкаські</a:t>
                      </a:r>
                      <a:r>
                        <a:rPr lang="ru-RU" sz="1800" u="none" strike="noStrike" dirty="0">
                          <a:solidFill>
                            <a:srgbClr val="0B0080"/>
                          </a:solidFill>
                          <a:hlinkClick r:id="rId15" tooltip="Черкаські мавпи"/>
                        </a:rPr>
                        <a:t> </a:t>
                      </a:r>
                      <a:r>
                        <a:rPr lang="ru-RU" sz="1800" u="none" strike="noStrike" dirty="0" err="1">
                          <a:solidFill>
                            <a:srgbClr val="0B0080"/>
                          </a:solidFill>
                          <a:hlinkClick r:id="rId15" tooltip="Черкаські мавпи"/>
                        </a:rPr>
                        <a:t>мавпи</a:t>
                      </a:r>
                      <a:endParaRPr lang="ru-RU" sz="1800" dirty="0"/>
                    </a:p>
                  </a:txBody>
                  <a:tcPr marL="52065" marR="52065" marT="26033" marB="260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C:\Users\Администратор\Downloads\1408720046-3366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868144" y="0"/>
            <a:ext cx="3275856" cy="2197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Администратор\Downloads\5Oub5NarsQo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220072" y="4293096"/>
            <a:ext cx="3629289" cy="2261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Администратор\Downloads\091777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699792" y="764704"/>
            <a:ext cx="51122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solidFill>
                  <a:srgbClr val="C00000"/>
                </a:solidFill>
              </a:rPr>
              <a:t>Контрольні запитання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2276872"/>
            <a:ext cx="5776838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1.Що означає слово баскетбол?</a:t>
            </a:r>
          </a:p>
          <a:p>
            <a:r>
              <a:rPr lang="uk-UA" sz="2400" dirty="0" smtClean="0"/>
              <a:t>2.Мета гри?</a:t>
            </a:r>
          </a:p>
          <a:p>
            <a:r>
              <a:rPr lang="uk-UA" sz="2400" dirty="0" smtClean="0"/>
              <a:t>3.Історія баскетболу?</a:t>
            </a:r>
          </a:p>
          <a:p>
            <a:r>
              <a:rPr lang="uk-UA" sz="2400" dirty="0" smtClean="0"/>
              <a:t>4.Час гри?</a:t>
            </a:r>
          </a:p>
          <a:p>
            <a:r>
              <a:rPr lang="uk-UA" sz="2400" dirty="0" smtClean="0"/>
              <a:t>5. Які є кидки?</a:t>
            </a:r>
          </a:p>
          <a:p>
            <a:r>
              <a:rPr lang="uk-UA" sz="2400" dirty="0" smtClean="0"/>
              <a:t> 6. Назвіть технічні прийоми?</a:t>
            </a:r>
          </a:p>
          <a:p>
            <a:r>
              <a:rPr lang="uk-UA" sz="2400" dirty="0" smtClean="0"/>
              <a:t> 7.Техніка безпеки під час гри в баскетбол?</a:t>
            </a:r>
          </a:p>
          <a:p>
            <a:r>
              <a:rPr lang="uk-UA" sz="2400" dirty="0" smtClean="0"/>
              <a:t> 8. Види фолів?</a:t>
            </a:r>
          </a:p>
          <a:p>
            <a:r>
              <a:rPr lang="uk-UA" sz="2400" dirty="0" smtClean="0"/>
              <a:t> 9.Назвіть Українські баскетбольні клуби?</a:t>
            </a:r>
          </a:p>
          <a:p>
            <a:r>
              <a:rPr lang="uk-UA" sz="2400" dirty="0" smtClean="0"/>
              <a:t> </a:t>
            </a:r>
          </a:p>
          <a:p>
            <a:endParaRPr lang="uk-UA" sz="2400" dirty="0" smtClean="0"/>
          </a:p>
          <a:p>
            <a:endParaRPr lang="uk-UA" sz="2400" dirty="0" smtClean="0"/>
          </a:p>
          <a:p>
            <a:endParaRPr lang="ru-RU" sz="2400" dirty="0"/>
          </a:p>
        </p:txBody>
      </p:sp>
      <p:pic>
        <p:nvPicPr>
          <p:cNvPr id="34818" name="Picture 2" descr="C:\Users\Администратор\Downloads\na_jukose_45_(1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26586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C:\Users\Администратор\Downloads\logo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4365104"/>
            <a:ext cx="2411760" cy="2317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\Downloads\09177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25933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404664"/>
            <a:ext cx="5040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rgbClr val="0070C0"/>
                </a:solidFill>
              </a:rPr>
              <a:t>БАСКЕТБОЛ -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051720" y="1628800"/>
            <a:ext cx="6552728" cy="30469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від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  <a:hlinkClick r:id="rId3" tooltip="Англійська мова"/>
              </a:rPr>
              <a:t>англ.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basket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 — «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кошик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»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  <a:hlinkClick r:id="rId3" tooltip="Англійська мова"/>
              </a:rPr>
              <a:t>англ.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ball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 — «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м'яч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»,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інші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назви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кошикі́вка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або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коші́вка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 — спортивна  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командна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гра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  <a:hlinkClick r:id="rId4" tooltip="М'яч"/>
              </a:rPr>
              <a:t>м'ячем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який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закидують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  <a:hlinkClick r:id="rId5" tooltip="Рука (ще не написана)"/>
              </a:rPr>
              <a:t>руками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 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кільце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із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сіткою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кошик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),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закріпленою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на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щиті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висоті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3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метри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5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сантиметрів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(10 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  <a:hlinkClick r:id="rId6" tooltip="Фут"/>
              </a:rPr>
              <a:t>футів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) над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майданчиком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8" name="Picture 6" descr="C:\Users\Администратор\Downloads\mini-basket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4653136"/>
            <a:ext cx="2483768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3" name="Picture 1" descr="C:\Users\Администратор\Downloads\091777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59632" y="332656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0070C0"/>
                </a:solidFill>
              </a:rPr>
              <a:t>ІСТОРІЯ БАСКЕТБОЛУ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Users\Администратор\Downloads\jam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0991" y="260648"/>
            <a:ext cx="2723009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Администратор\Downloads\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894872"/>
            <a:ext cx="3485978" cy="296312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112500"/>
          </a:effectLst>
        </p:spPr>
      </p:pic>
      <p:pic>
        <p:nvPicPr>
          <p:cNvPr id="8" name="Picture 4" descr="http://wdesk.ru/_ph/80/2/17502173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0"/>
            <a:ext cx="1047750" cy="1047750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95536" y="885200"/>
            <a:ext cx="4355976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Доктор Джеймс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Найсміт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відомий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в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усьому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світі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, як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винахідник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баскетболу.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Він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народився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в 1861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році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в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Ремсей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(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Ramsay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)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містечку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,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біля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Елмонта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(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Almonte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), штат Онтаріо, Канада.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Концепція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баскетболу в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нього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зародилася,ще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в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шкільні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роки,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під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час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гри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в “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duck-on-a-rock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”.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/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</a:b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491880" y="3922022"/>
            <a:ext cx="565212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І от, у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грудні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1891 року, Джеймс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Найсміт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представив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своєму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гімнастичному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класу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в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Спрінгфілде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(YMCA)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свій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безіменний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винахід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. Перша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гра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була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зіграна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футбольним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м'ячем,а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замість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кілець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, до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поруччів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балкону, по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обидві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сторони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спортивного залу,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Найсміт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прикріпив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два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прості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кошики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в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довершення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усього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вивісив</a:t>
            </a:r>
            <a:r>
              <a:rPr lang="ru-RU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на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дошці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оголошень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список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тринадцяти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правил,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що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повинні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були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керувати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цією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новою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грою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.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/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</a:b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дминистратор\Downloads\091777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332656"/>
            <a:ext cx="5040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dirty="0" smtClean="0">
                <a:solidFill>
                  <a:srgbClr val="0070C0"/>
                </a:solidFill>
              </a:rPr>
              <a:t>Мета гри:</a:t>
            </a:r>
            <a:endParaRPr lang="ru-RU" sz="60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2204864"/>
            <a:ext cx="8218660" cy="43704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uk-UA" sz="4000" b="1" dirty="0" smtClean="0">
                <a:solidFill>
                  <a:srgbClr val="002060"/>
                </a:solidFill>
              </a:rPr>
              <a:t>В баскетбол гають дві команди;</a:t>
            </a:r>
          </a:p>
          <a:p>
            <a:pPr>
              <a:buFont typeface="Wingdings" pitchFamily="2" charset="2"/>
              <a:buChar char="v"/>
            </a:pPr>
            <a:endParaRPr lang="uk-UA" dirty="0" smtClean="0"/>
          </a:p>
          <a:p>
            <a:pPr>
              <a:buFont typeface="Wingdings" pitchFamily="2" charset="2"/>
              <a:buChar char="v"/>
            </a:pPr>
            <a:endParaRPr lang="uk-UA" dirty="0" smtClean="0"/>
          </a:p>
          <a:p>
            <a:pPr>
              <a:buFont typeface="Wingdings" pitchFamily="2" charset="2"/>
              <a:buChar char="v"/>
            </a:pPr>
            <a:endParaRPr lang="uk-UA" dirty="0" smtClean="0"/>
          </a:p>
          <a:p>
            <a:pPr>
              <a:buFont typeface="Wingdings" pitchFamily="2" charset="2"/>
              <a:buChar char="v"/>
            </a:pPr>
            <a:endParaRPr lang="uk-UA" dirty="0" smtClean="0"/>
          </a:p>
          <a:p>
            <a:pPr>
              <a:buFont typeface="Wingdings" pitchFamily="2" charset="2"/>
              <a:buChar char="v"/>
            </a:pPr>
            <a:endParaRPr lang="uk-UA" dirty="0" smtClean="0"/>
          </a:p>
          <a:p>
            <a:pPr>
              <a:buFont typeface="Wingdings" pitchFamily="2" charset="2"/>
              <a:buChar char="v"/>
            </a:pPr>
            <a:endParaRPr lang="uk-UA" dirty="0" smtClean="0"/>
          </a:p>
          <a:p>
            <a:pPr>
              <a:buFont typeface="Wingdings" pitchFamily="2" charset="2"/>
              <a:buChar char="v"/>
            </a:pPr>
            <a:endParaRPr lang="uk-UA" dirty="0" smtClean="0"/>
          </a:p>
          <a:p>
            <a:pPr>
              <a:buFont typeface="Wingdings" pitchFamily="2" charset="2"/>
              <a:buChar char="v"/>
            </a:pPr>
            <a:endParaRPr lang="uk-UA" dirty="0" smtClean="0"/>
          </a:p>
          <a:p>
            <a:pPr>
              <a:buFont typeface="Wingdings" pitchFamily="2" charset="2"/>
              <a:buChar char="v"/>
            </a:pPr>
            <a:endParaRPr lang="uk-UA" dirty="0" smtClean="0"/>
          </a:p>
          <a:p>
            <a:pPr>
              <a:buFont typeface="Wingdings" pitchFamily="2" charset="2"/>
              <a:buChar char="v"/>
            </a:pPr>
            <a:endParaRPr lang="uk-UA" dirty="0" smtClean="0"/>
          </a:p>
          <a:p>
            <a:endParaRPr lang="uk-UA" dirty="0" smtClean="0"/>
          </a:p>
          <a:p>
            <a:pPr>
              <a:buFont typeface="Wingdings" pitchFamily="2" charset="2"/>
              <a:buChar char="v"/>
            </a:pPr>
            <a:r>
              <a:rPr lang="uk-UA" sz="4000" b="1" dirty="0" smtClean="0">
                <a:solidFill>
                  <a:srgbClr val="002060"/>
                </a:solidFill>
              </a:rPr>
              <a:t>В кожній команді по п'ять гравців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3076" name="Picture 4" descr="C:\Users\Администратор\Downloads\logo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0"/>
            <a:ext cx="2411760" cy="2317253"/>
          </a:xfrm>
          <a:prstGeom prst="rect">
            <a:avLst/>
          </a:prstGeom>
          <a:noFill/>
        </p:spPr>
      </p:pic>
      <p:pic>
        <p:nvPicPr>
          <p:cNvPr id="3077" name="Picture 5" descr="C:\Users\Администратор\Downloads\scrn_big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2885880"/>
            <a:ext cx="5184576" cy="263135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7" name="Picture 1" descr="C:\Users\Администратор\Downloads\091777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63082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0"/>
            <a:ext cx="68407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  </a:t>
            </a:r>
            <a:r>
              <a:rPr lang="uk-UA" sz="4000" b="1" dirty="0" smtClean="0">
                <a:solidFill>
                  <a:srgbClr val="0070C0"/>
                </a:solidFill>
              </a:rPr>
              <a:t>Мета  кожної команди – 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uk-UA" sz="4000" b="1" dirty="0" smtClean="0">
                <a:solidFill>
                  <a:srgbClr val="0070C0"/>
                </a:solidFill>
              </a:rPr>
              <a:t>закинути м'яч у кошик суперника</a:t>
            </a:r>
          </a:p>
          <a:p>
            <a:pPr algn="r"/>
            <a:r>
              <a:rPr lang="en-US" sz="4000" b="1" dirty="0" smtClean="0">
                <a:solidFill>
                  <a:srgbClr val="0070C0"/>
                </a:solidFill>
              </a:rPr>
              <a:t>                  </a:t>
            </a:r>
          </a:p>
          <a:p>
            <a:r>
              <a:rPr lang="uk-UA" sz="4000" b="1" dirty="0" smtClean="0">
                <a:solidFill>
                  <a:srgbClr val="0070C0"/>
                </a:solidFill>
              </a:rPr>
              <a:t>Та перешкодити іншій команді заволодіти м'ячем і закинути його у кошик. 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Администратор\Downloads\102.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0"/>
            <a:ext cx="3131840" cy="2264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Администратор\Downloads\images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4293096"/>
            <a:ext cx="3384376" cy="2360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Администратор\Downloads\091777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-5840288"/>
            <a:ext cx="5112568" cy="13018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252525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252525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252525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252525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252525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252525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252525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252525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252525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252525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252525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252525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252525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252525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252525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252525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252525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252525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252525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252525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252525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252525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252525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252525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252525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252525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252525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252525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252525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252525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252525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252525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252525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252525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252525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252525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252525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252525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252525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252525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252525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252525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252525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252525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252525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252525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252525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252525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252525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252525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252525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252525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252525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252525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Гра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може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відбуватися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на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відкритому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майданчику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залі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висотою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не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менше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7м</a:t>
            </a:r>
            <a:r>
              <a:rPr lang="uk-UA" sz="2000" b="1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Розмір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поля — 28х15 м. Щит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розміром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180х105 см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від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стійки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Від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нижнього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краю щита до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підлоги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чи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ґрунту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повинно бути 275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см.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  <a:hlinkClick r:id="rId3" tooltip="Кошик"/>
              </a:rPr>
              <a:t>Кошик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 —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це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металеве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кільце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обтягнуте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сіткою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без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дна.Він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кріпиться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на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відстані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0,31 м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від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нижнього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обріза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щита.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Встановлена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​​стандартами ФІБА для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чоловічих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змагань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окружність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м'яча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 — 74,9-78 см,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маса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 — 567—650 г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(для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жіночих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відповідно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72,4-73,7 см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510—567 г).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22535" name="Picture 7" descr="C:\Users\Администратор\Downloads\2_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005064" y="1719064"/>
            <a:ext cx="6858000" cy="3419872"/>
          </a:xfrm>
          <a:prstGeom prst="rect">
            <a:avLst/>
          </a:prstGeom>
          <a:noFill/>
        </p:spPr>
      </p:pic>
      <p:pic>
        <p:nvPicPr>
          <p:cNvPr id="22536" name="Picture 8" descr="C:\Users\Администратор\Downloads\1_b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560070" cy="2662932"/>
          </a:xfrm>
          <a:prstGeom prst="rect">
            <a:avLst/>
          </a:prstGeom>
          <a:noFill/>
        </p:spPr>
      </p:pic>
      <p:pic>
        <p:nvPicPr>
          <p:cNvPr id="22542" name="Picture 14" descr="C:\Users\Администратор\Downloads\sporta-67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0"/>
            <a:ext cx="1584176" cy="27089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</a:t>
            </a:r>
            <a:endParaRPr lang="ru-RU" dirty="0"/>
          </a:p>
        </p:txBody>
      </p:sp>
      <p:pic>
        <p:nvPicPr>
          <p:cNvPr id="23554" name="Picture 2" descr="C:\Users\Администратор\Downloads\091777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71078"/>
          </a:xfrm>
          <a:prstGeom prst="rect">
            <a:avLst/>
          </a:prstGeom>
          <a:noFill/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683568" y="1423525"/>
            <a:ext cx="5040560" cy="526297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Тривалість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гри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 —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чотири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періоди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по 10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хвилин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двохвилинними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перервами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між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першою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та другою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третьою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четвертою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чвертями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та великою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перервою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у 15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хвилин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між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другим та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третім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періодом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В 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  <a:hlinkClick r:id="rId3" tooltip="НБА"/>
              </a:rPr>
              <a:t>Національній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  <a:hlinkClick r:id="rId3" tooltip="НБА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  <a:hlinkClick r:id="rId3" tooltip="НБА"/>
              </a:rPr>
              <a:t>баскетбольній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  <a:hlinkClick r:id="rId3" tooltip="НБА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  <a:hlinkClick r:id="rId3" tooltip="НБА"/>
              </a:rPr>
              <a:t>Асоціації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гра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триває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48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хвилин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розбивається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на 4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чверті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7624" y="404664"/>
            <a:ext cx="4536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002060"/>
                </a:solidFill>
              </a:rPr>
              <a:t>ЧАС  ГРИ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10" name="Picture 2" descr="C:\Users\Администратор\Downloads\basketball-rules-ma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76672"/>
            <a:ext cx="2736304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\Downloads\091777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115616" y="620688"/>
            <a:ext cx="52998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smtClean="0">
                <a:solidFill>
                  <a:srgbClr val="002060"/>
                </a:solidFill>
              </a:rPr>
              <a:t>ТЕХНІЧНІ ПРИЙОМИ: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1027" name="Picture 3" descr="C:\Users\Администратор\Downloads\basketbol+334480238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0"/>
            <a:ext cx="2411760" cy="213360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331640" y="1700808"/>
            <a:ext cx="64087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uk-UA" sz="2800" b="1" dirty="0" smtClean="0">
                <a:solidFill>
                  <a:srgbClr val="002060"/>
                </a:solidFill>
              </a:rPr>
              <a:t> біг, </a:t>
            </a:r>
            <a:r>
              <a:rPr lang="uk-UA" sz="2800" b="1" dirty="0" smtClean="0">
                <a:solidFill>
                  <a:srgbClr val="002060"/>
                </a:solidFill>
              </a:rPr>
              <a:t>стрибки,стійки,</a:t>
            </a:r>
            <a:endParaRPr lang="uk-UA" sz="2800" b="1" dirty="0" smtClean="0">
              <a:solidFill>
                <a:srgbClr val="002060"/>
              </a:solidFill>
            </a:endParaRPr>
          </a:p>
          <a:p>
            <a:r>
              <a:rPr lang="uk-UA" sz="2800" b="1" dirty="0" smtClean="0">
                <a:solidFill>
                  <a:srgbClr val="002060"/>
                </a:solidFill>
              </a:rPr>
              <a:t>пересування по майданчику, </a:t>
            </a:r>
          </a:p>
          <a:p>
            <a:r>
              <a:rPr lang="uk-UA" sz="2800" b="1" dirty="0" smtClean="0">
                <a:solidFill>
                  <a:srgbClr val="002060"/>
                </a:solidFill>
              </a:rPr>
              <a:t>зупинки;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1640" y="3356991"/>
            <a:ext cx="68407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uk-UA" sz="3600" b="1" dirty="0" smtClean="0">
                <a:solidFill>
                  <a:srgbClr val="002060"/>
                </a:solidFill>
              </a:rPr>
              <a:t> передачі, ловіння;</a:t>
            </a:r>
          </a:p>
          <a:p>
            <a:pPr>
              <a:buFont typeface="Wingdings" pitchFamily="2" charset="2"/>
              <a:buChar char="q"/>
            </a:pPr>
            <a:endParaRPr lang="uk-UA" sz="3600" b="1" dirty="0" smtClean="0">
              <a:solidFill>
                <a:srgbClr val="002060"/>
              </a:solidFill>
            </a:endParaRPr>
          </a:p>
          <a:p>
            <a:pPr lvl="4">
              <a:buFont typeface="Wingdings" pitchFamily="2" charset="2"/>
              <a:buChar char="q"/>
            </a:pPr>
            <a:r>
              <a:rPr lang="uk-UA" sz="3600" b="1" dirty="0" smtClean="0">
                <a:solidFill>
                  <a:srgbClr val="002060"/>
                </a:solidFill>
              </a:rPr>
              <a:t>ведення м'яча;</a:t>
            </a:r>
          </a:p>
          <a:p>
            <a:pPr>
              <a:buFont typeface="Wingdings" pitchFamily="2" charset="2"/>
              <a:buChar char="q"/>
            </a:pPr>
            <a:endParaRPr lang="uk-UA" sz="3600" b="1" dirty="0" smtClean="0">
              <a:solidFill>
                <a:srgbClr val="002060"/>
              </a:solidFill>
            </a:endParaRPr>
          </a:p>
          <a:p>
            <a:endParaRPr lang="uk-UA" sz="3600" b="1" dirty="0" smtClean="0">
              <a:solidFill>
                <a:srgbClr val="002060"/>
              </a:solidFill>
            </a:endParaRPr>
          </a:p>
          <a:p>
            <a:pPr lvl="1">
              <a:buFont typeface="Wingdings" pitchFamily="2" charset="2"/>
              <a:buChar char="q"/>
            </a:pPr>
            <a:r>
              <a:rPr lang="uk-UA" sz="3600" b="1" dirty="0" smtClean="0">
                <a:solidFill>
                  <a:srgbClr val="002060"/>
                </a:solidFill>
              </a:rPr>
              <a:t> кидки м'яча у кошик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1031" name="Picture 7" descr="C:\Users\Администратор\Downloads\sports-40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-243408"/>
            <a:ext cx="1057275" cy="1600200"/>
          </a:xfrm>
          <a:prstGeom prst="rect">
            <a:avLst/>
          </a:prstGeom>
          <a:noFill/>
        </p:spPr>
      </p:pic>
      <p:pic>
        <p:nvPicPr>
          <p:cNvPr id="1035" name="Picture 11" descr="C:\Users\Администратор\Downloads\jack_character_big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11752" y="4221088"/>
            <a:ext cx="2232248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C:\Users\Администратор\Downloads\stavki_baske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5013176"/>
            <a:ext cx="1331640" cy="1484778"/>
          </a:xfrm>
          <a:prstGeom prst="rect">
            <a:avLst/>
          </a:prstGeom>
          <a:noFill/>
        </p:spPr>
      </p:pic>
      <p:pic>
        <p:nvPicPr>
          <p:cNvPr id="12" name="Рисунок 11" descr="F:\Баскет\Лагода физ-ра (Веде-е мяча) 001.jpg"/>
          <p:cNvPicPr/>
          <p:nvPr/>
        </p:nvPicPr>
        <p:blipFill>
          <a:blip r:embed="rId7" cstate="print"/>
          <a:srcRect l="65412" t="10504" r="14678" b="-1260"/>
          <a:stretch>
            <a:fillRect/>
          </a:stretch>
        </p:blipFill>
        <p:spPr bwMode="auto">
          <a:xfrm>
            <a:off x="5868144" y="2780928"/>
            <a:ext cx="1296144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F:\Баскет\Лагода (правила) 001.jpg"/>
          <p:cNvPicPr/>
          <p:nvPr/>
        </p:nvPicPr>
        <p:blipFill>
          <a:blip r:embed="rId8" cstate="print"/>
          <a:srcRect t="69647" r="83645"/>
          <a:stretch>
            <a:fillRect/>
          </a:stretch>
        </p:blipFill>
        <p:spPr bwMode="auto">
          <a:xfrm>
            <a:off x="179512" y="2348880"/>
            <a:ext cx="1224136" cy="1588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Администратор\Downloads\091777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51920" y="692696"/>
            <a:ext cx="20922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b="1" dirty="0" smtClean="0">
                <a:solidFill>
                  <a:srgbClr val="002060"/>
                </a:solidFill>
              </a:rPr>
              <a:t>КИДКИ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204864"/>
            <a:ext cx="62464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uk-UA" sz="2800" b="1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З</a:t>
            </a:r>
            <a:r>
              <a:rPr lang="ru-RU" sz="2800" b="1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а </a:t>
            </a:r>
            <a:r>
              <a:rPr lang="ru-RU" sz="2800" b="1" dirty="0" err="1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одне</a:t>
            </a:r>
            <a:r>
              <a:rPr lang="ru-RU" sz="2800" b="1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влучення</a:t>
            </a:r>
            <a:r>
              <a:rPr lang="ru-RU" sz="2800" b="1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м'яча</a:t>
            </a:r>
            <a:r>
              <a:rPr lang="ru-RU" sz="2800" b="1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 в </a:t>
            </a:r>
            <a:r>
              <a:rPr lang="ru-RU" sz="2800" b="1" dirty="0" err="1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кільце</a:t>
            </a:r>
            <a:r>
              <a:rPr lang="ru-RU" sz="2800" b="1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може</a:t>
            </a:r>
            <a:r>
              <a:rPr lang="ru-RU" sz="2800" b="1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 бути </a:t>
            </a:r>
            <a:r>
              <a:rPr lang="ru-RU" sz="2800" b="1" dirty="0" err="1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зарахована</a:t>
            </a:r>
            <a:r>
              <a:rPr lang="ru-RU" sz="2800" b="1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різна</a:t>
            </a:r>
            <a:r>
              <a:rPr lang="ru-RU" sz="2800" b="1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кількість</a:t>
            </a:r>
            <a:r>
              <a:rPr lang="ru-RU" sz="2800" b="1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очок</a:t>
            </a:r>
            <a:r>
              <a:rPr lang="ru-RU" sz="2800" b="1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:</a:t>
            </a:r>
            <a:endParaRPr lang="ru-RU" sz="2800" b="1" dirty="0" smtClean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800" b="1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1 очко — </a:t>
            </a:r>
            <a:r>
              <a:rPr lang="ru-RU" sz="2800" b="1" dirty="0" err="1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кидок</a:t>
            </a:r>
            <a:r>
              <a:rPr lang="ru-RU" sz="2800" b="1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зі</a:t>
            </a:r>
            <a:r>
              <a:rPr lang="ru-RU" sz="2800" b="1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 </a:t>
            </a:r>
            <a:r>
              <a:rPr lang="ru-RU" sz="2800" b="1" dirty="0" err="1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  <a:hlinkClick r:id="rId3" tooltip="Штрафна лінія (ще не написана)"/>
              </a:rPr>
              <a:t>штрафної</a:t>
            </a:r>
            <a:r>
              <a:rPr lang="ru-RU" sz="2800" b="1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  <a:hlinkClick r:id="rId3" tooltip="Штрафна лінія (ще не написана)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  <a:hlinkClick r:id="rId3" tooltip="Штрафна лінія (ще не написана)"/>
              </a:rPr>
              <a:t>лінії</a:t>
            </a:r>
            <a:r>
              <a:rPr lang="ru-RU" sz="2800" b="1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;</a:t>
            </a:r>
            <a:endParaRPr lang="ru-RU" sz="2800" b="1" dirty="0" smtClean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800" b="1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2 очки — </a:t>
            </a:r>
            <a:r>
              <a:rPr lang="ru-RU" sz="2800" b="1" dirty="0" err="1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кидок</a:t>
            </a:r>
            <a:r>
              <a:rPr lang="ru-RU" sz="2800" b="1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з</a:t>
            </a:r>
            <a:r>
              <a:rPr lang="ru-RU" sz="2800" b="1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середньої</a:t>
            </a:r>
            <a:r>
              <a:rPr lang="ru-RU" sz="2800" b="1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або</a:t>
            </a:r>
            <a:r>
              <a:rPr lang="ru-RU" sz="2800" b="1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близької</a:t>
            </a:r>
            <a:r>
              <a:rPr lang="ru-RU" sz="2800" b="1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дистанції</a:t>
            </a:r>
            <a:r>
              <a:rPr lang="ru-RU" sz="2800" b="1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 (</a:t>
            </a:r>
            <a:r>
              <a:rPr lang="ru-RU" sz="2800" b="1" dirty="0" err="1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ближче</a:t>
            </a:r>
            <a:r>
              <a:rPr lang="ru-RU" sz="2800" b="1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триочкової</a:t>
            </a:r>
            <a:r>
              <a:rPr lang="ru-RU" sz="2800" b="1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лінії</a:t>
            </a:r>
            <a:r>
              <a:rPr lang="ru-RU" sz="2800" b="1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);</a:t>
            </a:r>
            <a:endParaRPr lang="ru-RU" sz="2800" b="1" dirty="0" smtClean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800" b="1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3 очки — </a:t>
            </a:r>
            <a:r>
              <a:rPr lang="ru-RU" sz="2800" b="1" dirty="0" err="1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кидок</a:t>
            </a:r>
            <a:r>
              <a:rPr lang="ru-RU" sz="2800" b="1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з-за</a:t>
            </a:r>
            <a:r>
              <a:rPr lang="ru-RU" sz="2800" b="1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 </a:t>
            </a:r>
            <a:r>
              <a:rPr lang="ru-RU" sz="2800" b="1" dirty="0" err="1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  <a:hlinkClick r:id="rId4" tooltip="Триочкова лінія (ще не написана)"/>
              </a:rPr>
              <a:t>триочкової</a:t>
            </a:r>
            <a:r>
              <a:rPr lang="ru-RU" sz="2800" b="1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  <a:hlinkClick r:id="rId4" tooltip="Триочкова лінія (ще не написана)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  <a:hlinkClick r:id="rId4" tooltip="Триочкова лінія (ще не написана)"/>
              </a:rPr>
              <a:t>лінії</a:t>
            </a:r>
            <a:r>
              <a:rPr lang="ru-RU" sz="2800" b="1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 на </a:t>
            </a:r>
            <a:r>
              <a:rPr lang="ru-RU" sz="2800" b="1" dirty="0" err="1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відстані</a:t>
            </a:r>
            <a:r>
              <a:rPr lang="ru-RU" sz="2800" b="1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 6м 75см (7м 24см в </a:t>
            </a:r>
            <a:r>
              <a:rPr lang="ru-RU" sz="2800" b="1" dirty="0" err="1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  <a:hlinkClick r:id="rId5" tooltip="НБА"/>
              </a:rPr>
              <a:t>Національній</a:t>
            </a:r>
            <a:r>
              <a:rPr lang="ru-RU" sz="2800" b="1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  <a:hlinkClick r:id="rId5" tooltip="НБА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  <a:hlinkClick r:id="rId5" tooltip="НБА"/>
              </a:rPr>
              <a:t>баскетбольній</a:t>
            </a:r>
            <a:r>
              <a:rPr lang="ru-RU" sz="2800" b="1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  <a:hlinkClick r:id="rId5" tooltip="НБА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  <a:hlinkClick r:id="rId5" tooltip="НБА"/>
              </a:rPr>
              <a:t>асоціації</a:t>
            </a:r>
            <a:endParaRPr lang="ru-RU" sz="28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21507" name="Picture 3" descr="C:\Users\Администратор\Downloads\История-баскетбол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0"/>
            <a:ext cx="2627784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Администратор\Downloads\Basketball-rules_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10776" y="4797152"/>
            <a:ext cx="3209696" cy="1727452"/>
          </a:xfrm>
          <a:prstGeom prst="rect">
            <a:avLst/>
          </a:prstGeom>
          <a:noFill/>
        </p:spPr>
      </p:pic>
      <p:pic>
        <p:nvPicPr>
          <p:cNvPr id="2050" name="Picture 2" descr="C:\Users\Администратор\Downloads\kuroko-no-basuke-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00" y="620688"/>
            <a:ext cx="2483768" cy="1314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570</Words>
  <Application>Microsoft Office PowerPoint</Application>
  <PresentationFormat>Экран (4:3)</PresentationFormat>
  <Paragraphs>209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ББ</vt:lpstr>
      <vt:lpstr>Слайд 2</vt:lpstr>
      <vt:lpstr>Слайд 3</vt:lpstr>
      <vt:lpstr>Слайд 4</vt:lpstr>
      <vt:lpstr>Слайд 5</vt:lpstr>
      <vt:lpstr>Слайд 6</vt:lpstr>
      <vt:lpstr>С</vt:lpstr>
      <vt:lpstr>Слайд 8</vt:lpstr>
      <vt:lpstr>Слайд 9</vt:lpstr>
      <vt:lpstr>Слайд 10</vt:lpstr>
      <vt:lpstr>Слайд 11</vt:lpstr>
      <vt:lpstr>Слайд 12</vt:lpstr>
      <vt:lpstr>Слайд 13</vt:lpstr>
      <vt:lpstr>  </vt:lpstr>
      <vt:lpstr>  </vt:lpstr>
      <vt:lpstr>  </vt:lpstr>
      <vt:lpstr>Слайд 17</vt:lpstr>
      <vt:lpstr>Слайд 18</vt:lpstr>
      <vt:lpstr>Слайд 19</vt:lpstr>
      <vt:lpstr>Слайд 20</vt:lpstr>
      <vt:lpstr>Слайд 21</vt:lpstr>
      <vt:lpstr>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XTreme.ws</cp:lastModifiedBy>
  <cp:revision>46</cp:revision>
  <dcterms:created xsi:type="dcterms:W3CDTF">2015-01-18T16:49:19Z</dcterms:created>
  <dcterms:modified xsi:type="dcterms:W3CDTF">2015-01-21T12:57:50Z</dcterms:modified>
</cp:coreProperties>
</file>