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notesMasterIdLst>
    <p:notesMasterId r:id="rId24"/>
  </p:notesMasterIdLst>
  <p:sldIdLst>
    <p:sldId id="287" r:id="rId8"/>
    <p:sldId id="277" r:id="rId9"/>
    <p:sldId id="285" r:id="rId10"/>
    <p:sldId id="283" r:id="rId11"/>
    <p:sldId id="280" r:id="rId12"/>
    <p:sldId id="279" r:id="rId13"/>
    <p:sldId id="284" r:id="rId14"/>
    <p:sldId id="281" r:id="rId15"/>
    <p:sldId id="282" r:id="rId16"/>
    <p:sldId id="268" r:id="rId17"/>
    <p:sldId id="257" r:id="rId18"/>
    <p:sldId id="270" r:id="rId19"/>
    <p:sldId id="271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F5D7D-D812-4D98-B1BB-DFBAA9DEED93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868CD-80AC-4BA2-A13D-2ECBBCE4E8A7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18698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68CD-80AC-4BA2-A13D-2ECBBCE4E8A7}" type="slidenum">
              <a:rPr lang="uk-UA" smtClean="0"/>
              <a:pPr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0995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68CD-80AC-4BA2-A13D-2ECBBCE4E8A7}" type="slidenum">
              <a:rPr lang="uk-UA" smtClean="0"/>
              <a:pPr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7691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68CD-80AC-4BA2-A13D-2ECBBCE4E8A7}" type="slidenum">
              <a:rPr lang="uk-UA" smtClean="0"/>
              <a:pPr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0241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40712-EBCC-4307-88EC-7BDDA98B79A8}" type="datetimeFigureOut">
              <a:rPr lang="uk-UA" smtClean="0"/>
              <a:pPr/>
              <a:t>20.08.2017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1AB38-1F63-4891-B7BF-24E351E4E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A22D2-CC0F-434A-BE4E-AF2DD661528B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20.08.2017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A9F8B-D3C4-479E-BC75-897486470131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3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mysvitlit.at.ua/news/kitajska_narodna_kazka_penzlik_maljana_z_iljustracijami_pdf_jpeg_5_klas/2013-07-01-138" TargetMode="External"/><Relationship Id="rId4" Type="http://schemas.openxmlformats.org/officeDocument/2006/relationships/hyperlink" Target="http://www.ae-lib.org.ua/texts/_tales_asia__ua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4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53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877270"/>
            <a:ext cx="6400800" cy="7200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Nataly\Desktop\Матеріали для презентації Пензлик Маляна\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8280920" cy="63367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9"/>
          <p:cNvSpPr txBox="1"/>
          <p:nvPr/>
        </p:nvSpPr>
        <p:spPr>
          <a:xfrm>
            <a:off x="323528" y="260648"/>
            <a:ext cx="8639944" cy="106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800" b="1" dirty="0" smtClean="0">
                <a:solidFill>
                  <a:srgbClr val="C00000"/>
                </a:solidFill>
                <a:latin typeface="ChinaCyr" pitchFamily="82" charset="-52"/>
              </a:rPr>
              <a:t> </a:t>
            </a:r>
            <a:r>
              <a:rPr lang="uk-UA" sz="4800" b="1" dirty="0" smtClean="0">
                <a:solidFill>
                  <a:srgbClr val="C00000"/>
                </a:solidFill>
                <a:latin typeface="+mj-lt"/>
              </a:rPr>
              <a:t>Словникова робота</a:t>
            </a:r>
            <a:endParaRPr lang="uk-UA" sz="48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9712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827584" y="1196752"/>
            <a:ext cx="78488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Туш – </a:t>
            </a:r>
            <a:r>
              <a:rPr lang="uk-UA" sz="2400" i="1" dirty="0" smtClean="0"/>
              <a:t>чорнило, рідина для малювання та креслення,    </a:t>
            </a:r>
          </a:p>
          <a:p>
            <a:r>
              <a:rPr lang="uk-UA" sz="2400" i="1" dirty="0" smtClean="0"/>
              <a:t>               у Китаї  в основному малюють тушшю.</a:t>
            </a:r>
          </a:p>
          <a:p>
            <a:r>
              <a:rPr lang="uk-UA" sz="2400" b="1" dirty="0" smtClean="0"/>
              <a:t>Баский – </a:t>
            </a:r>
            <a:r>
              <a:rPr lang="uk-UA" sz="2400" i="1" dirty="0" smtClean="0"/>
              <a:t>граційний, швидкий.</a:t>
            </a:r>
          </a:p>
          <a:p>
            <a:r>
              <a:rPr lang="uk-UA" sz="2400" b="1" dirty="0" smtClean="0"/>
              <a:t>Фенікс – </a:t>
            </a:r>
            <a:r>
              <a:rPr lang="uk-UA" sz="2400" i="1" dirty="0" smtClean="0"/>
              <a:t>у китайській міфології Фенхуан – міфічний птах,    </a:t>
            </a:r>
          </a:p>
          <a:p>
            <a:r>
              <a:rPr lang="uk-UA" sz="2400" i="1" dirty="0" smtClean="0"/>
              <a:t>               повелитель вітрів. У Китаї птах Фенікс  є     </a:t>
            </a:r>
          </a:p>
          <a:p>
            <a:r>
              <a:rPr lang="uk-UA" sz="2400" i="1" dirty="0" smtClean="0"/>
              <a:t>               символом імператриці.</a:t>
            </a:r>
            <a:endParaRPr lang="uk-UA" sz="2400" dirty="0" smtClean="0"/>
          </a:p>
          <a:p>
            <a:r>
              <a:rPr lang="uk-UA" sz="2400" b="1" dirty="0" smtClean="0"/>
              <a:t>Дракон – </a:t>
            </a:r>
            <a:r>
              <a:rPr lang="uk-UA" sz="2400" i="1" dirty="0" smtClean="0"/>
              <a:t>у китайських давніх уявленнях про світ –    </a:t>
            </a:r>
          </a:p>
          <a:p>
            <a:r>
              <a:rPr lang="uk-UA" sz="2400" i="1" dirty="0" smtClean="0"/>
              <a:t>                повелитель грози, водної стихії. У Китаї він </a:t>
            </a:r>
          </a:p>
          <a:p>
            <a:r>
              <a:rPr lang="uk-UA" sz="2400" i="1" dirty="0" smtClean="0"/>
              <a:t>                є символом імператора.</a:t>
            </a:r>
            <a:endParaRPr lang="uk-UA" sz="2400" b="1" dirty="0"/>
          </a:p>
        </p:txBody>
      </p:sp>
      <p:pic>
        <p:nvPicPr>
          <p:cNvPr id="13" name="Picture 6" descr="C:\Users\Nataly\Desktop\Матеріали для презентації Пензлик Маляна\520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509120"/>
            <a:ext cx="4248472" cy="18002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" name="Picture 7" descr="C:\Users\Nataly\Desktop\Матеріали для презентації Пензлик Маляна\77701001_4561062_853.jpg"/>
          <p:cNvPicPr>
            <a:picLocks noChangeAspect="1" noChangeArrowheads="1"/>
          </p:cNvPicPr>
          <p:nvPr/>
        </p:nvPicPr>
        <p:blipFill>
          <a:blip r:embed="rId5" cstate="print"/>
          <a:srcRect b="14162"/>
          <a:stretch>
            <a:fillRect/>
          </a:stretch>
        </p:blipFill>
        <p:spPr bwMode="auto">
          <a:xfrm>
            <a:off x="5364088" y="4149080"/>
            <a:ext cx="3240360" cy="2088232"/>
          </a:xfrm>
          <a:prstGeom prst="ellipse">
            <a:avLst/>
          </a:prstGeom>
          <a:noFill/>
          <a:effectLst>
            <a:softEdge rad="31750"/>
          </a:effectLst>
        </p:spPr>
      </p:pic>
      <p:sp>
        <p:nvSpPr>
          <p:cNvPr id="15" name="TextBox 14"/>
          <p:cNvSpPr txBox="1"/>
          <p:nvPr/>
        </p:nvSpPr>
        <p:spPr>
          <a:xfrm>
            <a:off x="2267744" y="6093296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C00000"/>
                </a:solidFill>
              </a:rPr>
              <a:t>Дракон</a:t>
            </a:r>
            <a:endParaRPr lang="uk-UA" sz="2000" b="1" i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6093296"/>
            <a:ext cx="926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C00000"/>
                </a:solidFill>
              </a:rPr>
              <a:t>Фенікс</a:t>
            </a:r>
            <a:endParaRPr lang="uk-UA" sz="2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877270"/>
            <a:ext cx="6400800" cy="7200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Nataly\Desktop\Матеріали для презентації Пензлик Маляна\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424936" cy="59766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27" name="Picture 3" descr="C:\Users\Nataly\Desktop\Матеріали для презентації Пензлик Маляна\1973.jpg"/>
          <p:cNvPicPr>
            <a:picLocks noChangeAspect="1" noChangeArrowheads="1"/>
          </p:cNvPicPr>
          <p:nvPr/>
        </p:nvPicPr>
        <p:blipFill>
          <a:blip r:embed="rId4" cstate="print"/>
          <a:srcRect l="10927" t="4684" r="10157"/>
          <a:stretch>
            <a:fillRect/>
          </a:stretch>
        </p:blipFill>
        <p:spPr bwMode="auto">
          <a:xfrm>
            <a:off x="0" y="-171400"/>
            <a:ext cx="5040560" cy="335699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31"/>
          <p:cNvPicPr>
            <a:picLocks noChangeAspect="1" noChangeArrowheads="1"/>
          </p:cNvPicPr>
          <p:nvPr/>
        </p:nvPicPr>
        <p:blipFill>
          <a:blip r:embed="rId5" cstate="print"/>
          <a:srcRect t="7192" r="7867" b="22689"/>
          <a:stretch>
            <a:fillRect/>
          </a:stretch>
        </p:blipFill>
        <p:spPr bwMode="auto">
          <a:xfrm>
            <a:off x="4499992" y="-243408"/>
            <a:ext cx="464400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39552" y="2060850"/>
          <a:ext cx="8208912" cy="439248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04456"/>
                <a:gridCol w="4104456"/>
              </a:tblGrid>
              <a:tr h="467286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                  1 група</a:t>
                      </a:r>
                      <a:endParaRPr lang="uk-UA" sz="24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2</a:t>
                      </a:r>
                      <a:r>
                        <a:rPr lang="uk-UA" sz="2400" baseline="0" dirty="0" smtClean="0"/>
                        <a:t> група</a:t>
                      </a:r>
                      <a:endParaRPr lang="uk-UA" sz="24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5420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baseline="0" dirty="0" smtClean="0"/>
                        <a:t> Що ви дізналися про поміщика?   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uk-UA" i="1" baseline="0" dirty="0" smtClean="0"/>
                        <a:t>   (Дібрати слова)</a:t>
                      </a:r>
                      <a:endParaRPr lang="uk-UA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Що</a:t>
                      </a:r>
                      <a:r>
                        <a:rPr lang="uk-UA" baseline="0" dirty="0" smtClean="0"/>
                        <a:t> ви дізналися про імператора?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uk-UA" baseline="0" dirty="0" smtClean="0"/>
                        <a:t>   </a:t>
                      </a:r>
                      <a:r>
                        <a:rPr lang="uk-UA" i="1" baseline="0" dirty="0" smtClean="0"/>
                        <a:t>(Дібрати слова)</a:t>
                      </a:r>
                      <a:endParaRPr lang="uk-UA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65420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Чому </a:t>
                      </a:r>
                      <a:r>
                        <a:rPr lang="uk-UA" dirty="0" err="1" smtClean="0"/>
                        <a:t>Малян</a:t>
                      </a:r>
                      <a:r>
                        <a:rPr lang="uk-UA" dirty="0" smtClean="0"/>
                        <a:t> відмовився малювати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uk-UA" dirty="0" smtClean="0"/>
                        <a:t>   поміщику?</a:t>
                      </a:r>
                      <a:endParaRPr lang="uk-UA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Чому імператор хотів, щоб </a:t>
                      </a:r>
                      <a:r>
                        <a:rPr lang="uk-UA" dirty="0" err="1" smtClean="0"/>
                        <a:t>Малян</a:t>
                      </a:r>
                      <a:r>
                        <a:rPr lang="uk-UA" dirty="0" smtClean="0"/>
                        <a:t>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uk-UA" baseline="0" dirty="0" smtClean="0"/>
                        <a:t>   </a:t>
                      </a:r>
                      <a:r>
                        <a:rPr lang="uk-UA" dirty="0" smtClean="0"/>
                        <a:t>зобразив саме Дракона і Фенікса?</a:t>
                      </a:r>
                      <a:endParaRPr lang="uk-UA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5420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Знайдіть у тексті казки деталі, які    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uk-UA" baseline="0" dirty="0" smtClean="0"/>
                        <a:t>   </a:t>
                      </a:r>
                      <a:r>
                        <a:rPr lang="uk-UA" dirty="0" smtClean="0"/>
                        <a:t>свідчать про силу духу героя.</a:t>
                      </a:r>
                      <a:endParaRPr lang="uk-UA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Чому в руках  імператора малюнки 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uk-UA" dirty="0" smtClean="0"/>
                        <a:t>   перетворювалися на жахіття?</a:t>
                      </a:r>
                      <a:endParaRPr lang="uk-UA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65420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Як Маляну вдалося перемогти 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uk-UA" baseline="0" dirty="0" smtClean="0"/>
                        <a:t>   </a:t>
                      </a:r>
                      <a:r>
                        <a:rPr lang="uk-UA" dirty="0" smtClean="0"/>
                        <a:t>жорстокого поміщика?</a:t>
                      </a:r>
                      <a:endParaRPr lang="uk-UA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Що наказав малювати імператор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uk-UA" dirty="0" smtClean="0"/>
                        <a:t>   Маляну?</a:t>
                      </a:r>
                      <a:endParaRPr lang="uk-UA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5420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Чому хлопець не домальовував свої   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uk-UA" baseline="0" dirty="0" smtClean="0"/>
                        <a:t>  </a:t>
                      </a:r>
                      <a:r>
                        <a:rPr lang="uk-UA" dirty="0" smtClean="0"/>
                        <a:t>картини?</a:t>
                      </a:r>
                      <a:endParaRPr lang="uk-UA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Що змусило імператора випустити </a:t>
                      </a:r>
                      <a:r>
                        <a:rPr lang="uk-UA" dirty="0" err="1" smtClean="0"/>
                        <a:t>Маляна</a:t>
                      </a:r>
                      <a:r>
                        <a:rPr lang="uk-UA" dirty="0" smtClean="0"/>
                        <a:t>?</a:t>
                      </a:r>
                      <a:endParaRPr lang="uk-UA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65420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А як ви поясните </a:t>
                      </a:r>
                      <a:r>
                        <a:rPr lang="uk-UA" dirty="0" err="1" smtClean="0"/>
                        <a:t>“оживлення”</a:t>
                      </a:r>
                      <a:r>
                        <a:rPr lang="uk-UA" dirty="0" smtClean="0"/>
                        <a:t> журавля?</a:t>
                      </a:r>
                      <a:endParaRPr lang="uk-UA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dirty="0" smtClean="0"/>
                        <a:t> Чому хлопець створив великі хвилі?</a:t>
                      </a:r>
                      <a:endParaRPr lang="uk-UA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1520" y="980728"/>
            <a:ext cx="8639944" cy="10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800" b="1" dirty="0" smtClean="0">
                <a:solidFill>
                  <a:srgbClr val="C00000"/>
                </a:solidFill>
                <a:latin typeface="ChinaCyr" pitchFamily="82" charset="-52"/>
              </a:rPr>
              <a:t> </a:t>
            </a:r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latin typeface="+mj-lt"/>
              </a:rPr>
              <a:t>Робота в групах</a:t>
            </a:r>
            <a:endParaRPr lang="uk-UA" sz="4800" b="1" dirty="0">
              <a:ln>
                <a:solidFill>
                  <a:schemeClr val="tx1"/>
                </a:solidFill>
              </a:ln>
              <a:solidFill>
                <a:srgbClr val="92D05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877270"/>
            <a:ext cx="6400800" cy="7200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Nataly\Desktop\Матеріали для презентації Пензлик Маляна\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8280920" cy="63367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9"/>
          <p:cNvSpPr txBox="1"/>
          <p:nvPr/>
        </p:nvSpPr>
        <p:spPr>
          <a:xfrm>
            <a:off x="323528" y="260648"/>
            <a:ext cx="8639944" cy="106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800" b="1" dirty="0" smtClean="0">
                <a:solidFill>
                  <a:srgbClr val="006600"/>
                </a:solidFill>
                <a:latin typeface="+mj-lt"/>
              </a:rPr>
              <a:t>Робота з ілюстрацією</a:t>
            </a:r>
            <a:endParaRPr lang="uk-UA" sz="4800" b="1" dirty="0">
              <a:solidFill>
                <a:srgbClr val="006600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9712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5364088" y="1124744"/>
            <a:ext cx="377991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000" b="1" dirty="0" smtClean="0"/>
          </a:p>
          <a:p>
            <a:pPr>
              <a:buFont typeface="Arial" pitchFamily="34" charset="0"/>
              <a:buChar char="•"/>
            </a:pPr>
            <a:endParaRPr lang="uk-UA" sz="2000" b="1" dirty="0" smtClean="0"/>
          </a:p>
          <a:p>
            <a:pPr>
              <a:buFont typeface="Arial" pitchFamily="34" charset="0"/>
              <a:buChar char="•"/>
            </a:pPr>
            <a:r>
              <a:rPr lang="uk-UA" sz="2400" b="1" dirty="0" smtClean="0"/>
              <a:t>Який епізод казки  </a:t>
            </a:r>
          </a:p>
          <a:p>
            <a:r>
              <a:rPr lang="uk-UA" sz="2400" b="1" dirty="0" smtClean="0"/>
              <a:t>  відображено   </a:t>
            </a:r>
          </a:p>
          <a:p>
            <a:r>
              <a:rPr lang="uk-UA" sz="2400" b="1" dirty="0" smtClean="0"/>
              <a:t>  художником?</a:t>
            </a:r>
          </a:p>
          <a:p>
            <a:endParaRPr lang="uk-UA" sz="2400" b="1" dirty="0" smtClean="0"/>
          </a:p>
          <a:p>
            <a:pPr>
              <a:buFont typeface="Arial" pitchFamily="34" charset="0"/>
              <a:buChar char="•"/>
            </a:pPr>
            <a:r>
              <a:rPr lang="uk-UA" sz="2400" b="1" dirty="0" smtClean="0"/>
              <a:t> Який фон ілюстрації?</a:t>
            </a:r>
          </a:p>
          <a:p>
            <a:pPr>
              <a:buFont typeface="Arial" pitchFamily="34" charset="0"/>
              <a:buChar char="•"/>
            </a:pPr>
            <a:endParaRPr lang="uk-UA" sz="2400" b="1" dirty="0" smtClean="0"/>
          </a:p>
          <a:p>
            <a:pPr>
              <a:buFont typeface="Arial" pitchFamily="34" charset="0"/>
              <a:buChar char="•"/>
            </a:pPr>
            <a:r>
              <a:rPr lang="uk-UA" sz="2400" b="1" dirty="0" smtClean="0"/>
              <a:t> Чому саме такі фарби </a:t>
            </a:r>
          </a:p>
          <a:p>
            <a:r>
              <a:rPr lang="uk-UA" sz="2400" b="1" dirty="0" smtClean="0"/>
              <a:t>   використав художник?</a:t>
            </a:r>
          </a:p>
          <a:p>
            <a:endParaRPr lang="uk-UA" sz="2400" b="1" dirty="0" smtClean="0"/>
          </a:p>
          <a:p>
            <a:pPr>
              <a:buFont typeface="Arial" pitchFamily="34" charset="0"/>
              <a:buChar char="•"/>
            </a:pPr>
            <a:r>
              <a:rPr lang="uk-UA" sz="2400" b="1" dirty="0" smtClean="0"/>
              <a:t> Що, на вашу думку,  </a:t>
            </a:r>
          </a:p>
          <a:p>
            <a:r>
              <a:rPr lang="uk-UA" sz="2400" b="1" dirty="0" smtClean="0"/>
              <a:t>   символізує птах?</a:t>
            </a:r>
            <a:endParaRPr lang="uk-UA" sz="2400" b="1" dirty="0"/>
          </a:p>
        </p:txBody>
      </p:sp>
      <p:pic>
        <p:nvPicPr>
          <p:cNvPr id="12290" name="Picture 2" descr="27"/>
          <p:cNvPicPr>
            <a:picLocks noChangeAspect="1" noChangeArrowheads="1"/>
          </p:cNvPicPr>
          <p:nvPr/>
        </p:nvPicPr>
        <p:blipFill>
          <a:blip r:embed="rId4" cstate="print"/>
          <a:srcRect r="1453"/>
          <a:stretch>
            <a:fillRect/>
          </a:stretch>
        </p:blipFill>
        <p:spPr bwMode="auto">
          <a:xfrm>
            <a:off x="683568" y="1412776"/>
            <a:ext cx="4680520" cy="47525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877270"/>
            <a:ext cx="6400800" cy="7200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Nataly\Desktop\Матеріали для презентації Пензлик Маляна\0002-001-Fonvizin-Denis-Ivanovi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2656"/>
            <a:ext cx="8280920" cy="63367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9"/>
          <p:cNvSpPr txBox="1"/>
          <p:nvPr/>
        </p:nvSpPr>
        <p:spPr>
          <a:xfrm>
            <a:off x="-1764704" y="260648"/>
            <a:ext cx="107281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400" b="1" dirty="0" smtClean="0">
                <a:solidFill>
                  <a:srgbClr val="006600"/>
                </a:solidFill>
                <a:latin typeface="+mj-lt"/>
              </a:rPr>
              <a:t>Сходинки до успіху</a:t>
            </a:r>
            <a:endParaRPr lang="uk-UA" sz="4400" b="1" dirty="0">
              <a:solidFill>
                <a:srgbClr val="006600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9712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5364088" y="1124744"/>
            <a:ext cx="3779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000" b="1" dirty="0" smtClean="0"/>
          </a:p>
          <a:p>
            <a:pPr>
              <a:buFont typeface="Arial" pitchFamily="34" charset="0"/>
              <a:buChar char="•"/>
            </a:pPr>
            <a:endParaRPr lang="uk-UA" sz="2000" b="1" dirty="0" smtClean="0"/>
          </a:p>
          <a:p>
            <a:r>
              <a:rPr lang="uk-UA" sz="2400" b="1" dirty="0" smtClean="0"/>
              <a:t>  </a:t>
            </a:r>
            <a:endParaRPr lang="uk-UA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80995" y="5949280"/>
            <a:ext cx="2304256" cy="61833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Мрія</a:t>
            </a:r>
            <a:endParaRPr lang="uk-UA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3356992"/>
            <a:ext cx="2232248" cy="6480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Боротьба 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940152" y="2708920"/>
            <a:ext cx="2304256" cy="6480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Праця</a:t>
            </a:r>
            <a:endParaRPr lang="uk-UA" sz="2400" dirty="0"/>
          </a:p>
        </p:txBody>
      </p:sp>
      <p:pic>
        <p:nvPicPr>
          <p:cNvPr id="13315" name="Picture 3" descr="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0"/>
            <a:ext cx="295232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3317" name="Picture 5" descr="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96" y="2852936"/>
            <a:ext cx="3787989" cy="2910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3318" name="Picture 6" descr="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1052736"/>
            <a:ext cx="3566110" cy="275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3319" name="Picture 7" descr="2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1052736"/>
            <a:ext cx="3744416" cy="28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26" name="Прямоугольник 14"/>
          <p:cNvSpPr/>
          <p:nvPr/>
        </p:nvSpPr>
        <p:spPr>
          <a:xfrm>
            <a:off x="1716105" y="5301208"/>
            <a:ext cx="2304256" cy="62009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Навчання</a:t>
            </a:r>
            <a:endParaRPr lang="uk-UA" sz="2400" dirty="0"/>
          </a:p>
        </p:txBody>
      </p:sp>
      <p:sp>
        <p:nvSpPr>
          <p:cNvPr id="30" name="Прямоугольник 14"/>
          <p:cNvSpPr/>
          <p:nvPr/>
        </p:nvSpPr>
        <p:spPr>
          <a:xfrm>
            <a:off x="2843808" y="4653136"/>
            <a:ext cx="2304256" cy="6480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Диво</a:t>
            </a:r>
            <a:endParaRPr lang="uk-UA" sz="2400" dirty="0"/>
          </a:p>
        </p:txBody>
      </p:sp>
      <p:sp>
        <p:nvSpPr>
          <p:cNvPr id="32" name="Прямоугольник 14"/>
          <p:cNvSpPr/>
          <p:nvPr/>
        </p:nvSpPr>
        <p:spPr>
          <a:xfrm>
            <a:off x="3851920" y="4005064"/>
            <a:ext cx="2304256" cy="6480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Праця</a:t>
            </a:r>
            <a:endParaRPr lang="uk-UA" sz="2400" dirty="0"/>
          </a:p>
        </p:txBody>
      </p:sp>
      <p:pic>
        <p:nvPicPr>
          <p:cNvPr id="13316" name="Picture 4" descr="7"/>
          <p:cNvPicPr>
            <a:picLocks noChangeAspect="1" noChangeArrowheads="1"/>
          </p:cNvPicPr>
          <p:nvPr/>
        </p:nvPicPr>
        <p:blipFill rotWithShape="1">
          <a:blip r:embed="rId9" cstate="print"/>
          <a:srcRect r="12108"/>
          <a:stretch/>
        </p:blipFill>
        <p:spPr bwMode="auto">
          <a:xfrm>
            <a:off x="4860032" y="4104456"/>
            <a:ext cx="4320480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2" grpId="0" animBg="1"/>
      <p:bldP spid="26" grpId="0" animBg="1"/>
      <p:bldP spid="30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877270"/>
            <a:ext cx="6400800" cy="7200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Nataly\Desktop\Матеріали для презентації Пензлик Маляна\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8280920" cy="63367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9"/>
          <p:cNvSpPr txBox="1"/>
          <p:nvPr/>
        </p:nvSpPr>
        <p:spPr>
          <a:xfrm>
            <a:off x="467544" y="260648"/>
            <a:ext cx="8495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400" b="1" dirty="0" smtClean="0">
                <a:solidFill>
                  <a:srgbClr val="006600"/>
                </a:solidFill>
                <a:latin typeface="+mj-lt"/>
              </a:rPr>
              <a:t>Інтерактивна гра </a:t>
            </a:r>
            <a:r>
              <a:rPr lang="uk-UA" sz="4400" b="1" dirty="0" err="1" smtClean="0">
                <a:solidFill>
                  <a:srgbClr val="006600"/>
                </a:solidFill>
                <a:latin typeface="+mj-lt"/>
              </a:rPr>
              <a:t>“Гроно”</a:t>
            </a:r>
            <a:endParaRPr lang="uk-UA" sz="4400" b="1" dirty="0">
              <a:solidFill>
                <a:srgbClr val="006600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9712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4716016" y="1052736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000" b="1" dirty="0" smtClean="0"/>
          </a:p>
          <a:p>
            <a:pPr>
              <a:buFont typeface="Arial" pitchFamily="34" charset="0"/>
              <a:buChar char="•"/>
            </a:pPr>
            <a:endParaRPr lang="uk-UA" sz="2000" b="1" dirty="0" smtClean="0"/>
          </a:p>
          <a:p>
            <a:r>
              <a:rPr lang="uk-UA" sz="2400" b="1" dirty="0" smtClean="0"/>
              <a:t>  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499992" y="400506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 </a:t>
            </a:r>
            <a:endParaRPr lang="uk-UA" sz="2400" dirty="0">
              <a:solidFill>
                <a:schemeClr val="bg1"/>
              </a:solidFill>
            </a:endParaRPr>
          </a:p>
        </p:txBody>
      </p:sp>
      <p:pic>
        <p:nvPicPr>
          <p:cNvPr id="14338" name="Picture 2" descr="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162341"/>
            <a:ext cx="3117056" cy="248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4339" name="Picture 3" descr="44"/>
          <p:cNvPicPr>
            <a:picLocks noChangeAspect="1" noChangeArrowheads="1"/>
          </p:cNvPicPr>
          <p:nvPr/>
        </p:nvPicPr>
        <p:blipFill>
          <a:blip r:embed="rId5" cstate="print"/>
          <a:srcRect t="1639"/>
          <a:stretch>
            <a:fillRect/>
          </a:stretch>
        </p:blipFill>
        <p:spPr bwMode="auto">
          <a:xfrm>
            <a:off x="755576" y="4149080"/>
            <a:ext cx="3112676" cy="236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14340" name="Picture 4" descr="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4117532"/>
            <a:ext cx="3530029" cy="27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0" name="TextBox 29"/>
          <p:cNvSpPr txBox="1"/>
          <p:nvPr/>
        </p:nvSpPr>
        <p:spPr>
          <a:xfrm>
            <a:off x="3635896" y="1124744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Наполегливий</a:t>
            </a:r>
          </a:p>
          <a:p>
            <a:r>
              <a:rPr lang="uk-UA" sz="2400" dirty="0" smtClean="0"/>
              <a:t> </a:t>
            </a:r>
            <a:endParaRPr lang="uk-UA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6372200" y="1484784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Працьовитий</a:t>
            </a:r>
            <a:endParaRPr lang="uk-UA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6516216" y="234888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  Сміливий</a:t>
            </a:r>
            <a:endParaRPr lang="uk-UA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5508104" y="3717032"/>
            <a:ext cx="2424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Бореться зі злом </a:t>
            </a:r>
            <a:endParaRPr lang="uk-UA" sz="2400" dirty="0"/>
          </a:p>
        </p:txBody>
      </p:sp>
      <p:pic>
        <p:nvPicPr>
          <p:cNvPr id="14341" name="Picture 5" descr="9"/>
          <p:cNvPicPr>
            <a:picLocks noChangeAspect="1" noChangeArrowheads="1"/>
          </p:cNvPicPr>
          <p:nvPr/>
        </p:nvPicPr>
        <p:blipFill>
          <a:blip r:embed="rId7" cstate="print"/>
          <a:srcRect l="1379"/>
          <a:stretch>
            <a:fillRect/>
          </a:stretch>
        </p:blipFill>
        <p:spPr bwMode="auto">
          <a:xfrm>
            <a:off x="3419872" y="1916832"/>
            <a:ext cx="2880320" cy="1800200"/>
          </a:xfrm>
          <a:prstGeom prst="ellipse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5" name="TextBox 34"/>
          <p:cNvSpPr txBox="1"/>
          <p:nvPr/>
        </p:nvSpPr>
        <p:spPr>
          <a:xfrm>
            <a:off x="1115616" y="148478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Талановитий</a:t>
            </a:r>
            <a:endParaRPr lang="uk-UA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1115616" y="234888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Кмітливий</a:t>
            </a:r>
            <a:endParaRPr lang="uk-UA" sz="2400" dirty="0"/>
          </a:p>
        </p:txBody>
      </p:sp>
      <p:sp>
        <p:nvSpPr>
          <p:cNvPr id="37" name="TextBox 36"/>
          <p:cNvSpPr txBox="1"/>
          <p:nvPr/>
        </p:nvSpPr>
        <p:spPr>
          <a:xfrm flipH="1">
            <a:off x="1115616" y="3501008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/>
          </a:p>
          <a:p>
            <a:r>
              <a:rPr lang="uk-UA" sz="2400" dirty="0" smtClean="0"/>
              <a:t>                    Творить прекрасне</a:t>
            </a:r>
            <a:endParaRPr lang="uk-UA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1331640" y="321297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 Щирий</a:t>
            </a:r>
            <a:endParaRPr lang="uk-UA" sz="2400" dirty="0"/>
          </a:p>
        </p:txBody>
      </p:sp>
      <p:cxnSp>
        <p:nvCxnSpPr>
          <p:cNvPr id="42" name="Прямая со стрелкой 41"/>
          <p:cNvCxnSpPr>
            <a:stCxn id="14341" idx="7"/>
          </p:cNvCxnSpPr>
          <p:nvPr/>
        </p:nvCxnSpPr>
        <p:spPr>
          <a:xfrm flipV="1">
            <a:off x="5878379" y="1916832"/>
            <a:ext cx="493821" cy="263633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940152" y="3429000"/>
            <a:ext cx="648072" cy="432048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 flipV="1">
            <a:off x="3275856" y="1844824"/>
            <a:ext cx="648072" cy="273226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627784" y="2636912"/>
            <a:ext cx="792088" cy="0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6300192" y="2636912"/>
            <a:ext cx="432048" cy="0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H="1">
            <a:off x="2627784" y="3284984"/>
            <a:ext cx="936104" cy="216024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4860032" y="3717032"/>
            <a:ext cx="0" cy="360040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14341" idx="0"/>
          </p:cNvCxnSpPr>
          <p:nvPr/>
        </p:nvCxnSpPr>
        <p:spPr>
          <a:xfrm flipV="1">
            <a:off x="4860032" y="1412776"/>
            <a:ext cx="0" cy="504056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877270"/>
            <a:ext cx="6400800" cy="7200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Nataly\Desktop\Матеріали для презентації Пензлик Маляна\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8280920" cy="63367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9"/>
          <p:cNvSpPr txBox="1"/>
          <p:nvPr/>
        </p:nvSpPr>
        <p:spPr>
          <a:xfrm>
            <a:off x="467544" y="260648"/>
            <a:ext cx="8495928" cy="10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800" b="1" dirty="0" smtClean="0">
                <a:solidFill>
                  <a:srgbClr val="006600"/>
                </a:solidFill>
                <a:latin typeface="+mj-lt"/>
              </a:rPr>
              <a:t>Домашнє завдання</a:t>
            </a:r>
            <a:endParaRPr lang="uk-UA" sz="4800" b="1" dirty="0">
              <a:solidFill>
                <a:srgbClr val="006600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9712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4716016" y="1052736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000" b="1" dirty="0" smtClean="0"/>
          </a:p>
          <a:p>
            <a:pPr>
              <a:buFont typeface="Arial" pitchFamily="34" charset="0"/>
              <a:buChar char="•"/>
            </a:pPr>
            <a:endParaRPr lang="uk-UA" sz="2000" b="1" dirty="0" smtClean="0"/>
          </a:p>
          <a:p>
            <a:r>
              <a:rPr lang="uk-UA" sz="2400" b="1" dirty="0" smtClean="0"/>
              <a:t>  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499992" y="400506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 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35896" y="112474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</a:t>
            </a:r>
            <a:endParaRPr lang="uk-UA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1115616" y="1484784"/>
            <a:ext cx="72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uk-UA" sz="2400" b="1" dirty="0" smtClean="0"/>
              <a:t>Скласти план до характеристики  образу </a:t>
            </a:r>
            <a:r>
              <a:rPr lang="uk-UA" sz="2400" b="1" dirty="0" err="1" smtClean="0"/>
              <a:t>Маляна</a:t>
            </a:r>
            <a:r>
              <a:rPr lang="uk-UA" sz="2400" b="1" dirty="0" smtClean="0"/>
              <a:t>.</a:t>
            </a:r>
          </a:p>
          <a:p>
            <a:pPr marL="457200" indent="-457200"/>
            <a:endParaRPr lang="uk-UA" sz="2400" b="1" dirty="0" smtClean="0"/>
          </a:p>
          <a:p>
            <a:pPr marL="457200" indent="-457200"/>
            <a:r>
              <a:rPr lang="uk-UA" sz="2400" b="1" dirty="0" smtClean="0"/>
              <a:t>2.    Прочитати </a:t>
            </a:r>
            <a:r>
              <a:rPr lang="uk-UA" sz="2400" b="1" dirty="0" err="1" smtClean="0"/>
              <a:t>“Третю</a:t>
            </a:r>
            <a:r>
              <a:rPr lang="uk-UA" sz="2400" b="1" dirty="0" smtClean="0"/>
              <a:t> подорож </a:t>
            </a:r>
            <a:r>
              <a:rPr lang="uk-UA" sz="2400" b="1" dirty="0" err="1" smtClean="0"/>
              <a:t>Синдбада”</a:t>
            </a:r>
            <a:r>
              <a:rPr lang="uk-UA" sz="2400" b="1" dirty="0" smtClean="0"/>
              <a:t> із циклу арабських народних казок про </a:t>
            </a:r>
            <a:r>
              <a:rPr lang="uk-UA" sz="2400" b="1" dirty="0" err="1" smtClean="0"/>
              <a:t>порожі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Синдбада-Мореплавця</a:t>
            </a:r>
            <a:r>
              <a:rPr lang="uk-UA" sz="2400" b="1" dirty="0" smtClean="0"/>
              <a:t>. 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877270"/>
            <a:ext cx="6400800" cy="7200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Nataly\Desktop\Матеріали для презентації Пензлик Маляна\0002-001-Fonvizin-Denis-Ivan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8280920" cy="63367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9"/>
          <p:cNvSpPr txBox="1"/>
          <p:nvPr/>
        </p:nvSpPr>
        <p:spPr>
          <a:xfrm>
            <a:off x="467544" y="260648"/>
            <a:ext cx="8495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006600"/>
                </a:solidFill>
                <a:latin typeface="+mj-lt"/>
              </a:rPr>
              <a:t>Використана література та </a:t>
            </a:r>
            <a:r>
              <a:rPr lang="uk-UA" sz="3600" b="1" dirty="0" err="1" smtClean="0">
                <a:solidFill>
                  <a:srgbClr val="006600"/>
                </a:solidFill>
                <a:latin typeface="+mj-lt"/>
              </a:rPr>
              <a:t>інтернет-</a:t>
            </a:r>
            <a:r>
              <a:rPr lang="uk-UA" sz="3600" b="1" dirty="0" smtClean="0">
                <a:solidFill>
                  <a:srgbClr val="006600"/>
                </a:solidFill>
                <a:latin typeface="+mj-lt"/>
              </a:rPr>
              <a:t> ресурси</a:t>
            </a:r>
            <a:endParaRPr lang="uk-UA" sz="3600" b="1" dirty="0">
              <a:solidFill>
                <a:srgbClr val="006600"/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9712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4716016" y="1052736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000" b="1" dirty="0" smtClean="0"/>
          </a:p>
          <a:p>
            <a:pPr>
              <a:buFont typeface="Arial" pitchFamily="34" charset="0"/>
              <a:buChar char="•"/>
            </a:pPr>
            <a:endParaRPr lang="uk-UA" sz="2000" b="1" dirty="0" smtClean="0"/>
          </a:p>
          <a:p>
            <a:r>
              <a:rPr lang="uk-UA" sz="2400" b="1" dirty="0" smtClean="0"/>
              <a:t>  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499992" y="400506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 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15616" y="148478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</a:t>
            </a:r>
            <a:endParaRPr lang="uk-UA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1916832"/>
            <a:ext cx="7056784" cy="42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uk-UA" sz="2400" dirty="0" smtClean="0"/>
              <a:t>Волощук Є.В. </a:t>
            </a:r>
            <a:r>
              <a:rPr lang="ru-RU" sz="2400" dirty="0" err="1" smtClean="0"/>
              <a:t>Світова</a:t>
            </a:r>
            <a:r>
              <a:rPr lang="ru-RU" sz="2400" dirty="0" smtClean="0"/>
              <a:t> </a:t>
            </a:r>
            <a:r>
              <a:rPr lang="ru-RU" sz="2400" dirty="0" err="1" smtClean="0"/>
              <a:t>література</a:t>
            </a:r>
            <a:r>
              <a:rPr lang="ru-RU" sz="2400" dirty="0" smtClean="0"/>
              <a:t>: </a:t>
            </a:r>
            <a:r>
              <a:rPr lang="ru-RU" sz="2400" dirty="0" err="1" smtClean="0"/>
              <a:t>підруч</a:t>
            </a:r>
            <a:r>
              <a:rPr lang="ru-RU" sz="2400" dirty="0" smtClean="0"/>
              <a:t>. для 5 </a:t>
            </a:r>
            <a:r>
              <a:rPr lang="ru-RU" sz="2400" dirty="0" err="1" smtClean="0"/>
              <a:t>кл</a:t>
            </a:r>
            <a:r>
              <a:rPr lang="ru-RU" sz="2400" dirty="0" smtClean="0"/>
              <a:t>. </a:t>
            </a:r>
            <a:r>
              <a:rPr lang="ru-RU" sz="2400" dirty="0" err="1" smtClean="0"/>
              <a:t>загальноосвіт</a:t>
            </a:r>
            <a:r>
              <a:rPr lang="ru-RU" sz="2400" dirty="0" smtClean="0"/>
              <a:t>. </a:t>
            </a:r>
            <a:r>
              <a:rPr lang="ru-RU" sz="2400" dirty="0" err="1" smtClean="0"/>
              <a:t>навч</a:t>
            </a:r>
            <a:r>
              <a:rPr lang="ru-RU" sz="2400" dirty="0" smtClean="0"/>
              <a:t>. </a:t>
            </a:r>
            <a:r>
              <a:rPr lang="ru-RU" sz="2400" dirty="0" err="1" smtClean="0"/>
              <a:t>закл</a:t>
            </a:r>
            <a:r>
              <a:rPr lang="ru-RU" sz="2400" dirty="0" smtClean="0"/>
              <a:t>. —</a:t>
            </a:r>
            <a:r>
              <a:rPr lang="en-US" sz="2400" dirty="0" smtClean="0"/>
              <a:t> </a:t>
            </a:r>
            <a:r>
              <a:rPr lang="ru-RU" sz="2400" dirty="0" smtClean="0"/>
              <a:t>К.: Генеза, 2013. — 256 с</a:t>
            </a:r>
            <a:r>
              <a:rPr lang="uk-UA" sz="2400" dirty="0" smtClean="0"/>
              <a:t>.</a:t>
            </a:r>
          </a:p>
          <a:p>
            <a:pPr>
              <a:defRPr/>
            </a:pP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hlinkClick r:id="rId4"/>
              </a:rPr>
              <a:t>http://www.ae-lib.org.ua/texts/_tales_asia__ua.htm</a:t>
            </a:r>
            <a:endParaRPr lang="uk-UA" sz="2400" dirty="0" smtClean="0"/>
          </a:p>
          <a:p>
            <a:pPr>
              <a:defRPr/>
            </a:pP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uk-UA" sz="2400" dirty="0" smtClean="0"/>
              <a:t>Ілюстрації до казки «Пензлик </a:t>
            </a:r>
            <a:r>
              <a:rPr lang="uk-UA" sz="2400" dirty="0" err="1" smtClean="0"/>
              <a:t>Маляна</a:t>
            </a:r>
            <a:r>
              <a:rPr lang="uk-UA" sz="2400" dirty="0" smtClean="0"/>
              <a:t>». </a:t>
            </a:r>
            <a:r>
              <a:rPr lang="en-US" sz="2400" dirty="0" smtClean="0">
                <a:hlinkClick r:id="rId5"/>
              </a:rPr>
              <a:t>http://mysvitlit.at.ua/news/kitajska_narodna_kazka_penzlik_maljana_z_iljustracijami_pdf_jpeg_5_klas/2013-07-01-138</a:t>
            </a:r>
            <a:endParaRPr lang="uk-UA" sz="2400" dirty="0" smtClean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uk-UA" sz="2400" dirty="0" smtClean="0"/>
          </a:p>
          <a:p>
            <a:pPr>
              <a:defRPr/>
            </a:pPr>
            <a:endParaRPr lang="uk-UA" sz="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итайская_народная_музыка_-_._[kamusic.ru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44522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8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3" r="33511"/>
          <a:stretch/>
        </p:blipFill>
        <p:spPr>
          <a:xfrm>
            <a:off x="3722568" y="1338776"/>
            <a:ext cx="1966401" cy="2727911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8" y="1338775"/>
            <a:ext cx="3258664" cy="2721415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827584" y="3573994"/>
            <a:ext cx="1584176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 Гімалаї</a:t>
            </a:r>
            <a:endParaRPr lang="uk-UA" sz="24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822" y="1338777"/>
            <a:ext cx="3524367" cy="2748801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857812" y="3502326"/>
            <a:ext cx="2039495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err="1" smtClean="0">
                <a:solidFill>
                  <a:schemeClr val="bg1"/>
                </a:solidFill>
              </a:rPr>
              <a:t>Тібет</a:t>
            </a:r>
            <a:endParaRPr lang="uk-UA" sz="2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3" y="3963991"/>
            <a:ext cx="3263688" cy="2726245"/>
          </a:xfrm>
          <a:prstGeom prst="rect">
            <a:avLst/>
          </a:prstGeom>
          <a:effectLst/>
        </p:spPr>
      </p:pic>
      <p:sp>
        <p:nvSpPr>
          <p:cNvPr id="18" name="TextBox 17"/>
          <p:cNvSpPr txBox="1"/>
          <p:nvPr/>
        </p:nvSpPr>
        <p:spPr>
          <a:xfrm>
            <a:off x="3504377" y="6166363"/>
            <a:ext cx="229176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Джомолунгма</a:t>
            </a:r>
            <a:endParaRPr lang="uk-UA" sz="2400" b="1" dirty="0">
              <a:solidFill>
                <a:schemeClr val="bg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26" y="3967368"/>
            <a:ext cx="2629136" cy="266066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654795" y="6197467"/>
            <a:ext cx="2565959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Річка </a:t>
            </a:r>
            <a:r>
              <a:rPr lang="uk-UA" sz="2400" b="1" dirty="0" err="1" smtClean="0">
                <a:solidFill>
                  <a:schemeClr val="bg1"/>
                </a:solidFill>
              </a:rPr>
              <a:t>Янзи</a:t>
            </a:r>
            <a:r>
              <a:rPr lang="uk-UA" sz="2400" b="1" dirty="0" smtClean="0">
                <a:solidFill>
                  <a:schemeClr val="bg1"/>
                </a:solidFill>
              </a:rPr>
              <a:t> </a:t>
            </a:r>
            <a:r>
              <a:rPr lang="uk-UA" sz="2000" i="1" dirty="0" smtClean="0">
                <a:solidFill>
                  <a:schemeClr val="bg1"/>
                </a:solidFill>
              </a:rPr>
              <a:t>(голуба)</a:t>
            </a:r>
            <a:endParaRPr lang="uk-UA" sz="2400" b="1" dirty="0">
              <a:solidFill>
                <a:schemeClr val="bg1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712" y="3963991"/>
            <a:ext cx="3140177" cy="2598161"/>
          </a:xfrm>
          <a:prstGeom prst="rect">
            <a:avLst/>
          </a:prstGeom>
          <a:ln w="3175">
            <a:solidFill>
              <a:schemeClr val="accent3">
                <a:lumMod val="50000"/>
              </a:schemeClr>
            </a:solidFill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6077352" y="6208519"/>
            <a:ext cx="2906537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Річка Хуанхе </a:t>
            </a:r>
            <a:r>
              <a:rPr lang="uk-UA" sz="2000" i="1" dirty="0" smtClean="0">
                <a:solidFill>
                  <a:schemeClr val="bg1"/>
                </a:solidFill>
              </a:rPr>
              <a:t>(жовта)</a:t>
            </a:r>
            <a:endParaRPr lang="uk-UA" sz="24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05368" y="395113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006600"/>
                </a:solidFill>
                <a:latin typeface="ChinaCyr" panose="04030505020802020C04" pitchFamily="82" charset="-52"/>
              </a:rPr>
              <a:t> ПРИРОДА  КИТАЮ</a:t>
            </a:r>
            <a:endParaRPr lang="uk-UA" sz="5400" b="1" dirty="0">
              <a:solidFill>
                <a:srgbClr val="006600"/>
              </a:solidFill>
              <a:latin typeface="ChinaCyr" panose="04030505020802020C04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1691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24" y="1321560"/>
            <a:ext cx="2899218" cy="273630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827584" y="3573994"/>
            <a:ext cx="1872208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Рисові поля</a:t>
            </a:r>
            <a:endParaRPr lang="uk-UA" sz="24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056" y="1305982"/>
            <a:ext cx="2667354" cy="280200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135" y="1305982"/>
            <a:ext cx="2856165" cy="280200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66" y="3981554"/>
            <a:ext cx="3040461" cy="266857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407" y="3978351"/>
            <a:ext cx="2686003" cy="271188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06"/>
          <a:stretch/>
        </p:blipFill>
        <p:spPr>
          <a:xfrm>
            <a:off x="6062888" y="3996512"/>
            <a:ext cx="2898888" cy="269372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TextBox 13"/>
          <p:cNvSpPr txBox="1"/>
          <p:nvPr/>
        </p:nvSpPr>
        <p:spPr>
          <a:xfrm>
            <a:off x="827584" y="6208519"/>
            <a:ext cx="1470274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Бавовник</a:t>
            </a:r>
            <a:endParaRPr lang="uk-UA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23521" y="3593342"/>
            <a:ext cx="2316082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Чайні плантації</a:t>
            </a:r>
            <a:endParaRPr lang="uk-UA" sz="24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5708" y="6208519"/>
            <a:ext cx="2640592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Бананова пальма</a:t>
            </a:r>
            <a:endParaRPr lang="uk-UA" sz="24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7227" y="6166363"/>
            <a:ext cx="2369687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Косова пальма</a:t>
            </a:r>
            <a:endParaRPr lang="uk-UA" sz="24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7709" y="358127"/>
            <a:ext cx="66993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006600"/>
                </a:solidFill>
                <a:latin typeface="ChinaCyr" panose="04030505020802020C04" pitchFamily="82" charset="-52"/>
              </a:rPr>
              <a:t>ПРИРОДА</a:t>
            </a:r>
            <a:r>
              <a:rPr lang="uk-UA" sz="5400" dirty="0" smtClean="0">
                <a:solidFill>
                  <a:srgbClr val="006600"/>
                </a:solidFill>
                <a:latin typeface="ChinaCyr" panose="04030505020802020C04" pitchFamily="82" charset="-52"/>
              </a:rPr>
              <a:t>  </a:t>
            </a:r>
            <a:r>
              <a:rPr lang="uk-UA" sz="5400" b="1" dirty="0" smtClean="0">
                <a:solidFill>
                  <a:srgbClr val="006600"/>
                </a:solidFill>
                <a:latin typeface="ChinaCyr" panose="04030505020802020C04" pitchFamily="82" charset="-52"/>
              </a:rPr>
              <a:t>Китаю</a:t>
            </a:r>
            <a:endParaRPr lang="uk-UA" sz="5400" dirty="0">
              <a:solidFill>
                <a:srgbClr val="006600"/>
              </a:solidFill>
              <a:latin typeface="ChinaCyr" panose="04030505020802020C04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3896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117" y="1268760"/>
            <a:ext cx="7135813" cy="3066722"/>
          </a:xfrm>
          <a:prstGeom prst="rect">
            <a:avLst/>
          </a:prstGeom>
          <a:ln w="12700">
            <a:solidFill>
              <a:schemeClr val="accent3">
                <a:lumMod val="5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4062149"/>
            <a:ext cx="3911377" cy="2526243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062149"/>
            <a:ext cx="4104456" cy="2526243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403648" y="476672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6600"/>
                </a:solidFill>
                <a:latin typeface="ChinaCyr" panose="04030505020802020C04" pitchFamily="82" charset="-52"/>
              </a:rPr>
              <a:t>Велика  китайська  стіна</a:t>
            </a:r>
            <a:endParaRPr lang="uk-UA" sz="3600" b="1" dirty="0">
              <a:solidFill>
                <a:srgbClr val="006600"/>
              </a:solidFill>
              <a:latin typeface="ChinaCyr" panose="04030505020802020C04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6602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Comic Sans MS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</TotalTime>
  <Words>392</Words>
  <Application>Microsoft Office PowerPoint</Application>
  <PresentationFormat>Екран (4:3)</PresentationFormat>
  <Paragraphs>111</Paragraphs>
  <Slides>16</Slides>
  <Notes>3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7</vt:i4>
      </vt:variant>
      <vt:variant>
        <vt:lpstr>Заголовки слайдів</vt:lpstr>
      </vt:variant>
      <vt:variant>
        <vt:i4>16</vt:i4>
      </vt:variant>
    </vt:vector>
  </HeadingPairs>
  <TitlesOfParts>
    <vt:vector size="27" baseType="lpstr">
      <vt:lpstr>Arial</vt:lpstr>
      <vt:lpstr>Calibri</vt:lpstr>
      <vt:lpstr>ChinaCyr</vt:lpstr>
      <vt:lpstr>Comic Sans MS</vt:lpstr>
      <vt:lpstr>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Nataly</dc:creator>
  <cp:lastModifiedBy>Користувач Windows</cp:lastModifiedBy>
  <cp:revision>156</cp:revision>
  <dcterms:created xsi:type="dcterms:W3CDTF">2013-10-29T21:42:34Z</dcterms:created>
  <dcterms:modified xsi:type="dcterms:W3CDTF">2017-08-20T14:40:51Z</dcterms:modified>
</cp:coreProperties>
</file>