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256" r:id="rId3"/>
    <p:sldId id="257" r:id="rId4"/>
    <p:sldId id="259" r:id="rId5"/>
    <p:sldId id="261" r:id="rId6"/>
    <p:sldId id="266" r:id="rId7"/>
    <p:sldId id="264" r:id="rId8"/>
    <p:sldId id="270" r:id="rId9"/>
    <p:sldId id="282" r:id="rId10"/>
    <p:sldId id="268" r:id="rId11"/>
    <p:sldId id="283" r:id="rId12"/>
    <p:sldId id="275" r:id="rId13"/>
    <p:sldId id="277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5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60D02-4266-47E4-8E08-4C988A52D3BB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F6299-841A-442F-A3FE-FDAEDB623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13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F6299-841A-442F-A3FE-FDAEDB6236C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3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B462-3E6F-45DE-A7BA-8A3ECA264D1D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3F1-C0AA-4BDE-B9CA-C9EC3F1B0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4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B462-3E6F-45DE-A7BA-8A3ECA264D1D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3F1-C0AA-4BDE-B9CA-C9EC3F1B0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B462-3E6F-45DE-A7BA-8A3ECA264D1D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3F1-C0AA-4BDE-B9CA-C9EC3F1B0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149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91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B462-3E6F-45DE-A7BA-8A3ECA264D1D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3F1-C0AA-4BDE-B9CA-C9EC3F1B0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87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B462-3E6F-45DE-A7BA-8A3ECA264D1D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3F1-C0AA-4BDE-B9CA-C9EC3F1B0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21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B462-3E6F-45DE-A7BA-8A3ECA264D1D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3F1-C0AA-4BDE-B9CA-C9EC3F1B0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45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B462-3E6F-45DE-A7BA-8A3ECA264D1D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3F1-C0AA-4BDE-B9CA-C9EC3F1B0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33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B462-3E6F-45DE-A7BA-8A3ECA264D1D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3F1-C0AA-4BDE-B9CA-C9EC3F1B0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2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B462-3E6F-45DE-A7BA-8A3ECA264D1D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3F1-C0AA-4BDE-B9CA-C9EC3F1B0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67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B462-3E6F-45DE-A7BA-8A3ECA264D1D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3F1-C0AA-4BDE-B9CA-C9EC3F1B0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70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B462-3E6F-45DE-A7BA-8A3ECA264D1D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03F1-C0AA-4BDE-B9CA-C9EC3F1B0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34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1B462-3E6F-45DE-A7BA-8A3ECA264D1D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103F1-C0AA-4BDE-B9CA-C9EC3F1B0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1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&#1030;&#1074;&#1072;&#1085;_&#1052;&#1072;&#1079;&#1077;&#1087;&#1072;_&#1074;_&#1083;&#1110;&#1090;&#1077;&#1088;&#1072;&#1090;&#1091;&#1088;&#1110;_&#1090;&#1072;_&#1084;&#1080;&#1089;&#1090;&#1077;&#1094;&#1090;&#1074;&#1110;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hyperlink" Target="http://catherine-catty.livejournal.com/416601.html?thread=15177049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Pa5Fg9WGykg" TargetMode="External"/><Relationship Id="rId3" Type="http://schemas.openxmlformats.org/officeDocument/2006/relationships/hyperlink" Target="https://youtu.be/vnQvpaBZNaw" TargetMode="External"/><Relationship Id="rId7" Type="http://schemas.openxmlformats.org/officeDocument/2006/relationships/hyperlink" Target="https://youtu.be/eJ42HdkYbdw" TargetMode="External"/><Relationship Id="rId2" Type="http://schemas.openxmlformats.org/officeDocument/2006/relationships/hyperlink" Target="http://eukraina.com/news/2008-02-18-19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vS7039uRg64" TargetMode="External"/><Relationship Id="rId5" Type="http://schemas.openxmlformats.org/officeDocument/2006/relationships/hyperlink" Target="https://youtu.be/gd36a8I6QG4" TargetMode="External"/><Relationship Id="rId4" Type="http://schemas.openxmlformats.org/officeDocument/2006/relationships/hyperlink" Target="https://youtu.be/x1BvAM8Aqsc" TargetMode="Externa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intl/ru/about/product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vory.br.com.ua/1553" TargetMode="External"/><Relationship Id="rId2" Type="http://schemas.openxmlformats.org/officeDocument/2006/relationships/hyperlink" Target="http://edufuture.bi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uk.wikipedia.org/wiki/%D0%9A%D0%B0%D1%80%D0%BB_XII" TargetMode="External"/><Relationship Id="rId4" Type="http://schemas.openxmlformats.org/officeDocument/2006/relationships/hyperlink" Target="http://uchitelska.at.u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svoboda.org/a/1601792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vidka.biz.ua/" TargetMode="External"/><Relationship Id="rId5" Type="http://schemas.openxmlformats.org/officeDocument/2006/relationships/hyperlink" Target="http://uchitelska.at.ua/" TargetMode="External"/><Relationship Id="rId4" Type="http://schemas.openxmlformats.org/officeDocument/2006/relationships/hyperlink" Target="http://www.testsoch.info/viznachte-risi-xarakteru-ta-svitoglyadu-romantichnogo-geroya-na-prikladi-poemi-d-n-g-bajrona-mazep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vori.com.ua/postat-mazepi-u-svitovij-literaturi/" TargetMode="External"/><Relationship Id="rId4" Type="http://schemas.openxmlformats.org/officeDocument/2006/relationships/hyperlink" Target="https://tvory.br.com.ua/155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zepa.name/mazepa-poema/" TargetMode="External"/><Relationship Id="rId2" Type="http://schemas.openxmlformats.org/officeDocument/2006/relationships/hyperlink" Target="http://www.ukrlib.com.ua/books-zl/printthebookzl.php?id=28&amp;bookid=4&amp;sort=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177" y="4365104"/>
            <a:ext cx="6768751" cy="206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rot="21397064">
            <a:off x="2098969" y="3406844"/>
            <a:ext cx="4181934" cy="172518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21400781">
            <a:off x="1798735" y="1512998"/>
            <a:ext cx="5987484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4143" y="930749"/>
            <a:ext cx="7344817" cy="627864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1" i="1" u="none" strike="noStrike" kern="0" normalizeH="0" baseline="0" noProof="0" dirty="0" smtClean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99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FrankRuehl" pitchFamily="34" charset="-79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i="1" kern="0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j-ea"/>
                <a:cs typeface="FrankRuehl" pitchFamily="34" charset="-79"/>
              </a:rPr>
              <a:t>Розенквіт</a:t>
            </a:r>
            <a:r>
              <a:rPr lang="uk-UA" sz="4000" b="1" i="1" kern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j-ea"/>
                <a:cs typeface="FrankRuehl" pitchFamily="34" charset="-79"/>
              </a:rPr>
              <a:t> </a:t>
            </a:r>
            <a:r>
              <a:rPr lang="uk-UA" sz="4000" b="1" i="1" kern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j-ea"/>
                <a:cs typeface="FrankRuehl" pitchFamily="34" charset="-79"/>
              </a:rPr>
              <a:t>Ірина А</a:t>
            </a:r>
            <a:r>
              <a:rPr lang="uk-UA" sz="4000" b="1" i="1" kern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j-ea"/>
                <a:cs typeface="FrankRuehl" pitchFamily="34" charset="-79"/>
              </a:rPr>
              <a:t>ркадіївна</a:t>
            </a:r>
            <a:endParaRPr kumimoji="0" lang="ru-RU" sz="4000" b="1" i="1" u="none" strike="noStrike" kern="0" normalizeH="0" baseline="0" noProof="0" dirty="0" smtClean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FrankRuehl" pitchFamily="34" charset="-79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i="1" kern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j-ea"/>
                <a:cs typeface="FrankRuehl" pitchFamily="34" charset="-79"/>
              </a:rPr>
              <a:t>Вчитель зарубіжної літератури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i="1" kern="0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j-ea"/>
                <a:cs typeface="FrankRuehl" pitchFamily="34" charset="-79"/>
              </a:rPr>
              <a:t>Лужанського</a:t>
            </a:r>
            <a:r>
              <a:rPr lang="uk-UA" sz="2400" b="1" i="1" kern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j-ea"/>
                <a:cs typeface="FrankRuehl" pitchFamily="34" charset="-79"/>
              </a:rPr>
              <a:t> ЗНЗ </a:t>
            </a:r>
            <a:r>
              <a:rPr lang="uk-UA" sz="2400" b="1" i="1" kern="0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j-ea"/>
                <a:cs typeface="FrankRuehl" pitchFamily="34" charset="-79"/>
              </a:rPr>
              <a:t>І-ІІІст</a:t>
            </a:r>
            <a:r>
              <a:rPr lang="uk-UA" sz="2400" b="1" i="1" kern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j-ea"/>
                <a:cs typeface="FrankRuehl" pitchFamily="34" charset="-79"/>
              </a:rPr>
              <a:t>. Ім. В.</a:t>
            </a:r>
            <a:r>
              <a:rPr lang="uk-UA" sz="2400" b="1" i="1" kern="0" dirty="0" err="1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j-ea"/>
                <a:cs typeface="FrankRuehl" pitchFamily="34" charset="-79"/>
              </a:rPr>
              <a:t>Орелецького</a:t>
            </a:r>
            <a:endParaRPr lang="uk-UA" sz="2400" b="1" i="1" kern="0" dirty="0" smtClean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+mj-ea"/>
              <a:cs typeface="FrankRuehl" pitchFamily="34" charset="-79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i="1" kern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j-ea"/>
                <a:cs typeface="FrankRuehl" pitchFamily="34" charset="-79"/>
              </a:rPr>
              <a:t>Вчитель - методист</a:t>
            </a:r>
            <a:endParaRPr lang="ru-RU" sz="2400" b="1" i="1" kern="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+mj-ea"/>
              <a:cs typeface="FrankRuehl" pitchFamily="34" charset="-79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1" u="none" strike="noStrike" kern="0" normalizeH="0" baseline="0" noProof="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9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FrankRuehl" pitchFamily="34" charset="-79"/>
              </a:rPr>
              <a:t>ТЕХНОЛОГІЯ</a:t>
            </a:r>
            <a:endParaRPr kumimoji="0" lang="ru-RU" sz="6600" b="1" i="1" u="none" strike="noStrike" kern="0" normalizeH="0" baseline="0" noProof="0" dirty="0" smtClean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99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FrankRuehl" pitchFamily="34" charset="-79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1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FrankRuehl" pitchFamily="34" charset="-79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FrankRuehl" pitchFamily="34" charset="-79"/>
              </a:rPr>
              <a:t> </a:t>
            </a:r>
            <a:endParaRPr kumimoji="0" lang="ru-RU" sz="5400" b="1" i="0" u="none" strike="noStrike" kern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Georgia" pitchFamily="18" charset="0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539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Мистецтвознавці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147248" cy="56886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обрали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мистецтвознавців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Ваша </a:t>
            </a:r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головна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задача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2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дослідити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браз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гетьмана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Мазепи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художній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музичних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творах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кінематографії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живописі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політичній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карикатурі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церквах і на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іконах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uk-UA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Інтернет ресурси: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https://uk.wikipedia.org/wiki/</a:t>
            </a: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Іван_Мазепа_в_літературі_та_мистецтві</a:t>
            </a:r>
            <a:endParaRPr lang="uk-UA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catherine-catty.livejournal.com/416601.html?thread=15177049</a:t>
            </a:r>
            <a:endParaRPr lang="uk-UA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795519" cy="381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2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Романтики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990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 </a:t>
            </a:r>
            <a:r>
              <a:rPr lang="ru-RU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обрали</a:t>
            </a:r>
            <a:r>
              <a:rPr lang="ru-RU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романтиків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Ваша </a:t>
            </a:r>
            <a:r>
              <a:rPr lang="ru-RU" sz="2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головна</a:t>
            </a:r>
            <a:r>
              <a:rPr lang="ru-RU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задача </a:t>
            </a:r>
            <a:r>
              <a:rPr lang="ru-RU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дослідити</a:t>
            </a:r>
            <a:r>
              <a:rPr lang="ru-RU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романтичн</a:t>
            </a:r>
            <a:r>
              <a:rPr lang="uk-UA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язки</a:t>
            </a:r>
            <a: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гетьмана</a:t>
            </a:r>
            <a: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Мазепи</a:t>
            </a:r>
            <a: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жінками</a:t>
            </a:r>
            <a:r>
              <a:rPr lang="ru-RU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Зверніться</a:t>
            </a:r>
            <a:r>
              <a:rPr lang="ru-RU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цікавих</a:t>
            </a:r>
            <a:r>
              <a:rPr lang="ru-RU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пікантних</a:t>
            </a:r>
            <a: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фактів</a:t>
            </a:r>
            <a: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біографії</a:t>
            </a:r>
            <a:r>
              <a:rPr lang="ru-RU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2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Мазепи</a:t>
            </a:r>
            <a: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uk-UA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Ресурси:</a:t>
            </a:r>
          </a:p>
          <a:p>
            <a:pPr marL="0" lvl="0" indent="0">
              <a:buNone/>
            </a:pPr>
            <a:r>
              <a:rPr lang="en-US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eukraina.com/news/2008-02-18-1914</a:t>
            </a:r>
            <a:endParaRPr lang="uk-UA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youtu.be/vnQvpaBZNaw</a:t>
            </a:r>
            <a:endParaRPr lang="uk-UA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youtu.be/x1BvAM8Aqsc</a:t>
            </a:r>
            <a:endParaRPr lang="uk-UA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youtu.be/gd36a8I6QG4</a:t>
            </a:r>
            <a:endParaRPr lang="uk-UA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en-US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youtu.be/vS7039uRg64</a:t>
            </a:r>
            <a:endParaRPr lang="uk-UA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</a:t>
            </a:r>
            <a:r>
              <a:rPr lang="en-US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youtu.be/eJ42HdkYbdw</a:t>
            </a:r>
            <a:endParaRPr lang="uk-UA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https</a:t>
            </a:r>
            <a:r>
              <a:rPr lang="en-US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://</a:t>
            </a:r>
            <a:r>
              <a:rPr lang="en-US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youtu.be/Pa5Fg9WGykg</a:t>
            </a:r>
            <a:endParaRPr lang="uk-UA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31998"/>
            <a:ext cx="2394461" cy="333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62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Адміністратор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332656"/>
            <a:ext cx="216024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328" y="1772816"/>
            <a:ext cx="82341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адміністратора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сайт проекту та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розмістити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сторінках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зібраний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групами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успішного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адміністратора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володіти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навичками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Інтернеті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уміти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веб-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сторінку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сайт,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групу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сервісів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Google.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28" y="5013176"/>
            <a:ext cx="78740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FF0000"/>
                </a:solidFill>
              </a:rPr>
              <a:t>Інтернет-ресурси</a:t>
            </a:r>
            <a:r>
              <a:rPr lang="ru-RU" sz="2800" b="1" i="1" dirty="0">
                <a:solidFill>
                  <a:srgbClr val="FF0000"/>
                </a:solidFill>
              </a:rPr>
              <a:t>:</a:t>
            </a:r>
          </a:p>
          <a:p>
            <a:r>
              <a:rPr lang="en-US" sz="2800" dirty="0">
                <a:solidFill>
                  <a:prstClr val="black"/>
                </a:solidFill>
                <a:hlinkClick r:id="rId3"/>
              </a:rPr>
              <a:t>http://www.google.com.ua/intl/ru/about/products/</a:t>
            </a:r>
            <a:endParaRPr lang="uk-UA" sz="2800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uk-UA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861417"/>
              </p:ext>
            </p:extLst>
          </p:nvPr>
        </p:nvGraphicFramePr>
        <p:xfrm>
          <a:off x="2246789" y="834971"/>
          <a:ext cx="5043269" cy="5521256"/>
        </p:xfrm>
        <a:graphic>
          <a:graphicData uri="http://schemas.openxmlformats.org/drawingml/2006/table">
            <a:tbl>
              <a:tblPr firstRow="1" firstCol="1" bandRow="1"/>
              <a:tblGrid>
                <a:gridCol w="756490"/>
                <a:gridCol w="1557480"/>
                <a:gridCol w="1468481"/>
                <a:gridCol w="1260818"/>
              </a:tblGrid>
              <a:tr h="231938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90" marR="60190" marT="12038" marB="12038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5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Середній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90" marR="60190" marT="12038" marB="12038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5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Достатній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90" marR="60190" marT="12038" marB="12038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5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Високий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90" marR="60190" marT="12038" marB="12038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2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Розуміння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завдання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90" marR="60190" marT="12038" marB="12038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Включені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матеріали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що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не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мають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безпосереднього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відношення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до теми;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використовується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одне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джерело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зібрана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інформація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не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аналізується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і не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оцінюється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90" marR="60190" marT="12038" marB="12038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Включаються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як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матеріали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що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мають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безпосереднє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відношення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до теми, так і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матеріали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що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не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мають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відношення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до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неї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використовується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обмежена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кількість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джерел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90" marR="60190" marT="12038" marB="12038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Робота демонструє точне розуміння завдання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90" marR="60190" marT="12038" marB="12038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7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Виконання завдання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90" marR="60190" marT="12038" marB="12038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Випадкова підбірка матеріалів; інформація неточна або не має відношення до теми; неповні відповіді на питання; не робляться спроби оцінити або проаналізувати інформацію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90" marR="60190" marT="12038" marB="12038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уся інформація узята з достовірних джерел; частина інформації неточна або не має прямого відношення до теми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90" marR="60190" marT="12038" marB="12038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Оцінюються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роботи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різних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періодів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висновки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аргументовані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усі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матеріали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мають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безпосереднє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відношення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до теми;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джерела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цитуються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правильно;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використовується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інформація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достовірних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джерел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90" marR="60190" marT="12038" marB="12038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14066" y="280973"/>
            <a:ext cx="4908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Критерії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оцінки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робіт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учнів</a:t>
            </a:r>
            <a:endParaRPr lang="ru-RU" sz="2400" dirty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err="1">
                <a:solidFill>
                  <a:srgbClr val="C00000"/>
                </a:solidFill>
                <a:latin typeface="Bookman Old Style" pitchFamily="18" charset="0"/>
              </a:rPr>
              <a:t>Критерії</a:t>
            </a:r>
            <a:r>
              <a:rPr lang="ru-RU" sz="2800" b="1" i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Bookman Old Style" pitchFamily="18" charset="0"/>
              </a:rPr>
              <a:t>оцінки</a:t>
            </a:r>
            <a:r>
              <a:rPr lang="ru-RU" sz="2800" b="1" i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Bookman Old Style" pitchFamily="18" charset="0"/>
              </a:rPr>
              <a:t>робіт</a:t>
            </a:r>
            <a:r>
              <a:rPr lang="ru-RU" sz="2800" b="1" i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Bookman Old Style" pitchFamily="18" charset="0"/>
              </a:rPr>
              <a:t>учнів</a:t>
            </a:r>
            <a:r>
              <a:rPr lang="ru-RU" sz="2800" b="1" i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800" b="1" i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ru-RU" sz="28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450673"/>
              </p:ext>
            </p:extLst>
          </p:nvPr>
        </p:nvGraphicFramePr>
        <p:xfrm>
          <a:off x="2123728" y="980728"/>
          <a:ext cx="5316344" cy="5505474"/>
        </p:xfrm>
        <a:graphic>
          <a:graphicData uri="http://schemas.openxmlformats.org/drawingml/2006/table">
            <a:tbl>
              <a:tblPr firstRow="1" firstCol="1" bandRow="1"/>
              <a:tblGrid>
                <a:gridCol w="797452"/>
                <a:gridCol w="1641812"/>
                <a:gridCol w="1547994"/>
                <a:gridCol w="1329086"/>
              </a:tblGrid>
              <a:tr h="3256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 роботи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33" marR="64333" marT="12867" marB="12867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Матеріал логічно не побудований і поданий зовні непривабливо; не дається чіткої відповіді на поставлені завдання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33" marR="64333" marT="12867" marB="12867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Точність і структурованість інформації; привабливе оформлення роботи. Недостатньо виражена власна позиція і оцінка інформації. Робота схожа на інші учнівські роботи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33" marR="64333" marT="12867" marB="12867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Чітке і логічне представлення інформації; уся інформації має безпосереднє відношення до теми, точна, добре структурована і відредагована. Демонструється критичний аналіз і оцінка матеріалу, визначеність позиції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33" marR="64333" marT="12867" marB="12867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8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Творчий підхід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33" marR="64333" marT="12867" marB="12867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Студент просто копіює інформацію із запропонованих джерел; немає критичного погляду на проблему; робота мало пов'язана з темою веб-квеста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33" marR="64333" marT="12867" marB="12867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Демонструється одна точка зору на проблему; проводяться порівняння, але не робляться виведень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33" marR="64333" marT="12867" marB="12867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Представлені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різні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підходи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до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вирішення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проблеми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Робота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відрізняється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яскравою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індивідуальністю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і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виражає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точку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зору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мікрогрупи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33" marR="64333" marT="12867" marB="12867">
                    <a:lnL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45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Результат роботи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 fontScale="85000" lnSpcReduction="10000"/>
          </a:bodyPr>
          <a:lstStyle/>
          <a:p>
            <a:pPr>
              <a:buBlip>
                <a:blip r:embed="rId2"/>
              </a:buBlip>
            </a:pPr>
            <a:r>
              <a:rPr lang="uk-UA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презентації</a:t>
            </a:r>
          </a:p>
          <a:p>
            <a:pPr>
              <a:buBlip>
                <a:blip r:embed="rId2"/>
              </a:buBlip>
            </a:pPr>
            <a:r>
              <a:rPr lang="uk-UA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тести </a:t>
            </a:r>
          </a:p>
          <a:p>
            <a:pPr>
              <a:buBlip>
                <a:blip r:embed="rId2"/>
              </a:buBlip>
            </a:pPr>
            <a:r>
              <a:rPr lang="uk-UA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кросворди</a:t>
            </a:r>
          </a:p>
          <a:p>
            <a:pPr>
              <a:buBlip>
                <a:blip r:embed="rId2"/>
              </a:buBlip>
            </a:pPr>
            <a:r>
              <a:rPr lang="uk-UA" b="1" i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буктрейлер</a:t>
            </a:r>
            <a:endParaRPr lang="uk-UA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Blip>
                <a:blip r:embed="rId2"/>
              </a:buBlip>
            </a:pPr>
            <a:r>
              <a:rPr lang="uk-UA" b="1" i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веб</a:t>
            </a:r>
            <a:r>
              <a:rPr lang="uk-UA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- </a:t>
            </a:r>
            <a:r>
              <a:rPr lang="uk-UA" b="1" i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квест</a:t>
            </a:r>
            <a:endParaRPr lang="uk-UA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Blip>
                <a:blip r:embed="rId2"/>
              </a:buBlip>
            </a:pPr>
            <a:r>
              <a:rPr lang="uk-UA" b="1" i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скраббук</a:t>
            </a:r>
            <a:endParaRPr lang="uk-UA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Blip>
                <a:blip r:embed="rId2"/>
              </a:buBlip>
            </a:pPr>
            <a:r>
              <a:rPr lang="uk-UA" b="1" i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слайд-</a:t>
            </a:r>
            <a:r>
              <a:rPr lang="uk-UA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шоу</a:t>
            </a:r>
          </a:p>
          <a:p>
            <a:pPr>
              <a:buBlip>
                <a:blip r:embed="rId2"/>
              </a:buBlip>
            </a:pPr>
            <a:r>
              <a:rPr lang="uk-UA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відео - проект </a:t>
            </a:r>
          </a:p>
          <a:p>
            <a:pPr>
              <a:buBlip>
                <a:blip r:embed="rId2"/>
              </a:buBlip>
            </a:pPr>
            <a:r>
              <a:rPr lang="uk-UA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створення сценарію</a:t>
            </a:r>
          </a:p>
          <a:p>
            <a:pPr>
              <a:buBlip>
                <a:blip r:embed="rId2"/>
              </a:buBlip>
            </a:pPr>
            <a:r>
              <a:rPr lang="uk-UA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опорна схема</a:t>
            </a:r>
          </a:p>
          <a:p>
            <a:pPr>
              <a:buBlip>
                <a:blip r:embed="rId2"/>
              </a:buBlip>
            </a:pPr>
            <a:r>
              <a:rPr lang="uk-UA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кластер  </a:t>
            </a:r>
          </a:p>
          <a:p>
            <a:pPr>
              <a:buBlip>
                <a:blip r:embed="rId2"/>
              </a:buBlip>
            </a:pPr>
            <a:r>
              <a:rPr lang="en-US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wiki</a:t>
            </a:r>
            <a:r>
              <a:rPr lang="uk-UA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– газета</a:t>
            </a:r>
            <a:endParaRPr lang="ru-RU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741" y="1234083"/>
            <a:ext cx="2256435" cy="16908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12776"/>
            <a:ext cx="2175282" cy="1633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733" y="2636912"/>
            <a:ext cx="2430016" cy="1822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513" y="4653136"/>
            <a:ext cx="3404813" cy="17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0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7480920" cy="604867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5400" b="1" i="1" dirty="0" smtClean="0">
                <a:solidFill>
                  <a:srgbClr val="C00000"/>
                </a:solidFill>
                <a:latin typeface="Arial Black" pitchFamily="34" charset="0"/>
              </a:rPr>
              <a:t>   Джордж </a:t>
            </a:r>
          </a:p>
          <a:p>
            <a:pPr algn="r"/>
            <a:r>
              <a:rPr lang="ru-RU" sz="5400" b="1" i="1" dirty="0" smtClean="0">
                <a:solidFill>
                  <a:srgbClr val="C00000"/>
                </a:solidFill>
                <a:latin typeface="Arial Black" pitchFamily="34" charset="0"/>
              </a:rPr>
              <a:t>Гордон </a:t>
            </a:r>
          </a:p>
          <a:p>
            <a:pPr algn="r"/>
            <a:r>
              <a:rPr lang="ru-RU" sz="5400" b="1" i="1" dirty="0" smtClean="0">
                <a:solidFill>
                  <a:srgbClr val="C00000"/>
                </a:solidFill>
                <a:latin typeface="Arial Black" pitchFamily="34" charset="0"/>
              </a:rPr>
              <a:t>Байрон</a:t>
            </a:r>
          </a:p>
          <a:p>
            <a:pPr algn="l"/>
            <a:r>
              <a:rPr lang="ru-RU" sz="5400" b="1" i="1" dirty="0" smtClean="0">
                <a:solidFill>
                  <a:srgbClr val="C00000"/>
                </a:solidFill>
                <a:latin typeface="Arial Black" pitchFamily="34" charset="0"/>
              </a:rPr>
              <a:t>Поема «Мазепа», </a:t>
            </a:r>
          </a:p>
          <a:p>
            <a:pPr algn="l"/>
            <a:r>
              <a:rPr lang="ru-RU" sz="5400" b="1" i="1" dirty="0" smtClean="0">
                <a:solidFill>
                  <a:srgbClr val="C00000"/>
                </a:solidFill>
                <a:latin typeface="Arial Black" pitchFamily="34" charset="0"/>
              </a:rPr>
              <a:t>    </a:t>
            </a:r>
            <a:r>
              <a:rPr lang="uk-UA" sz="5400" b="1" i="1" dirty="0">
                <a:solidFill>
                  <a:srgbClr val="C00000"/>
                </a:solidFill>
                <a:latin typeface="Arial Black" pitchFamily="34" charset="0"/>
              </a:rPr>
              <a:t>і</a:t>
            </a:r>
            <a:r>
              <a:rPr lang="ru-RU" sz="5400" b="1" i="1" dirty="0" err="1" smtClean="0">
                <a:solidFill>
                  <a:srgbClr val="C00000"/>
                </a:solidFill>
                <a:latin typeface="Arial Black" pitchFamily="34" charset="0"/>
              </a:rPr>
              <a:t>сторична</a:t>
            </a:r>
            <a:r>
              <a:rPr lang="ru-RU" sz="5400" b="1" i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  <a:p>
            <a:pPr algn="l"/>
            <a:r>
              <a:rPr lang="ru-RU" sz="5400" b="1" i="1" dirty="0" smtClean="0">
                <a:solidFill>
                  <a:srgbClr val="C00000"/>
                </a:solidFill>
                <a:latin typeface="Arial Black" pitchFamily="34" charset="0"/>
              </a:rPr>
              <a:t>    основа та </a:t>
            </a:r>
            <a:r>
              <a:rPr lang="ru-RU" sz="5400" b="1" i="1" dirty="0" err="1" smtClean="0">
                <a:solidFill>
                  <a:srgbClr val="C00000"/>
                </a:solidFill>
                <a:latin typeface="Arial Black" pitchFamily="34" charset="0"/>
              </a:rPr>
              <a:t>романтичний</a:t>
            </a:r>
            <a:r>
              <a:rPr lang="ru-RU" sz="5400" b="1" i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  <a:p>
            <a:pPr algn="l"/>
            <a:r>
              <a:rPr lang="ru-RU" sz="5400" b="1" i="1" dirty="0" smtClean="0">
                <a:solidFill>
                  <a:srgbClr val="C00000"/>
                </a:solidFill>
                <a:latin typeface="Arial Black" pitchFamily="34" charset="0"/>
              </a:rPr>
              <a:t>        </a:t>
            </a:r>
            <a:r>
              <a:rPr lang="ru-RU" sz="5400" b="1" i="1" dirty="0" err="1" smtClean="0">
                <a:solidFill>
                  <a:srgbClr val="C00000"/>
                </a:solidFill>
                <a:latin typeface="Arial Black" pitchFamily="34" charset="0"/>
              </a:rPr>
              <a:t>міф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47998"/>
            <a:ext cx="2304256" cy="320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700"/>
            <a:ext cx="2196961" cy="267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18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4082"/>
          </a:xfrm>
        </p:spPr>
        <p:txBody>
          <a:bodyPr/>
          <a:lstStyle/>
          <a:p>
            <a:r>
              <a:rPr lang="ru-RU" sz="2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Візитка</a:t>
            </a:r>
            <a:r>
              <a:rPr lang="ru-RU" sz="2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веб-</a:t>
            </a:r>
            <a:r>
              <a:rPr lang="ru-RU" sz="2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квесту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507288" cy="5976664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веб-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квесту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lvl="0" indent="0" algn="ctr">
              <a:buNone/>
            </a:pPr>
            <a:r>
              <a:rPr lang="ru-RU" sz="2300" b="1" i="1" dirty="0">
                <a:solidFill>
                  <a:srgbClr val="002060"/>
                </a:solidFill>
                <a:ea typeface="+mj-ea"/>
                <a:cs typeface="+mj-cs"/>
              </a:rPr>
              <a:t>Джордж </a:t>
            </a:r>
            <a:r>
              <a:rPr lang="ru-RU" sz="2300" b="1" i="1" dirty="0" err="1">
                <a:solidFill>
                  <a:srgbClr val="002060"/>
                </a:solidFill>
                <a:ea typeface="+mj-ea"/>
                <a:cs typeface="+mj-cs"/>
              </a:rPr>
              <a:t>Ноел</a:t>
            </a:r>
            <a:r>
              <a:rPr lang="ru-RU" sz="2300" b="1" i="1" dirty="0">
                <a:solidFill>
                  <a:srgbClr val="002060"/>
                </a:solidFill>
                <a:ea typeface="+mj-ea"/>
                <a:cs typeface="+mj-cs"/>
              </a:rPr>
              <a:t> Гордон </a:t>
            </a:r>
            <a:r>
              <a:rPr lang="ru-RU" sz="2300" b="1" i="1" dirty="0" smtClean="0">
                <a:solidFill>
                  <a:srgbClr val="002060"/>
                </a:solidFill>
                <a:ea typeface="+mj-ea"/>
                <a:cs typeface="+mj-cs"/>
              </a:rPr>
              <a:t>Байрон. Поема «Мазепа»,</a:t>
            </a:r>
          </a:p>
          <a:p>
            <a:pPr marL="0" lvl="0" indent="0" algn="ctr">
              <a:buNone/>
            </a:pPr>
            <a:r>
              <a:rPr lang="ru-RU" sz="2300" b="1" i="1" dirty="0" smtClean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2300" b="1" i="1" dirty="0" err="1" smtClean="0">
                <a:solidFill>
                  <a:srgbClr val="002060"/>
                </a:solidFill>
                <a:ea typeface="+mj-ea"/>
                <a:cs typeface="+mj-cs"/>
              </a:rPr>
              <a:t>історична</a:t>
            </a:r>
            <a:r>
              <a:rPr lang="ru-RU" sz="2300" b="1" i="1" dirty="0" smtClean="0">
                <a:solidFill>
                  <a:srgbClr val="002060"/>
                </a:solidFill>
                <a:ea typeface="+mj-ea"/>
                <a:cs typeface="+mj-cs"/>
              </a:rPr>
              <a:t> основа та </a:t>
            </a:r>
            <a:r>
              <a:rPr lang="ru-RU" sz="2300" b="1" i="1" dirty="0" err="1" smtClean="0">
                <a:solidFill>
                  <a:srgbClr val="002060"/>
                </a:solidFill>
                <a:ea typeface="+mj-ea"/>
                <a:cs typeface="+mj-cs"/>
              </a:rPr>
              <a:t>романтичний</a:t>
            </a:r>
            <a:r>
              <a:rPr lang="ru-RU" sz="2300" b="1" i="1" dirty="0" smtClean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2300" b="1" i="1" dirty="0" err="1" smtClean="0">
                <a:solidFill>
                  <a:srgbClr val="002060"/>
                </a:solidFill>
                <a:ea typeface="+mj-ea"/>
                <a:cs typeface="+mj-cs"/>
              </a:rPr>
              <a:t>міф</a:t>
            </a:r>
            <a:r>
              <a:rPr lang="ru-RU" sz="2300" b="1" i="1" dirty="0" smtClean="0">
                <a:solidFill>
                  <a:srgbClr val="002060"/>
                </a:solidFill>
                <a:ea typeface="+mj-ea"/>
                <a:cs typeface="+mj-cs"/>
              </a:rPr>
              <a:t>.</a:t>
            </a:r>
            <a:endParaRPr lang="ru-RU" sz="23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  –</a:t>
            </a:r>
            <a:r>
              <a:rPr lang="ru-RU" sz="2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>
              <a:buNone/>
            </a:pPr>
            <a:r>
              <a:rPr lang="ru-RU" sz="2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Зарубіжна</a:t>
            </a:r>
            <a:r>
              <a:rPr lang="ru-RU" sz="2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література</a:t>
            </a:r>
            <a:r>
              <a:rPr lang="ru-RU" sz="2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Художня</a:t>
            </a:r>
            <a:r>
              <a:rPr lang="ru-RU" sz="2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культура</a:t>
            </a:r>
            <a:r>
              <a:rPr lang="ru-RU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Музика</a:t>
            </a:r>
            <a:r>
              <a:rPr lang="ru-RU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Інформатика</a:t>
            </a:r>
            <a:r>
              <a:rPr lang="ru-RU" sz="2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2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Вікова</a:t>
            </a:r>
            <a:r>
              <a:rPr lang="ru-RU" sz="2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категорія</a:t>
            </a:r>
            <a:r>
              <a:rPr lang="ru-RU" sz="2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- 9 </a:t>
            </a:r>
            <a:r>
              <a:rPr lang="ru-RU" sz="2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2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2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2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веб-</a:t>
            </a:r>
            <a:r>
              <a:rPr lang="ru-RU" sz="2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квесту</a:t>
            </a:r>
            <a:r>
              <a:rPr lang="ru-RU" sz="2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- 2 </a:t>
            </a:r>
            <a:r>
              <a:rPr lang="ru-RU" sz="20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тижні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Мета:</a:t>
            </a:r>
          </a:p>
          <a:p>
            <a:pPr lvl="0">
              <a:buBlip>
                <a:blip r:embed="rId2"/>
              </a:buBlip>
            </a:pP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формувати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інформаційної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Blip>
                <a:blip r:embed="rId2"/>
              </a:buBlip>
            </a:pP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позицію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та думку 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вчених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істориків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історичної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постаті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І. 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Мазепи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орівнювали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історичні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факти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романтичним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міфами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Blip>
                <a:blip r:embed="rId2"/>
              </a:buBlip>
            </a:pP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до  </a:t>
            </a: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інформатики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формувати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мотивацію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формувати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читацьку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компетентність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інформаці</a:t>
            </a:r>
            <a:r>
              <a:rPr lang="uk-UA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залучати</a:t>
            </a:r>
            <a:r>
              <a:rPr lang="ru-RU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мережу </a:t>
            </a: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Blip>
                <a:blip r:embed="rId2"/>
              </a:buBlip>
            </a:pP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формувати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критичне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логічні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звязки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явищами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6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Пам'ятка</a:t>
            </a:r>
            <a:r>
              <a:rPr lang="ru-RU" sz="3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3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веб-</a:t>
            </a:r>
            <a:r>
              <a:rPr lang="ru-RU" sz="3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квесту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Познайомтеся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темою і проблемою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квесту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Виберіть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одну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запропонованих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ролей.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Познайомтеся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завданнями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Вивчіть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список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Складіть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план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Досліджуйте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інформаційні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Оформіть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мультимедійної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презентації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буктрейлеру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слайд-шоу,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Познайомтеся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критеріями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вашого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звіту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Обговоріть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мікрогрупі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Підготуйтеся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веб-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квесту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ролей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1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31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1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31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31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обрати одну </a:t>
            </a:r>
            <a:r>
              <a:rPr lang="ru-RU" sz="31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1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запропонованих</a:t>
            </a:r>
            <a:r>
              <a:rPr lang="ru-RU" sz="31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ролей і </a:t>
            </a:r>
            <a:r>
              <a:rPr lang="ru-RU" sz="31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обєднатися</a:t>
            </a:r>
            <a:r>
              <a:rPr lang="ru-RU" sz="31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1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31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Адміністратор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Аналітики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Психологи</a:t>
            </a:r>
          </a:p>
          <a:p>
            <a:pPr marL="0" indent="0">
              <a:buNone/>
            </a:pPr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Бібліографи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Мистецтвознавці</a:t>
            </a:r>
          </a:p>
          <a:p>
            <a:pPr marL="0" indent="0">
              <a:buNone/>
            </a:pPr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Літературознавці </a:t>
            </a:r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Читачі</a:t>
            </a:r>
            <a:endParaRPr lang="uk-UA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Романтики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Результат пошуку зображень за запитом &quot;комп'ютер і книг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56926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11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Психологи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Ви </a:t>
            </a:r>
            <a:r>
              <a:rPr lang="ru-RU" sz="24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обрали</a:t>
            </a:r>
            <a:r>
              <a:rPr lang="ru-RU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психологів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героїв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поеми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«Мазепа".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Ваша задача </a:t>
            </a:r>
            <a:r>
              <a:rPr lang="ru-RU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простежити</a:t>
            </a:r>
            <a:r>
              <a:rPr lang="ru-RU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долю </a:t>
            </a:r>
            <a:r>
              <a:rPr lang="ru-RU" sz="24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героїв</a:t>
            </a:r>
            <a:r>
              <a:rPr lang="ru-RU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скласти</a:t>
            </a:r>
            <a:r>
              <a:rPr lang="ru-RU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психологічні</a:t>
            </a:r>
            <a:r>
              <a:rPr lang="ru-RU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портрети</a:t>
            </a:r>
            <a:r>
              <a:rPr lang="ru-RU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Зверніть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деталі</a:t>
            </a:r>
            <a:r>
              <a:rPr lang="ru-RU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портретів</a:t>
            </a:r>
            <a:r>
              <a:rPr lang="ru-RU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поведінку</a:t>
            </a:r>
            <a:r>
              <a:rPr lang="ru-RU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манеру </a:t>
            </a:r>
            <a:r>
              <a:rPr lang="ru-RU" sz="24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Головні герої: </a:t>
            </a: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Мазепа, Карл 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XII</a:t>
            </a:r>
            <a:endParaRPr lang="uk-UA" sz="24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Інтернет ресурси:</a:t>
            </a:r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http://edufuture.biz</a:t>
            </a:r>
            <a:endParaRPr lang="uk-UA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https://tvory.br.com.ua/1553</a:t>
            </a:r>
            <a:endParaRPr lang="uk-UA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http://uchitelska.at.ua/</a:t>
            </a:r>
            <a:endParaRPr lang="uk-UA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https://uk.wikipedia.org/wiki/%D0%9A%D0%B0%D1%80%D0%BB_XII</a:t>
            </a:r>
            <a:endParaRPr lang="uk-UA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Довідник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цікавих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фактів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корисних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©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dovidka.biz.ua</a:t>
            </a:r>
            <a:endParaRPr lang="uk-UA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2734816"/>
            <a:ext cx="2600329" cy="14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3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ьтат пошуку зображень за запитом &quot;комп'ютер і книг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046" y="4149080"/>
            <a:ext cx="3635656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Аналітики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Аналітик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фахівець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займається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аналізом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конкретній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uk-UA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поемі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«Мазепа» </a:t>
            </a:r>
            <a:r>
              <a:rPr lang="ru-RU" sz="24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постає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>
              <a:buNone/>
            </a:pPr>
            <a:r>
              <a:rPr lang="uk-UA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особливість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поеми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Яке </a:t>
            </a:r>
            <a:r>
              <a:rPr lang="ru-RU" sz="24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символи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автор у </a:t>
            </a:r>
            <a:r>
              <a:rPr lang="ru-RU" sz="24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творі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Спробуйте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витлумачити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Інтернет ресурси:</a:t>
            </a:r>
          </a:p>
          <a:p>
            <a:pPr marL="0" indent="0">
              <a:buNone/>
            </a:pP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http://www.radiosvoboda.org/a/1601792.html</a:t>
            </a:r>
            <a:endParaRPr lang="uk-UA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http://www.testsoch.info/viznachte-risi-xarakteru-ta-svitoglyadu-romantichnogo-geroya-na-prikladi-poemi-d-n-g-bajrona-mazepa/</a:t>
            </a:r>
            <a:endParaRPr lang="uk-UA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http://uchitelska.at.ua</a:t>
            </a:r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http://dovidka.biz.ua</a:t>
            </a:r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http://uchitelska.at.ua</a:t>
            </a:r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01008"/>
            <a:ext cx="2098616" cy="3212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Бібліографи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Ваше завдання: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i="1" dirty="0" err="1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Знайдіть</a:t>
            </a:r>
            <a:r>
              <a:rPr lang="ru-RU" sz="2800" b="1" i="1" dirty="0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маеріали</a:t>
            </a:r>
            <a:r>
              <a:rPr lang="ru-RU" sz="2800" b="1" i="1" dirty="0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b="1" i="1" dirty="0" err="1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b="1" i="1" dirty="0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i="1" dirty="0" err="1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800" b="1" i="1" dirty="0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Мазепи</a:t>
            </a:r>
            <a:r>
              <a:rPr lang="ru-RU" sz="2800" b="1" i="1" dirty="0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b="1" i="1" dirty="0" err="1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i="1" dirty="0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2800" b="1" i="1" dirty="0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Зверніться</a:t>
            </a:r>
            <a:r>
              <a:rPr lang="ru-RU" sz="2800" b="1" i="1" dirty="0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i="1" dirty="0" err="1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цікавих</a:t>
            </a:r>
            <a:r>
              <a:rPr lang="ru-RU" sz="2800" b="1" i="1" dirty="0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фактів</a:t>
            </a:r>
            <a:r>
              <a:rPr lang="ru-RU" sz="2800" b="1" i="1" dirty="0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b="1" i="1" dirty="0" err="1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біографії</a:t>
            </a:r>
            <a:r>
              <a:rPr lang="ru-RU" sz="2800" b="1" i="1" dirty="0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2800" b="1" i="1" dirty="0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Мазепи</a:t>
            </a:r>
            <a:r>
              <a:rPr lang="ru-RU" sz="2800" b="1" i="1" dirty="0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uk-UA" sz="2800" b="1" i="1" dirty="0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i="1" dirty="0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Дослідіть</a:t>
            </a:r>
            <a:r>
              <a:rPr lang="ru-RU" sz="2800" b="1" i="1" dirty="0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i="1" dirty="0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 стало причиною </a:t>
            </a:r>
            <a:r>
              <a:rPr lang="ru-RU" sz="2800" b="1" i="1" dirty="0" err="1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загадковісті</a:t>
            </a:r>
            <a:r>
              <a:rPr lang="ru-RU" sz="2800" b="1" i="1" dirty="0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постаті</a:t>
            </a:r>
            <a:r>
              <a:rPr lang="ru-RU" sz="2800" b="1" i="1" dirty="0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Мазепи</a:t>
            </a:r>
            <a:r>
              <a:rPr lang="ru-RU" sz="2800" b="1" i="1" dirty="0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  та </a:t>
            </a:r>
            <a:r>
              <a:rPr lang="ru-RU" sz="2800" b="1" i="1" dirty="0" err="1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виникненню</a:t>
            </a:r>
            <a:r>
              <a:rPr lang="ru-RU" sz="2800" b="1" i="1" dirty="0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міфів</a:t>
            </a:r>
            <a:r>
              <a:rPr lang="ru-RU" sz="2800" b="1" i="1" dirty="0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b="1" i="1" dirty="0" err="1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гетьмана</a:t>
            </a:r>
            <a:r>
              <a:rPr lang="ru-RU" sz="2800" b="1" i="1" dirty="0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b="1" i="1" dirty="0" smtClean="0">
                <a:solidFill>
                  <a:srgbClr val="225222"/>
                </a:solidFill>
                <a:latin typeface="Times New Roman" pitchFamily="18" charset="0"/>
                <a:cs typeface="Times New Roman" pitchFamily="18" charset="0"/>
              </a:rPr>
              <a:t> Мазепу. </a:t>
            </a:r>
          </a:p>
          <a:p>
            <a:pPr marL="0" indent="0">
              <a:buNone/>
            </a:pP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Інтернет ресурси:</a:t>
            </a:r>
          </a:p>
          <a:p>
            <a:pPr marL="0" indent="0">
              <a:buNone/>
            </a:pPr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https://uk.wikipedia.org/wiki</a:t>
            </a:r>
            <a:endParaRPr lang="uk-UA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https://tvory.br.com.ua/1553</a:t>
            </a:r>
            <a:endParaRPr lang="uk-UA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http://tvori.com.ua/postat-mazepi-u-svitovij-literaturi/</a:t>
            </a:r>
            <a:endParaRPr lang="uk-UA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3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3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FF0000"/>
                </a:solidFill>
              </a:rPr>
              <a:t/>
            </a:r>
            <a:br>
              <a:rPr lang="uk-UA" dirty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                            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Літературознавці  </a:t>
            </a:r>
            <a:b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Читачі</a:t>
            </a:r>
            <a:b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uk-UA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Ресурси</a:t>
            </a:r>
            <a:endParaRPr lang="uk-UA" b="1" dirty="0" smtClean="0">
              <a:solidFill>
                <a:srgbClr val="FF0000"/>
              </a:solidFill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www.ukrlib.com.ua/books-zl/printthebookzl.php?id=28&amp;bookid=4&amp;sort=0</a:t>
            </a:r>
            <a:endParaRPr lang="uk-UA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http://www.mazepa.name/mazepa-poema</a:t>
            </a:r>
            <a:r>
              <a:rPr lang="en-US" dirty="0" smtClean="0">
                <a:hlinkClick r:id="rId3"/>
              </a:rPr>
              <a:t>/</a:t>
            </a: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836712"/>
            <a:ext cx="4038600" cy="53180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3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Завдання:</a:t>
            </a:r>
          </a:p>
          <a:p>
            <a:pPr marL="0" indent="0" algn="ctr">
              <a:buNone/>
            </a:pPr>
            <a:r>
              <a:rPr lang="uk-UA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Опрацювати зміст поеми.</a:t>
            </a:r>
          </a:p>
          <a:p>
            <a:pPr marL="0" indent="0" algn="ctr">
              <a:buNone/>
            </a:pPr>
            <a:r>
              <a:rPr lang="uk-UA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Проаналізувати поему «Мазепа».</a:t>
            </a:r>
          </a:p>
          <a:p>
            <a:pPr marL="0" indent="0" algn="ctr">
              <a:buNone/>
            </a:pPr>
            <a:r>
              <a:rPr lang="uk-UA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Пояснити в чому полягає особливість перекладу поеми на українську мову</a:t>
            </a:r>
            <a:r>
              <a:rPr lang="ru-RU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uk-UA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600400" cy="2426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6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649</TotalTime>
  <Words>897</Words>
  <Application>Microsoft Office PowerPoint</Application>
  <PresentationFormat>Экран (4:3)</PresentationFormat>
  <Paragraphs>182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Візитка веб-квесту</vt:lpstr>
      <vt:lpstr>Пам'ятка для учасників веб-квесту </vt:lpstr>
      <vt:lpstr>  Розподіл ролей Для виконання завдання ви повинні обрати одну із запропонованих ролей і обєднатися в групи:  </vt:lpstr>
      <vt:lpstr>Психологи</vt:lpstr>
      <vt:lpstr>Аналітики</vt:lpstr>
      <vt:lpstr>Бібліографи</vt:lpstr>
      <vt:lpstr>                               Літературознавці                                    Читачі   </vt:lpstr>
      <vt:lpstr>Мистецтвознавці</vt:lpstr>
      <vt:lpstr>Романтики</vt:lpstr>
      <vt:lpstr>                Адміністратор</vt:lpstr>
      <vt:lpstr>Презентация PowerPoint</vt:lpstr>
      <vt:lpstr>Критерії оцінки робіт учнів </vt:lpstr>
      <vt:lpstr>Результат роботи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Джордж Ноел Гордон Байрон (1788 — 1824) — англійський поет-романтик, фундатор течії байронізму.</dc:title>
  <dc:creator>IRA</dc:creator>
  <cp:lastModifiedBy>IRA</cp:lastModifiedBy>
  <cp:revision>43</cp:revision>
  <dcterms:created xsi:type="dcterms:W3CDTF">2017-02-19T09:17:39Z</dcterms:created>
  <dcterms:modified xsi:type="dcterms:W3CDTF">2017-08-14T07:49:35Z</dcterms:modified>
</cp:coreProperties>
</file>