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4"/>
  </p:notesMasterIdLst>
  <p:sldIdLst>
    <p:sldId id="258" r:id="rId2"/>
    <p:sldId id="260" r:id="rId3"/>
    <p:sldId id="261" r:id="rId4"/>
    <p:sldId id="263" r:id="rId5"/>
    <p:sldId id="259" r:id="rId6"/>
    <p:sldId id="264" r:id="rId7"/>
    <p:sldId id="265" r:id="rId8"/>
    <p:sldId id="267" r:id="rId9"/>
    <p:sldId id="271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9FC24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3ECFA-C6CC-4A1E-8543-295E962D6523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39763-73B7-4DC0-8FF3-185DEC2CD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27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1BC01B-F2B0-4189-9B0E-35642D9FF6A8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09431-B8C6-4BCD-899C-C0E9D97B44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0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DA44-F74A-40A8-8F38-46DB4D420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78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F97CE-A6F5-415D-A168-0F62940485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823F2-15D5-4EEA-BF74-A827816D76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43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95D43-8B8C-461E-8E51-F92D59DE3DF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9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0CD2A-9F35-4AF0-8BE5-599AE01F49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4E4A0-C658-455A-8CA0-1FDEB57E45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5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DFEAA-404E-4C5C-B02C-0264E64407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0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C02F8-6394-4010-9931-638790F900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4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CD7A-5836-46E9-8FFF-A1A3B1C64E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10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0A8DF-C272-4284-9BCD-AF4306988C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8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rgbClr val="E8EF91"/>
            </a:gs>
            <a:gs pos="100000">
              <a:schemeClr val="folHlink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D8E1A7-5A26-4C81-8A7B-8A3054D429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9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2953" y="2136338"/>
            <a:ext cx="6378093" cy="258532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</a:t>
            </a:r>
            <a:endParaRPr lang="en-US" sz="5400" b="1" cap="none" spc="50" dirty="0" smtClean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54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української </a:t>
            </a:r>
            <a:r>
              <a:rPr lang="uk-UA" sz="5400" b="1" cap="none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мови </a:t>
            </a:r>
            <a:endParaRPr lang="en-US" sz="5400" b="1" cap="none" spc="50" dirty="0" smtClean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54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</a:t>
            </a:r>
            <a:r>
              <a:rPr lang="uk-UA" sz="54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класі</a:t>
            </a:r>
            <a:endParaRPr lang="ru-RU" sz="5400" b="1" cap="none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96129">
            <a:off x="420093" y="261645"/>
            <a:ext cx="1611132" cy="21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61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406580"/>
            <a:ext cx="821537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uk-UA" sz="4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запам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`</a:t>
            </a:r>
            <a:r>
              <a:rPr kumimoji="0" lang="uk-UA" sz="4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ятав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що частка 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пишеться з дієсловами 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«Не»</a:t>
            </a:r>
            <a:r>
              <a:rPr kumimoji="0" lang="uk-UA" sz="40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40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дієсловами писатиму разом, якщо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Мені сподобалося на уроці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42976" y="542113"/>
            <a:ext cx="70723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Домашнє завдання.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с.176.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Вправа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445 (Виписати з підручника «Літературне читання»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прислів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`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я, де вживається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«не» з дієсловами. Пояснити значення </a:t>
            </a:r>
            <a:r>
              <a:rPr kumimoji="0" lang="uk-UA" sz="3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прислів</a:t>
            </a: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`</a:t>
            </a:r>
            <a:r>
              <a:rPr kumimoji="0" lang="uk-UA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їв.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900igr.net/datai/informatika/Sozdanie-shkolnogo-sajta/0001-001-__________-_____________-_________-_-______-___________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743"/>
          </a:xfrm>
          <a:prstGeom prst="rect">
            <a:avLst/>
          </a:prstGeom>
          <a:noFill/>
        </p:spPr>
      </p:pic>
      <p:pic>
        <p:nvPicPr>
          <p:cNvPr id="27650" name="Picture 2" descr="http://s07.radikal.ru/i180/1208/c7/1095d872fa5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214554"/>
            <a:ext cx="5474037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9766" y="1484784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i="1" dirty="0" smtClean="0">
                <a:solidFill>
                  <a:srgbClr val="008000"/>
                </a:solidFill>
              </a:rPr>
              <a:t>  </a:t>
            </a:r>
            <a:r>
              <a:rPr lang="uk-UA" sz="5400" b="1" i="1" dirty="0" smtClean="0">
                <a:solidFill>
                  <a:srgbClr val="008000"/>
                </a:solidFill>
              </a:rPr>
              <a:t>Я </a:t>
            </a:r>
            <a:r>
              <a:rPr lang="uk-UA" sz="5400" b="1" i="1" dirty="0">
                <a:solidFill>
                  <a:srgbClr val="008000"/>
                </a:solidFill>
              </a:rPr>
              <a:t>очікую, що</a:t>
            </a:r>
            <a:r>
              <a:rPr lang="uk-UA" sz="5400" b="1" i="1" dirty="0" smtClean="0">
                <a:solidFill>
                  <a:srgbClr val="008000"/>
                </a:solidFill>
              </a:rPr>
              <a:t>…</a:t>
            </a:r>
            <a:endParaRPr lang="en-US" sz="5400" b="1" i="1" dirty="0" smtClean="0">
              <a:solidFill>
                <a:srgbClr val="008000"/>
              </a:solidFill>
            </a:endParaRPr>
          </a:p>
          <a:p>
            <a:endParaRPr lang="ru-RU" sz="5400" b="1" i="1" dirty="0">
              <a:solidFill>
                <a:srgbClr val="008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3571876"/>
            <a:ext cx="74295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5400" b="1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ea typeface="Calibri" pitchFamily="34" charset="0"/>
                <a:cs typeface="Times New Roman" pitchFamily="18" charset="0"/>
              </a:rPr>
              <a:t>Цей урок навчить мене…</a:t>
            </a:r>
            <a:endParaRPr kumimoji="0" lang="uk-UA" sz="5400" b="1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495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32120" y="378530"/>
            <a:ext cx="80724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 багато читає,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той багато </a:t>
            </a: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знає. 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40112" y="2420888"/>
            <a:ext cx="62150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Поспішив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людей насмішив.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57224" y="4572008"/>
            <a:ext cx="77153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Посієш вчасно </a:t>
            </a: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вродить </a:t>
            </a: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рясно.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/>
      <p:bldP spid="163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786050" y="282292"/>
            <a:ext cx="264320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читає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знає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714612" y="2564905"/>
            <a:ext cx="35855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поспішив насмішив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786050" y="4500570"/>
            <a:ext cx="29289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посієш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вродить</a:t>
            </a:r>
            <a:endParaRPr kumimoji="0" lang="uk-UA" sz="5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8640960" cy="280076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00B050"/>
              </a:extrusionClr>
            </a:sp3d>
          </a:bodyPr>
          <a:lstStyle/>
          <a:p>
            <a:r>
              <a:rPr lang="uk-UA" sz="4000" b="1" dirty="0">
                <a:solidFill>
                  <a:srgbClr val="008000"/>
                </a:solidFill>
              </a:rPr>
              <a:t>Тема</a:t>
            </a:r>
            <a:r>
              <a:rPr lang="uk-UA" sz="4000" dirty="0">
                <a:solidFill>
                  <a:srgbClr val="008000"/>
                </a:solidFill>
              </a:rPr>
              <a:t>. </a:t>
            </a:r>
            <a:r>
              <a:rPr lang="en-US" sz="4000" dirty="0" smtClean="0">
                <a:solidFill>
                  <a:srgbClr val="008000"/>
                </a:solidFill>
              </a:rPr>
              <a:t>    </a:t>
            </a:r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Написання </a:t>
            </a:r>
            <a:r>
              <a:rPr lang="uk-UA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«не» </a:t>
            </a:r>
            <a:endParaRPr lang="en-US" sz="4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 </a:t>
            </a:r>
            <a:r>
              <a:rPr lang="uk-UA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дієсловами. </a:t>
            </a:r>
            <a:endParaRPr lang="en-US" sz="4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Аналіз дієслова як частини </a:t>
            </a:r>
            <a:r>
              <a:rPr lang="uk-UA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мови.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74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7086" y="2026641"/>
            <a:ext cx="905691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14282" y="507692"/>
            <a:ext cx="38779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</a:t>
            </a:r>
            <a:r>
              <a:rPr kumimoji="0" lang="uk-UA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іть</a:t>
            </a:r>
            <a:r>
              <a:rPr kumimoji="0" lang="uk-UA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прислів</a:t>
            </a:r>
            <a:r>
              <a:rPr kumimoji="0" lang="en-US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`</a:t>
            </a:r>
            <a:r>
              <a:rPr kumimoji="0" lang="uk-UA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я.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7086" y="1583754"/>
            <a:ext cx="90024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 (не) працює, 	 	(не) їстимеш калачі.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Сидітимеш на печі -      поспішай справою.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(Не) поспішай мовою, 	</a:t>
            </a: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той (не) їсть. 	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7086" y="1749641"/>
            <a:ext cx="905691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працює, </a:t>
            </a:r>
            <a:r>
              <a:rPr kumimoji="0" lang="uk-UA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той 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їсть.</a:t>
            </a:r>
            <a:r>
              <a:rPr kumimoji="0" lang="uk-UA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Сидітимеш на печі - 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їстимеш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калачі.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поспішай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мовою,</a:t>
            </a:r>
            <a:r>
              <a:rPr lang="uk-UA" sz="36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поспішай справою.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uk-UA" sz="1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14282" y="507692"/>
            <a:ext cx="20313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Перевірка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28794" y="857232"/>
            <a:ext cx="50006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uk-UA" sz="4800" b="1" i="1" u="none" strike="noStrike" cap="none" normalizeH="0" baseline="0" dirty="0" smtClean="0" bmk="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енавидіти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нездужати</a:t>
            </a:r>
            <a:endParaRPr kumimoji="0" lang="ru-RU" sz="4800" b="1" i="0" u="none" strike="noStrike" cap="none" normalizeH="0" baseline="0" dirty="0" smtClean="0" bmk="_GoBack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непокоїтись</a:t>
            </a:r>
            <a:endParaRPr kumimoji="0" lang="ru-RU" sz="4800" b="1" i="0" u="none" strike="noStrike" cap="none" normalizeH="0" baseline="0" dirty="0" smtClean="0" bmk="_GoBack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непритомніти</a:t>
            </a:r>
            <a:endParaRPr kumimoji="0" lang="ru-RU" sz="4800" b="1" i="0" u="none" strike="noStrike" cap="none" normalizeH="0" baseline="0" dirty="0" smtClean="0" bmk="_GoBack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недочувати</a:t>
            </a:r>
            <a:endParaRPr kumimoji="0" lang="ru-RU" sz="4800" b="1" i="0" u="none" strike="noStrike" cap="none" normalizeH="0" baseline="0" dirty="0" smtClean="0" bmk="_GoBack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1" u="none" strike="noStrike" cap="none" normalizeH="0" baseline="0" dirty="0" smtClean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недобачати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r.foto.radikal.ru/0703/5e5d5cd9444c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1071538" y="2285992"/>
            <a:ext cx="1008063" cy="73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800" dirty="0"/>
              <a:t>так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6072198" y="2357430"/>
            <a:ext cx="1223963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>
              <a:defRPr/>
            </a:pPr>
            <a:r>
              <a:rPr lang="ru-RU" sz="4800" dirty="0"/>
              <a:t> </a:t>
            </a:r>
            <a:r>
              <a:rPr lang="ru-RU" sz="4800" dirty="0" err="1"/>
              <a:t>ні</a:t>
            </a:r>
            <a:endParaRPr lang="ru-RU" sz="4800" dirty="0"/>
          </a:p>
        </p:txBody>
      </p:sp>
      <p:sp>
        <p:nvSpPr>
          <p:cNvPr id="15" name="Стрелка вниз 14"/>
          <p:cNvSpPr/>
          <p:nvPr/>
        </p:nvSpPr>
        <p:spPr>
          <a:xfrm rot="3530797">
            <a:off x="2702598" y="1090484"/>
            <a:ext cx="166904" cy="140168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57166"/>
            <a:ext cx="6286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/>
              <a:t> </a:t>
            </a:r>
            <a:r>
              <a:rPr lang="uk-UA" sz="2800" b="1" dirty="0" smtClean="0"/>
              <a:t>Визначаю, чи вживається дієслово без частки </a:t>
            </a:r>
            <a:r>
              <a:rPr lang="uk-UA" sz="2800" b="1" dirty="0" smtClean="0">
                <a:solidFill>
                  <a:srgbClr val="FF0000"/>
                </a:solidFill>
              </a:rPr>
              <a:t>НЕ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429000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/>
              <a:t>Висновок: </a:t>
            </a:r>
            <a:r>
              <a:rPr lang="uk-UA" sz="3600" dirty="0" smtClean="0">
                <a:solidFill>
                  <a:srgbClr val="FF0000"/>
                </a:solidFill>
              </a:rPr>
              <a:t>НЕ 		</a:t>
            </a:r>
            <a:r>
              <a:rPr lang="uk-UA" sz="3600" dirty="0" smtClean="0"/>
              <a:t>Висновок: </a:t>
            </a:r>
            <a:r>
              <a:rPr lang="uk-UA" sz="3600" dirty="0" smtClean="0">
                <a:solidFill>
                  <a:srgbClr val="0070C0"/>
                </a:solidFill>
              </a:rPr>
              <a:t>НЕ</a:t>
            </a:r>
            <a:r>
              <a:rPr lang="uk-UA" sz="3600" dirty="0" smtClean="0"/>
              <a:t> </a:t>
            </a:r>
            <a:r>
              <a:rPr lang="uk-UA" sz="3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uk-UA" sz="3600" dirty="0" smtClean="0"/>
              <a:t>пишу окремо 		пишу разом</a:t>
            </a:r>
          </a:p>
        </p:txBody>
      </p:sp>
      <p:sp>
        <p:nvSpPr>
          <p:cNvPr id="18" name="Стрелка вниз 17"/>
          <p:cNvSpPr/>
          <p:nvPr/>
        </p:nvSpPr>
        <p:spPr>
          <a:xfrm rot="18159229">
            <a:off x="5172211" y="1010863"/>
            <a:ext cx="180441" cy="152445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Рисунок 7" descr="http://r.foto.radikal.ru/0703/5e5d5cd9444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5214950"/>
            <a:ext cx="827777" cy="15228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171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Tsareva</cp:lastModifiedBy>
  <cp:revision>28</cp:revision>
  <dcterms:created xsi:type="dcterms:W3CDTF">2014-02-22T14:39:54Z</dcterms:created>
  <dcterms:modified xsi:type="dcterms:W3CDTF">2017-08-14T16:22:24Z</dcterms:modified>
</cp:coreProperties>
</file>