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7" r:id="rId4"/>
    <p:sldId id="270" r:id="rId5"/>
    <p:sldId id="269" r:id="rId6"/>
    <p:sldId id="268" r:id="rId7"/>
    <p:sldId id="271" r:id="rId8"/>
    <p:sldId id="272" r:id="rId9"/>
    <p:sldId id="273" r:id="rId10"/>
    <p:sldId id="289" r:id="rId11"/>
    <p:sldId id="274" r:id="rId12"/>
    <p:sldId id="275" r:id="rId13"/>
    <p:sldId id="276" r:id="rId14"/>
    <p:sldId id="278" r:id="rId15"/>
    <p:sldId id="290" r:id="rId16"/>
    <p:sldId id="291" r:id="rId17"/>
    <p:sldId id="279" r:id="rId18"/>
    <p:sldId id="258" r:id="rId19"/>
    <p:sldId id="264" r:id="rId20"/>
    <p:sldId id="277" r:id="rId21"/>
    <p:sldId id="260" r:id="rId22"/>
    <p:sldId id="266" r:id="rId23"/>
    <p:sldId id="259" r:id="rId24"/>
    <p:sldId id="280" r:id="rId25"/>
    <p:sldId id="265" r:id="rId26"/>
    <p:sldId id="261" r:id="rId27"/>
    <p:sldId id="262" r:id="rId28"/>
    <p:sldId id="292" r:id="rId29"/>
    <p:sldId id="293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B9B5744-C0E7-4E5C-92E5-10ED6FA95D2F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../media/media1.mp3"/><Relationship Id="rId1" Type="http://schemas.openxmlformats.org/officeDocument/2006/relationships/audio" Target="file:///C:\Documents%20and%20Settings\&#1070;&#1083;&#1103;\&#1052;&#1086;&#1080;%20&#1076;&#1086;&#1082;&#1091;&#1084;&#1077;&#1085;&#1090;&#1099;\&#1047;&#1074;&#1091;&#1082;&#1080;%20&#1087;&#1088;&#1080;&#1088;&#1086;&#1076;&#1099;%20-%20&#1064;&#1091;&#1084;%20&#1076;&#1086;&#1078;&#1076;&#1103;%20(1).mp3" TargetMode="External"/><Relationship Id="rId6" Type="http://schemas.microsoft.com/office/2007/relationships/media" Target="../media/media1.mp3"/><Relationship Id="rId5" Type="http://schemas.openxmlformats.org/officeDocument/2006/relationships/image" Target="../media/image29.png"/><Relationship Id="rId4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67774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 smtClean="0">
                <a:solidFill>
                  <a:srgbClr val="FF0000"/>
                </a:solidFill>
              </a:rPr>
              <a:t>Природничо-математичний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rgbClr val="FF0000"/>
                </a:solidFill>
              </a:rPr>
              <a:t> журнал «</a:t>
            </a:r>
            <a:r>
              <a:rPr lang="ru-RU" sz="4400" dirty="0" err="1" smtClean="0">
                <a:solidFill>
                  <a:srgbClr val="FF0000"/>
                </a:solidFill>
              </a:rPr>
              <a:t>Колосочок</a:t>
            </a:r>
            <a:r>
              <a:rPr lang="ru-RU" sz="4400" dirty="0" smtClean="0">
                <a:solidFill>
                  <a:srgbClr val="FF0000"/>
                </a:solidFill>
              </a:rPr>
              <a:t> та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зернятка</a:t>
            </a:r>
            <a:r>
              <a:rPr lang="ru-RU" sz="4400" dirty="0" smtClean="0">
                <a:solidFill>
                  <a:srgbClr val="FF0000"/>
                </a:solidFill>
              </a:rPr>
              <a:t>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1303890617_koloso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276872"/>
            <a:ext cx="5040560" cy="458112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764704"/>
            <a:ext cx="53103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Числа Фибоначчи</a:t>
            </a:r>
            <a:r>
              <a:rPr lang="ru-RU" sz="3200" dirty="0" smtClean="0">
                <a:solidFill>
                  <a:srgbClr val="FF0000"/>
                </a:solidFill>
              </a:rPr>
              <a:t> — </a:t>
            </a:r>
            <a:r>
              <a:rPr lang="ru-RU" sz="3200" dirty="0" err="1" smtClean="0">
                <a:solidFill>
                  <a:srgbClr val="FF0000"/>
                </a:solidFill>
              </a:rPr>
              <a:t>линійна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послідовність</a:t>
            </a:r>
            <a:r>
              <a:rPr lang="ru-RU" sz="3200" dirty="0" smtClean="0">
                <a:solidFill>
                  <a:srgbClr val="FF0000"/>
                </a:solidFill>
              </a:rPr>
              <a:t> натуральных чисел, де перше та друге </a:t>
            </a:r>
            <a:r>
              <a:rPr lang="ru-RU" sz="3200" dirty="0" err="1" smtClean="0">
                <a:solidFill>
                  <a:srgbClr val="FF0000"/>
                </a:solidFill>
              </a:rPr>
              <a:t>дорівнює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одиниці</a:t>
            </a:r>
            <a:r>
              <a:rPr lang="ru-RU" sz="3200" dirty="0" smtClean="0">
                <a:solidFill>
                  <a:srgbClr val="FF0000"/>
                </a:solidFill>
              </a:rPr>
              <a:t>, а </a:t>
            </a:r>
            <a:r>
              <a:rPr lang="ru-RU" sz="3200" dirty="0" err="1" smtClean="0">
                <a:solidFill>
                  <a:srgbClr val="FF0000"/>
                </a:solidFill>
              </a:rPr>
              <a:t>кожне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послідуюче</a:t>
            </a:r>
            <a:r>
              <a:rPr lang="ru-RU" sz="3200" dirty="0" smtClean="0">
                <a:solidFill>
                  <a:srgbClr val="FF0000"/>
                </a:solidFill>
              </a:rPr>
              <a:t> — </a:t>
            </a:r>
            <a:r>
              <a:rPr lang="ru-RU" sz="3200" dirty="0" err="1" smtClean="0">
                <a:solidFill>
                  <a:srgbClr val="FF0000"/>
                </a:solidFill>
              </a:rPr>
              <a:t>сумі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двох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попередніх</a:t>
            </a:r>
            <a:r>
              <a:rPr lang="ru-RU" sz="3200" dirty="0" smtClean="0">
                <a:solidFill>
                  <a:srgbClr val="FF0000"/>
                </a:solidFill>
              </a:rPr>
              <a:t>,</a:t>
            </a:r>
            <a:r>
              <a:rPr lang="en-US" sz="3200" dirty="0" smtClean="0">
                <a:solidFill>
                  <a:srgbClr val="FF0000"/>
                </a:solidFill>
              </a:rPr>
              <a:t>1</a:t>
            </a:r>
            <a:r>
              <a:rPr lang="ru-RU" sz="3200" smtClean="0">
                <a:solidFill>
                  <a:srgbClr val="FF0000"/>
                </a:solidFill>
              </a:rPr>
              <a:t>, </a:t>
            </a:r>
            <a:r>
              <a:rPr lang="ru-RU" sz="3200" dirty="0" smtClean="0">
                <a:solidFill>
                  <a:srgbClr val="FF0000"/>
                </a:solidFill>
              </a:rPr>
              <a:t>1, 2, 3, 5, 8, 13, 21, 34, 55, 89, 144, 233, 377, 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W0Blxs-HB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5080000" cy="6350000"/>
          </a:xfrm>
          <a:prstGeom prst="rect">
            <a:avLst/>
          </a:prstGeom>
        </p:spPr>
      </p:pic>
      <p:pic>
        <p:nvPicPr>
          <p:cNvPr id="3" name="Рисунок 2" descr="kD6JniBfd5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9175" y="332656"/>
            <a:ext cx="4314825" cy="6096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dmjTWn96U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pXj9R7NK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2656"/>
            <a:ext cx="7200800" cy="6350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ealnye-koshki-kotorye-znayut-pro-posledovatelnost-fibonachchi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67500" cy="4657725"/>
          </a:xfrm>
          <a:prstGeom prst="rect">
            <a:avLst/>
          </a:prstGeom>
        </p:spPr>
      </p:pic>
      <p:pic>
        <p:nvPicPr>
          <p:cNvPr id="3" name="Рисунок 2" descr="скачанные файлы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573016"/>
            <a:ext cx="5364088" cy="328498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 - 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58" y="692696"/>
            <a:ext cx="8320925" cy="561662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ibonachi-300x2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761" y="0"/>
            <a:ext cx="8913612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ohn-edmark2-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064896" cy="597666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eml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144000" cy="6867331"/>
          </a:xfrm>
        </p:spPr>
      </p:pic>
      <p:sp>
        <p:nvSpPr>
          <p:cNvPr id="5" name="TextBox 4"/>
          <p:cNvSpPr txBox="1"/>
          <p:nvPr/>
        </p:nvSpPr>
        <p:spPr>
          <a:xfrm>
            <a:off x="251520" y="1"/>
            <a:ext cx="3672408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Прочитати  числа: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На 100 тон,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100 000 кг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Стає Земля важчою з кожним днем.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08518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11 000м- </a:t>
            </a:r>
            <a:r>
              <a:rPr lang="uk-UA" sz="2400" b="1" dirty="0" err="1" smtClean="0">
                <a:solidFill>
                  <a:srgbClr val="FF0000"/>
                </a:solidFill>
              </a:rPr>
              <a:t>найглибще</a:t>
            </a:r>
            <a:r>
              <a:rPr lang="uk-UA" sz="2400" b="1" dirty="0" smtClean="0">
                <a:solidFill>
                  <a:srgbClr val="FF0000"/>
                </a:solidFill>
              </a:rPr>
              <a:t> місце на Землі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268761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2400" b="1" dirty="0" smtClean="0">
                <a:ln w="50800"/>
                <a:solidFill>
                  <a:srgbClr val="FF0000"/>
                </a:solidFill>
              </a:rPr>
              <a:t>маса Землі 6 </a:t>
            </a:r>
            <a:r>
              <a:rPr lang="uk-UA" sz="2400" b="1" dirty="0" err="1" smtClean="0">
                <a:ln w="50800"/>
                <a:solidFill>
                  <a:srgbClr val="FF0000"/>
                </a:solidFill>
              </a:rPr>
              <a:t>секстиліонів</a:t>
            </a:r>
            <a:r>
              <a:rPr lang="uk-UA" sz="2400" b="1" dirty="0" smtClean="0">
                <a:ln w="50800"/>
                <a:solidFill>
                  <a:srgbClr val="FF0000"/>
                </a:solidFill>
              </a:rPr>
              <a:t> кг</a:t>
            </a:r>
            <a:endParaRPr lang="ru-RU" sz="24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2852937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</a:rPr>
              <a:t>Земля-</a:t>
            </a:r>
            <a:r>
              <a:rPr lang="uk-UA" sz="2400" b="1" dirty="0" smtClean="0">
                <a:solidFill>
                  <a:srgbClr val="FF0000"/>
                </a:solidFill>
              </a:rPr>
              <a:t> третя від Сонця. Життя з</a:t>
            </a:r>
            <a:r>
              <a:rPr lang="en-US" sz="2400" b="1" dirty="0" smtClean="0">
                <a:solidFill>
                  <a:srgbClr val="FF0000"/>
                </a:solidFill>
              </a:rPr>
              <a:t>`</a:t>
            </a:r>
            <a:r>
              <a:rPr lang="uk-UA" sz="2400" b="1" dirty="0" smtClean="0">
                <a:solidFill>
                  <a:srgbClr val="FF0000"/>
                </a:solidFill>
              </a:rPr>
              <a:t>явилося 3,5 млрд. років тому </a:t>
            </a:r>
          </a:p>
          <a:p>
            <a:endParaRPr lang="uk-UA" sz="2400" b="1" dirty="0" smtClean="0">
              <a:solidFill>
                <a:srgbClr val="FF0000"/>
              </a:solidFill>
            </a:endParaRPr>
          </a:p>
          <a:p>
            <a:r>
              <a:rPr lang="uk-UA" sz="2400" b="1" dirty="0" smtClean="0">
                <a:solidFill>
                  <a:srgbClr val="FF0000"/>
                </a:solidFill>
              </a:rPr>
              <a:t>365 </a:t>
            </a:r>
            <a:r>
              <a:rPr lang="uk-UA" sz="2400" b="1" dirty="0" err="1" smtClean="0">
                <a:solidFill>
                  <a:srgbClr val="FF0000"/>
                </a:solidFill>
              </a:rPr>
              <a:t>днів-</a:t>
            </a:r>
            <a:r>
              <a:rPr lang="uk-UA" sz="2400" b="1" dirty="0" smtClean="0">
                <a:solidFill>
                  <a:srgbClr val="FF0000"/>
                </a:solidFill>
              </a:rPr>
              <a:t> рік повний оберт навколо сонця</a:t>
            </a:r>
            <a:r>
              <a:rPr lang="uk-UA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28529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3789040"/>
            <a:ext cx="723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365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5301208"/>
            <a:ext cx="2214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23год 56 </a:t>
            </a:r>
            <a:r>
              <a:rPr lang="uk-UA" sz="3200" b="1" dirty="0" err="1" smtClean="0">
                <a:solidFill>
                  <a:srgbClr val="FF0000"/>
                </a:solidFill>
              </a:rPr>
              <a:t>хв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6165304"/>
            <a:ext cx="569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150000000 видів живих організмів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84783" y="-26818"/>
            <a:ext cx="12817424" cy="73823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0"/>
            <a:ext cx="3014758" cy="2276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74591" y="0"/>
            <a:ext cx="3122072" cy="22768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276872"/>
            <a:ext cx="3059832" cy="2276872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2276872"/>
            <a:ext cx="3014758" cy="2276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74590" y="2276872"/>
            <a:ext cx="3069410" cy="227687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553744"/>
            <a:ext cx="3059832" cy="230425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59831" y="4553744"/>
            <a:ext cx="3056365" cy="2304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74590" y="4553744"/>
            <a:ext cx="3069410" cy="23042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-10864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350 + 120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3021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50 + 180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28854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300 - 120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13344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790 + 90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5501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110 + 290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27471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880 - 820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33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720 - 50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27803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620 - 210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74590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960 - 150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39223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Vselenna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0371" y="0"/>
            <a:ext cx="942437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4509120"/>
            <a:ext cx="6768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Всесвіт</a:t>
            </a:r>
            <a:r>
              <a:rPr lang="uk-UA" sz="2800" b="1" dirty="0" smtClean="0">
                <a:solidFill>
                  <a:schemeClr val="bg1"/>
                </a:solidFill>
              </a:rPr>
              <a:t>  - весь матеріальний світ, різноманітний за формами,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uk-UA" sz="2800" b="1" dirty="0" smtClean="0">
                <a:solidFill>
                  <a:schemeClr val="bg1"/>
                </a:solidFill>
              </a:rPr>
              <a:t>включаючи галактики,зорі,планети,та інші космічні тіла.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229600" cy="470916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 На динозаврах жили гігантські блохи з жалом, як голка сучасного </a:t>
            </a:r>
            <a:r>
              <a:rPr lang="uk-UA" b="1" dirty="0" err="1" smtClean="0">
                <a:solidFill>
                  <a:schemeClr val="bg1"/>
                </a:solidFill>
              </a:rPr>
              <a:t>шприця</a:t>
            </a:r>
            <a:r>
              <a:rPr lang="uk-UA" b="1" dirty="0" smtClean="0">
                <a:solidFill>
                  <a:schemeClr val="bg1"/>
                </a:solidFill>
              </a:rPr>
              <a:t>.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dirty="0" smtClean="0">
                <a:solidFill>
                  <a:schemeClr val="bg1"/>
                </a:solidFill>
              </a:rPr>
              <a:t> Тиранозавр, </a:t>
            </a:r>
            <a:r>
              <a:rPr lang="uk-UA" b="1" dirty="0" err="1" smtClean="0">
                <a:solidFill>
                  <a:schemeClr val="bg1"/>
                </a:solidFill>
              </a:rPr>
              <a:t>велоцираптор</a:t>
            </a:r>
            <a:r>
              <a:rPr lang="uk-UA" b="1" dirty="0" smtClean="0">
                <a:solidFill>
                  <a:schemeClr val="bg1"/>
                </a:solidFill>
              </a:rPr>
              <a:t> та інші динозаври з фільму (Парк Юрського періоду) насправді жили не в часи юрського, а крейдяного періоду.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Синій кит більший за будь-якого </a:t>
            </a:r>
            <a:r>
              <a:rPr lang="uk-UA" b="1" dirty="0" err="1" smtClean="0">
                <a:solidFill>
                  <a:schemeClr val="bg1"/>
                </a:solidFill>
              </a:rPr>
              <a:t>існувавшого</a:t>
            </a:r>
            <a:r>
              <a:rPr lang="uk-UA" b="1" dirty="0" smtClean="0">
                <a:solidFill>
                  <a:schemeClr val="bg1"/>
                </a:solidFill>
              </a:rPr>
              <a:t> динозавра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За життя динозаврів доба тривала 22 години.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  Був час,за перших динозаврів , коли рослини на землі були фіолетового, а не зеленого кольору.</a:t>
            </a:r>
          </a:p>
        </p:txBody>
      </p:sp>
      <p:pic>
        <p:nvPicPr>
          <p:cNvPr id="5" name="Рисунок 4" descr="dinozavry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3125" y="4653136"/>
            <a:ext cx="3190875" cy="18097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dinozavrah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0750" cy="6858000"/>
          </a:xfrm>
        </p:spPr>
      </p:pic>
      <p:pic>
        <p:nvPicPr>
          <p:cNvPr id="6" name="Рисунок 5" descr="dinozavry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492896"/>
            <a:ext cx="3190875" cy="18097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йнозо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5754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4460306"/>
              </p:ext>
            </p:extLst>
          </p:nvPr>
        </p:nvGraphicFramePr>
        <p:xfrm>
          <a:off x="10836696" y="1340768"/>
          <a:ext cx="9001000" cy="1800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7783"/>
                <a:gridCol w="1115774"/>
                <a:gridCol w="1115774"/>
                <a:gridCol w="1115774"/>
                <a:gridCol w="1115774"/>
                <a:gridCol w="1116707"/>
                <a:gridCol w="1116707"/>
                <a:gridCol w="1116707"/>
              </a:tblGrid>
              <a:tr h="77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80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70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30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220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10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C00000"/>
                          </a:solidFill>
                          <a:effectLst/>
                        </a:rPr>
                        <a:t>200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C00000"/>
                          </a:solidFill>
                          <a:effectLst/>
                        </a:rPr>
                        <a:t>10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30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29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Й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Н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О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З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О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Й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35448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59317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2123728" y="620688"/>
            <a:ext cx="3960440" cy="194421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3356992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P= 24000</a:t>
            </a:r>
            <a:r>
              <a:rPr lang="uk-UA" sz="3200" dirty="0" smtClean="0">
                <a:solidFill>
                  <a:srgbClr val="FF0000"/>
                </a:solidFill>
              </a:rPr>
              <a:t>см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28184" y="134076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5</a:t>
            </a:r>
            <a:r>
              <a:rPr lang="en-US" sz="2800" dirty="0" smtClean="0">
                <a:solidFill>
                  <a:srgbClr val="FF0000"/>
                </a:solidFill>
              </a:rPr>
              <a:t>000</a:t>
            </a:r>
            <a:r>
              <a:rPr lang="uk-UA" sz="2800" dirty="0" smtClean="0">
                <a:solidFill>
                  <a:srgbClr val="FF0000"/>
                </a:solidFill>
              </a:rPr>
              <a:t> см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dinozavrah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4459" y="0"/>
            <a:ext cx="9528459" cy="6597352"/>
          </a:xfrm>
        </p:spPr>
      </p:pic>
      <p:sp>
        <p:nvSpPr>
          <p:cNvPr id="5" name="TextBox 4"/>
          <p:cNvSpPr txBox="1"/>
          <p:nvPr/>
        </p:nvSpPr>
        <p:spPr>
          <a:xfrm>
            <a:off x="1835696" y="188640"/>
            <a:ext cx="69127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Вимірюючи довжину стежок, прокладених динозаврами, вчені розробили методику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Визначення швидкості руху динозаврів.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Хижак рухався із швидкістю 40 км/год.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uk-UA" sz="2800" b="1" dirty="0" smtClean="0">
                <a:solidFill>
                  <a:srgbClr val="FF0000"/>
                </a:solidFill>
              </a:rPr>
              <a:t>А чемпіонами були </a:t>
            </a:r>
            <a:r>
              <a:rPr lang="uk-UA" sz="2800" b="1" dirty="0" err="1" smtClean="0">
                <a:solidFill>
                  <a:srgbClr val="FF0000"/>
                </a:solidFill>
              </a:rPr>
              <a:t>орнітомімуси</a:t>
            </a:r>
            <a:r>
              <a:rPr lang="uk-UA" sz="2800" b="1" dirty="0" smtClean="0">
                <a:solidFill>
                  <a:srgbClr val="FF0000"/>
                </a:solidFill>
              </a:rPr>
              <a:t> – 60 км/год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3059832" y="0"/>
            <a:ext cx="0" cy="68580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084168" y="0"/>
            <a:ext cx="0" cy="68580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dirty="0" smtClean="0">
                <a:latin typeface="Trebuchet MS" pitchFamily="34" charset="0"/>
              </a:rPr>
              <a:t>950 – </a:t>
            </a:r>
            <a:r>
              <a:rPr lang="en-US" sz="2400" i="1" dirty="0" smtClean="0">
                <a:latin typeface="Trebuchet MS" pitchFamily="34" charset="0"/>
              </a:rPr>
              <a:t>X </a:t>
            </a:r>
            <a:r>
              <a:rPr lang="en-US" sz="2400" dirty="0" smtClean="0">
                <a:latin typeface="Trebuchet MS" pitchFamily="34" charset="0"/>
              </a:rPr>
              <a:t>= 350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950 – 350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</a:t>
            </a:r>
            <a:r>
              <a:rPr lang="uk-UA" sz="2400" dirty="0" smtClean="0">
                <a:latin typeface="Trebuchet MS" pitchFamily="34" charset="0"/>
              </a:rPr>
              <a:t>5</a:t>
            </a:r>
            <a:r>
              <a:rPr lang="en-US" sz="2400" dirty="0" smtClean="0">
                <a:latin typeface="Trebuchet MS" pitchFamily="34" charset="0"/>
              </a:rPr>
              <a:t>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520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347864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059832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dirty="0" smtClean="0">
                <a:latin typeface="Trebuchet MS" pitchFamily="34" charset="0"/>
              </a:rPr>
              <a:t>150 + </a:t>
            </a:r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750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750 – 150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600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36060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- 240 = 360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360 + 240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</a:t>
            </a:r>
            <a:r>
              <a:rPr lang="uk-UA" sz="2400" dirty="0" smtClean="0">
                <a:latin typeface="Trebuchet MS" pitchFamily="34" charset="0"/>
              </a:rPr>
              <a:t>7</a:t>
            </a:r>
            <a:r>
              <a:rPr lang="en-US" sz="2400" dirty="0" smtClean="0">
                <a:latin typeface="Trebuchet MS" pitchFamily="34" charset="0"/>
              </a:rPr>
              <a:t>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950 – </a:t>
            </a:r>
            <a:r>
              <a:rPr lang="uk-UA" sz="2400" dirty="0" smtClean="0">
                <a:latin typeface="Trebuchet MS" pitchFamily="34" charset="0"/>
              </a:rPr>
              <a:t>5</a:t>
            </a:r>
            <a:r>
              <a:rPr lang="en-US" sz="2400" dirty="0" smtClean="0">
                <a:latin typeface="Trebuchet MS" pitchFamily="34" charset="0"/>
              </a:rPr>
              <a:t>00 = 350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350 = 350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150 + 600 = 750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750 = 750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36060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Trebuchet MS" pitchFamily="34" charset="0"/>
              </a:rPr>
              <a:t>7</a:t>
            </a:r>
            <a:r>
              <a:rPr lang="en-US" sz="2400" dirty="0" smtClean="0">
                <a:latin typeface="Trebuchet MS" pitchFamily="34" charset="0"/>
              </a:rPr>
              <a:t>00 – 240 = 260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260 = 260</a:t>
            </a:r>
          </a:p>
        </p:txBody>
      </p:sp>
    </p:spTree>
    <p:extLst>
      <p:ext uri="{BB962C8B-B14F-4D97-AF65-F5344CB8AC3E}">
        <p14:creationId xmlns:p14="http://schemas.microsoft.com/office/powerpoint/2010/main" xmlns="" val="14376074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kitah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92480" cy="4077072"/>
          </a:xfrm>
        </p:spPr>
      </p:pic>
      <p:sp>
        <p:nvSpPr>
          <p:cNvPr id="5" name="TextBox 4"/>
          <p:cNvSpPr txBox="1"/>
          <p:nvPr/>
        </p:nvSpPr>
        <p:spPr>
          <a:xfrm>
            <a:off x="251520" y="4365104"/>
            <a:ext cx="97816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Серце кита розміром з автомобіль, 600-700 кг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Дорослий кит поглинає 2400 л повітря за 2 </a:t>
            </a:r>
            <a:r>
              <a:rPr lang="uk-UA" sz="3200" b="1" dirty="0" err="1" smtClean="0">
                <a:solidFill>
                  <a:srgbClr val="FF0000"/>
                </a:solidFill>
              </a:rPr>
              <a:t>сек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Пульс кита 9 ударів за хвилину.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Всередині серця може плавати людина.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uge.jpe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  <p:pic>
        <p:nvPicPr>
          <p:cNvPr id="5" name="Звуки природы - Шум дождя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308304" y="5805264"/>
            <a:ext cx="304800" cy="304800"/>
          </a:xfrm>
          <a:prstGeom prst="rect">
            <a:avLst/>
          </a:prstGeom>
        </p:spPr>
      </p:pic>
      <p:pic>
        <p:nvPicPr>
          <p:cNvPr id="3" name="Звуки природы - Шум дождя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07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142" y="116632"/>
            <a:ext cx="8878345" cy="6624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7" y="692696"/>
            <a:ext cx="72008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За 1 секунду у мозку людини відбувається 100000 хімічних реакцій</a:t>
            </a:r>
          </a:p>
          <a:p>
            <a:endParaRPr lang="uk-UA" sz="2800" dirty="0">
              <a:solidFill>
                <a:srgbClr val="FF0000"/>
              </a:solidFill>
            </a:endParaRPr>
          </a:p>
          <a:p>
            <a:r>
              <a:rPr lang="uk-UA" sz="2800" dirty="0" smtClean="0">
                <a:solidFill>
                  <a:srgbClr val="FF0000"/>
                </a:solidFill>
              </a:rPr>
              <a:t>Людський мозок генерує за день більше електричних імпульсів, ніж всі телефони світу разом</a:t>
            </a:r>
          </a:p>
          <a:p>
            <a:endParaRPr lang="uk-UA" sz="2800" dirty="0">
              <a:solidFill>
                <a:srgbClr val="FF0000"/>
              </a:solidFill>
            </a:endParaRPr>
          </a:p>
          <a:p>
            <a:r>
              <a:rPr lang="uk-UA" sz="2800" dirty="0" smtClean="0">
                <a:solidFill>
                  <a:srgbClr val="FF0000"/>
                </a:solidFill>
              </a:rPr>
              <a:t>Загальна вага бактерій, що живуть в організмі людини – 2 кг</a:t>
            </a:r>
          </a:p>
          <a:p>
            <a:endParaRPr lang="uk-UA" sz="2800" dirty="0" smtClean="0">
              <a:solidFill>
                <a:srgbClr val="FF0000"/>
              </a:solidFill>
            </a:endParaRPr>
          </a:p>
          <a:p>
            <a:r>
              <a:rPr lang="uk-UA" sz="2800" dirty="0" smtClean="0">
                <a:solidFill>
                  <a:srgbClr val="FF0000"/>
                </a:solidFill>
              </a:rPr>
              <a:t>В момент народження у мозку вже існує близько 14 млрд нейронів і число це не збільшується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6347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8640"/>
            <a:ext cx="8136904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507736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"/>
            <a:ext cx="6912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Математика-це велична споруда,створена уявленням людей,</a:t>
            </a:r>
            <a:r>
              <a:rPr lang="en-US" sz="3600" b="1" dirty="0" smtClean="0"/>
              <a:t> </a:t>
            </a:r>
            <a:r>
              <a:rPr lang="uk-UA" sz="3600" b="1" dirty="0" smtClean="0"/>
              <a:t>для пізнання Всесвіту.(</a:t>
            </a:r>
            <a:r>
              <a:rPr lang="uk-UA" sz="3600" b="1" dirty="0" err="1" smtClean="0"/>
              <a:t>Ле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Корбюз</a:t>
            </a:r>
            <a:r>
              <a:rPr lang="uk-UA" sz="3600" b="1" dirty="0" smtClean="0"/>
              <a:t>*є)</a:t>
            </a:r>
          </a:p>
          <a:p>
            <a:endParaRPr lang="uk-UA" sz="3600" b="1" dirty="0" smtClean="0">
              <a:solidFill>
                <a:srgbClr val="FF0000"/>
              </a:solidFill>
            </a:endParaRPr>
          </a:p>
          <a:p>
            <a:endParaRPr lang="uk-UA" sz="3600" dirty="0">
              <a:solidFill>
                <a:schemeClr val="bg1"/>
              </a:solidFill>
            </a:endParaRPr>
          </a:p>
          <a:p>
            <a:r>
              <a:rPr lang="uk-UA" sz="3600" b="1" dirty="0" smtClean="0">
                <a:solidFill>
                  <a:srgbClr val="FF0000"/>
                </a:solidFill>
              </a:rPr>
              <a:t>Серед всіх наук,які відкривають шлях до пізнання законів природи,найбільшою є математика.(С. Ковалевська)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484" y="0"/>
            <a:ext cx="9085516" cy="6858000"/>
          </a:xfrm>
        </p:spPr>
      </p:pic>
      <p:sp>
        <p:nvSpPr>
          <p:cNvPr id="6" name="TextBox 5"/>
          <p:cNvSpPr txBox="1"/>
          <p:nvPr/>
        </p:nvSpPr>
        <p:spPr>
          <a:xfrm>
            <a:off x="4932040" y="188640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У тигрів смугасте не тільки хутро, а й шкіра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515445" cy="6296862"/>
          </a:xfrm>
        </p:spPr>
      </p:pic>
      <p:sp>
        <p:nvSpPr>
          <p:cNvPr id="5" name="TextBox 4"/>
          <p:cNvSpPr txBox="1"/>
          <p:nvPr/>
        </p:nvSpPr>
        <p:spPr>
          <a:xfrm>
            <a:off x="5652120" y="3717032"/>
            <a:ext cx="33123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50"/>
                </a:solidFill>
              </a:rPr>
              <a:t>У риби сарган зелені кістки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пия скачанные файлы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67544" y="404664"/>
            <a:ext cx="4104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Зебра біла з чорними смугами, а не навпаки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476672"/>
            <a:ext cx="8026662" cy="6012249"/>
          </a:xfrm>
        </p:spPr>
      </p:pic>
      <p:sp>
        <p:nvSpPr>
          <p:cNvPr id="5" name="TextBox 4"/>
          <p:cNvSpPr txBox="1"/>
          <p:nvPr/>
        </p:nvSpPr>
        <p:spPr>
          <a:xfrm>
            <a:off x="3347865" y="3284984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В світі приблизно 500 зоопарків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111793f1a22fb91d5bc145970d436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989" y="-62500"/>
            <a:ext cx="8645499" cy="6731860"/>
          </a:xfrm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85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 тілі </a:t>
            </a:r>
            <a:r>
              <a:rPr lang="uk-UA" sz="3200" b="1" dirty="0" err="1" smtClean="0">
                <a:solidFill>
                  <a:srgbClr val="C00000"/>
                </a:solidFill>
              </a:rPr>
              <a:t>гусіні</a:t>
            </a:r>
            <a:r>
              <a:rPr lang="uk-UA" sz="3200" b="1" dirty="0" smtClean="0">
                <a:solidFill>
                  <a:srgbClr val="C00000"/>
                </a:solidFill>
              </a:rPr>
              <a:t> більше м*язів, ніж у людини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t86a0Us2f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3364" y="0"/>
            <a:ext cx="95907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653136"/>
            <a:ext cx="62646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Кришталева або мармеладна гусінь(</a:t>
            </a:r>
            <a:r>
              <a:rPr lang="en-US" sz="3200" b="1" dirty="0" err="1" smtClean="0">
                <a:solidFill>
                  <a:srgbClr val="C00000"/>
                </a:solidFill>
              </a:rPr>
              <a:t>Acaga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Coa</a:t>
            </a:r>
            <a:r>
              <a:rPr lang="en-US" sz="3200" b="1" dirty="0" smtClean="0">
                <a:solidFill>
                  <a:srgbClr val="C00000"/>
                </a:solidFill>
              </a:rPr>
              <a:t>)</a:t>
            </a:r>
            <a:r>
              <a:rPr lang="uk-UA" sz="3200" b="1" dirty="0" smtClean="0">
                <a:solidFill>
                  <a:srgbClr val="C00000"/>
                </a:solidFill>
              </a:rPr>
              <a:t> може відламати намистинку, як ящірка хвіст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ho-yidyat-ravlikv-scho-yidyat-ravlikv-ahatina_63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220264" cy="65973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3847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У равлика 25 000 зубів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04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495300"/>
            <a:ext cx="762000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5517232"/>
            <a:ext cx="6196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Відбитки пальців </a:t>
            </a:r>
            <a:r>
              <a:rPr lang="uk-UA" sz="2000" b="1" dirty="0" err="1" smtClean="0">
                <a:solidFill>
                  <a:srgbClr val="C00000"/>
                </a:solidFill>
              </a:rPr>
              <a:t>коали</a:t>
            </a:r>
            <a:r>
              <a:rPr lang="uk-UA" sz="2000" b="1" dirty="0" smtClean="0">
                <a:solidFill>
                  <a:srgbClr val="C00000"/>
                </a:solidFill>
              </a:rPr>
              <a:t> майже такі, як у людини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0988" y="84750"/>
            <a:ext cx="7885428" cy="6440594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-7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3694"/>
            <a:ext cx="9012393" cy="7091694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548680"/>
            <a:ext cx="6336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 err="1" smtClean="0"/>
              <a:t>Стародавній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Греції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музика</a:t>
            </a:r>
            <a:r>
              <a:rPr lang="ru-RU" sz="2400" b="1" dirty="0" smtClean="0"/>
              <a:t> прямо </a:t>
            </a:r>
            <a:r>
              <a:rPr lang="ru-RU" sz="2400" b="1" dirty="0" err="1" smtClean="0"/>
              <a:t>вважалася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частиною</a:t>
            </a:r>
            <a:r>
              <a:rPr lang="ru-RU" sz="2400" b="1" dirty="0" smtClean="0"/>
              <a:t> математики, а </a:t>
            </a:r>
            <a:r>
              <a:rPr lang="ru-RU" sz="2400" b="1" dirty="0" err="1" smtClean="0"/>
              <a:t>ще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точніше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розділом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теорії</a:t>
            </a:r>
            <a:r>
              <a:rPr lang="ru-RU" sz="2400" b="1" dirty="0" smtClean="0"/>
              <a:t> чисел. Першим, </a:t>
            </a:r>
            <a:r>
              <a:rPr lang="ru-RU" sz="2400" b="1" dirty="0" err="1" smtClean="0"/>
              <a:t>хто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спробував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висловити</a:t>
            </a:r>
            <a:r>
              <a:rPr lang="ru-RU" sz="2400" b="1" dirty="0" smtClean="0"/>
              <a:t> красу </a:t>
            </a:r>
            <a:r>
              <a:rPr lang="ru-RU" sz="2400" b="1" dirty="0" err="1" smtClean="0"/>
              <a:t>музики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допомогою</a:t>
            </a:r>
            <a:r>
              <a:rPr lang="ru-RU" sz="2400" b="1" dirty="0" smtClean="0"/>
              <a:t> чисел, </a:t>
            </a:r>
            <a:r>
              <a:rPr lang="ru-RU" sz="2400" b="1" dirty="0" err="1" smtClean="0"/>
              <a:t>був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Піфагор</a:t>
            </a:r>
            <a:r>
              <a:rPr lang="ru-RU" sz="2400" b="1" dirty="0" smtClean="0"/>
              <a:t> - той </a:t>
            </a:r>
            <a:r>
              <a:rPr lang="ru-RU" sz="2400" b="1" dirty="0" err="1" smtClean="0"/>
              <a:t>самий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чиїм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ім'ям</a:t>
            </a:r>
            <a:r>
              <a:rPr lang="ru-RU" sz="2400" b="1" dirty="0" smtClean="0"/>
              <a:t> названа знаменита теорема.  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67745" y="3429000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>
                <a:solidFill>
                  <a:srgbClr val="FFFF00"/>
                </a:solidFill>
              </a:rPr>
              <a:t>Музика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є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прихована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арифметична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вправа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душі</a:t>
            </a:r>
            <a:r>
              <a:rPr lang="ru-RU" sz="3600" dirty="0" smtClean="0">
                <a:solidFill>
                  <a:srgbClr val="FFFF00"/>
                </a:solidFill>
              </a:rPr>
              <a:t>, </a:t>
            </a:r>
            <a:r>
              <a:rPr lang="ru-RU" sz="3600" dirty="0" err="1" smtClean="0">
                <a:solidFill>
                  <a:srgbClr val="FFFF00"/>
                </a:solidFill>
              </a:rPr>
              <a:t>що</a:t>
            </a:r>
            <a:r>
              <a:rPr lang="ru-RU" sz="3600" dirty="0" smtClean="0">
                <a:solidFill>
                  <a:srgbClr val="FFFF00"/>
                </a:solidFill>
              </a:rPr>
              <a:t> не </a:t>
            </a:r>
            <a:r>
              <a:rPr lang="ru-RU" sz="3600" dirty="0" err="1" smtClean="0">
                <a:solidFill>
                  <a:srgbClr val="FFFF00"/>
                </a:solidFill>
              </a:rPr>
              <a:t>вміє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рахувати</a:t>
            </a:r>
            <a:r>
              <a:rPr lang="ru-RU" sz="3600" dirty="0" smtClean="0">
                <a:solidFill>
                  <a:srgbClr val="FFFF00"/>
                </a:solidFill>
              </a:rPr>
              <a:t>.</a:t>
            </a:r>
            <a:r>
              <a:rPr lang="ru-RU" sz="3600" dirty="0" smtClean="0">
                <a:solidFill>
                  <a:srgbClr val="FFFF00"/>
                </a:solidFill>
              </a:rPr>
              <a:t> Лейбниц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1" y="5445224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Леонардо </a:t>
            </a:r>
            <a:r>
              <a:rPr lang="uk-UA" sz="2400" b="1" dirty="0" err="1" smtClean="0">
                <a:solidFill>
                  <a:srgbClr val="FF0000"/>
                </a:solidFill>
              </a:rPr>
              <a:t>да</a:t>
            </a:r>
            <a:r>
              <a:rPr lang="uk-UA" sz="2400" b="1" dirty="0" smtClean="0">
                <a:solidFill>
                  <a:srgbClr val="FF0000"/>
                </a:solidFill>
              </a:rPr>
              <a:t> Вінчі відомий художник, скульптор, вчений і винахідник, завжди звертав увагу на тісний </a:t>
            </a:r>
            <a:r>
              <a:rPr lang="uk-UA" sz="2400" b="1" dirty="0" err="1" smtClean="0">
                <a:solidFill>
                  <a:srgbClr val="FF0000"/>
                </a:solidFill>
              </a:rPr>
              <a:t>зв</a:t>
            </a:r>
            <a:r>
              <a:rPr lang="uk-UA" sz="2400" b="1" dirty="0" smtClean="0">
                <a:solidFill>
                  <a:srgbClr val="FF0000"/>
                </a:solidFill>
              </a:rPr>
              <a:t>*</a:t>
            </a:r>
            <a:r>
              <a:rPr lang="uk-UA" sz="2400" b="1" dirty="0" err="1" smtClean="0">
                <a:solidFill>
                  <a:srgbClr val="FF0000"/>
                </a:solidFill>
              </a:rPr>
              <a:t>язок</a:t>
            </a:r>
            <a:r>
              <a:rPr lang="uk-UA" sz="2400" b="1" dirty="0" smtClean="0">
                <a:solidFill>
                  <a:srgbClr val="FF0000"/>
                </a:solidFill>
              </a:rPr>
              <a:t> математики та мистецтва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206694"/>
            <a:ext cx="4633674" cy="523674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7" y="188640"/>
            <a:ext cx="3977199" cy="5976664"/>
          </a:xfrm>
          <a:prstGeom prst="rect">
            <a:avLst/>
          </a:prstGeom>
        </p:spPr>
      </p:pic>
      <p:pic>
        <p:nvPicPr>
          <p:cNvPr id="3" name="Рисунок 2" descr="268278_6355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60648"/>
            <a:ext cx="4114800" cy="595312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8010153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7992888" cy="2933700"/>
          </a:xfrm>
          <a:prstGeom prst="rect">
            <a:avLst/>
          </a:prstGeom>
        </p:spPr>
      </p:pic>
      <p:pic>
        <p:nvPicPr>
          <p:cNvPr id="3" name="Рисунок 2" descr="Leonardo_da_Vinci_helicop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428085"/>
            <a:ext cx="4645743" cy="342991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1064</TotalTime>
  <Words>532</Words>
  <Application>Microsoft Office PowerPoint</Application>
  <PresentationFormat>Экран (4:3)</PresentationFormat>
  <Paragraphs>98</Paragraphs>
  <Slides>37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User</cp:lastModifiedBy>
  <cp:revision>47</cp:revision>
  <dcterms:created xsi:type="dcterms:W3CDTF">2016-03-12T06:30:23Z</dcterms:created>
  <dcterms:modified xsi:type="dcterms:W3CDTF">2016-11-23T14:45:42Z</dcterms:modified>
</cp:coreProperties>
</file>