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7" r:id="rId4"/>
    <p:sldId id="270" r:id="rId5"/>
    <p:sldId id="269" r:id="rId6"/>
    <p:sldId id="268" r:id="rId7"/>
    <p:sldId id="271" r:id="rId8"/>
    <p:sldId id="272" r:id="rId9"/>
    <p:sldId id="273" r:id="rId10"/>
    <p:sldId id="274" r:id="rId11"/>
    <p:sldId id="275" r:id="rId12"/>
    <p:sldId id="276" r:id="rId13"/>
    <p:sldId id="278" r:id="rId14"/>
    <p:sldId id="279" r:id="rId15"/>
    <p:sldId id="258" r:id="rId16"/>
    <p:sldId id="264" r:id="rId17"/>
    <p:sldId id="277" r:id="rId18"/>
    <p:sldId id="260" r:id="rId19"/>
    <p:sldId id="266" r:id="rId20"/>
    <p:sldId id="259" r:id="rId21"/>
    <p:sldId id="280" r:id="rId22"/>
    <p:sldId id="265" r:id="rId23"/>
    <p:sldId id="261" r:id="rId24"/>
    <p:sldId id="262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6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B9B5744-C0E7-4E5C-92E5-10ED6FA95D2F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36E17A-A9FF-4EC3-9A24-FC8A2B7C77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331640" y="260648"/>
            <a:ext cx="67774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err="1" smtClean="0">
                <a:solidFill>
                  <a:srgbClr val="FF0000"/>
                </a:solidFill>
              </a:rPr>
              <a:t>Природничо-математичний</a:t>
            </a:r>
            <a:endParaRPr lang="ru-RU" sz="4400" dirty="0" smtClean="0">
              <a:solidFill>
                <a:srgbClr val="FF0000"/>
              </a:solidFill>
            </a:endParaRPr>
          </a:p>
          <a:p>
            <a:r>
              <a:rPr lang="ru-RU" sz="4400" dirty="0" smtClean="0">
                <a:solidFill>
                  <a:srgbClr val="FF0000"/>
                </a:solidFill>
              </a:rPr>
              <a:t> журнал «</a:t>
            </a:r>
            <a:r>
              <a:rPr lang="ru-RU" sz="4400" dirty="0" err="1" smtClean="0">
                <a:solidFill>
                  <a:srgbClr val="FF0000"/>
                </a:solidFill>
              </a:rPr>
              <a:t>Колосочок</a:t>
            </a:r>
            <a:r>
              <a:rPr lang="ru-RU" sz="4400" dirty="0" smtClean="0">
                <a:solidFill>
                  <a:srgbClr val="FF0000"/>
                </a:solidFill>
              </a:rPr>
              <a:t> та</a:t>
            </a:r>
          </a:p>
          <a:p>
            <a:r>
              <a:rPr lang="ru-RU" sz="4400" dirty="0" smtClean="0"/>
              <a:t> </a:t>
            </a:r>
            <a:r>
              <a:rPr lang="ru-RU" sz="4400" dirty="0" err="1" smtClean="0">
                <a:solidFill>
                  <a:srgbClr val="FF0000"/>
                </a:solidFill>
              </a:rPr>
              <a:t>зернятка</a:t>
            </a:r>
            <a:r>
              <a:rPr lang="ru-RU" sz="4400" dirty="0" smtClean="0">
                <a:solidFill>
                  <a:srgbClr val="FF0000"/>
                </a:solidFill>
              </a:rPr>
              <a:t>»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1303890617_kolosok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2276872"/>
            <a:ext cx="5040560" cy="4581128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W0Blxs-HB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5080000" cy="6350000"/>
          </a:xfrm>
          <a:prstGeom prst="rect">
            <a:avLst/>
          </a:prstGeom>
        </p:spPr>
      </p:pic>
      <p:pic>
        <p:nvPicPr>
          <p:cNvPr id="3" name="Рисунок 2" descr="kD6JniBfd5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9175" y="332656"/>
            <a:ext cx="4314825" cy="6096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dmjTWn96U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pXj9R7NK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2656"/>
            <a:ext cx="7200800" cy="6350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dealnye-koshki-kotorye-znayut-pro-posledovatelnost-fibonachchi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67500" cy="4657725"/>
          </a:xfrm>
          <a:prstGeom prst="rect">
            <a:avLst/>
          </a:prstGeom>
        </p:spPr>
      </p:pic>
      <p:pic>
        <p:nvPicPr>
          <p:cNvPr id="3" name="Рисунок 2" descr="скачанные файлы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3573016"/>
            <a:ext cx="5364088" cy="328498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ohn-edmark2-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8064896" cy="597666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zeml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144000" cy="6867331"/>
          </a:xfrm>
        </p:spPr>
      </p:pic>
      <p:sp>
        <p:nvSpPr>
          <p:cNvPr id="5" name="TextBox 4"/>
          <p:cNvSpPr txBox="1"/>
          <p:nvPr/>
        </p:nvSpPr>
        <p:spPr>
          <a:xfrm>
            <a:off x="251520" y="1"/>
            <a:ext cx="3672408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Прочитати  числа: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На 100 тон,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100 000 кг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Стає Земля </a:t>
            </a:r>
            <a:r>
              <a:rPr lang="uk-UA" sz="2800" b="1" dirty="0" smtClean="0">
                <a:solidFill>
                  <a:srgbClr val="C00000"/>
                </a:solidFill>
              </a:rPr>
              <a:t>важчою з </a:t>
            </a:r>
            <a:r>
              <a:rPr lang="uk-UA" sz="2800" b="1" dirty="0" smtClean="0">
                <a:solidFill>
                  <a:srgbClr val="C00000"/>
                </a:solidFill>
              </a:rPr>
              <a:t>кожним днем.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085184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11 000м- </a:t>
            </a:r>
            <a:r>
              <a:rPr lang="uk-UA" sz="2400" b="1" dirty="0" err="1" smtClean="0">
                <a:solidFill>
                  <a:srgbClr val="FF0000"/>
                </a:solidFill>
              </a:rPr>
              <a:t>найглибще</a:t>
            </a:r>
            <a:r>
              <a:rPr lang="uk-UA" sz="2400" b="1" dirty="0" smtClean="0">
                <a:solidFill>
                  <a:srgbClr val="FF0000"/>
                </a:solidFill>
              </a:rPr>
              <a:t> місце на Землі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1268761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uk-UA" sz="3600" b="1" dirty="0" smtClean="0">
                <a:ln w="50800"/>
                <a:solidFill>
                  <a:srgbClr val="FF0000"/>
                </a:solidFill>
              </a:rPr>
              <a:t>6</a:t>
            </a:r>
            <a:r>
              <a:rPr lang="uk-UA" sz="2400" b="1" dirty="0" smtClean="0">
                <a:ln w="50800"/>
                <a:solidFill>
                  <a:srgbClr val="FF0000"/>
                </a:solidFill>
              </a:rPr>
              <a:t>×10⁴-маса </a:t>
            </a:r>
            <a:r>
              <a:rPr lang="uk-UA" sz="2400" b="1" dirty="0" smtClean="0">
                <a:ln w="50800"/>
                <a:solidFill>
                  <a:srgbClr val="FF0000"/>
                </a:solidFill>
              </a:rPr>
              <a:t>Землі </a:t>
            </a:r>
            <a:r>
              <a:rPr lang="uk-UA" sz="2400" b="1" dirty="0" smtClean="0">
                <a:ln w="50800"/>
                <a:solidFill>
                  <a:srgbClr val="FF0000"/>
                </a:solidFill>
              </a:rPr>
              <a:t>6 </a:t>
            </a:r>
            <a:r>
              <a:rPr lang="uk-UA" sz="2400" b="1" dirty="0" err="1" smtClean="0">
                <a:ln w="50800"/>
                <a:solidFill>
                  <a:srgbClr val="FF0000"/>
                </a:solidFill>
              </a:rPr>
              <a:t>секстиліонів</a:t>
            </a:r>
            <a:r>
              <a:rPr lang="uk-UA" sz="2400" b="1" dirty="0" smtClean="0">
                <a:ln w="50800"/>
                <a:solidFill>
                  <a:srgbClr val="FF0000"/>
                </a:solidFill>
              </a:rPr>
              <a:t> кг</a:t>
            </a:r>
            <a:endParaRPr lang="ru-RU" sz="2400" b="1" dirty="0">
              <a:ln w="50800"/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2852937"/>
            <a:ext cx="51125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</a:rPr>
              <a:t>Земля-</a:t>
            </a:r>
            <a:r>
              <a:rPr lang="uk-UA" sz="2400" b="1" dirty="0" smtClean="0">
                <a:solidFill>
                  <a:srgbClr val="FF0000"/>
                </a:solidFill>
              </a:rPr>
              <a:t> третя від </a:t>
            </a:r>
            <a:r>
              <a:rPr lang="uk-UA" sz="2400" b="1" dirty="0" smtClean="0">
                <a:solidFill>
                  <a:srgbClr val="FF0000"/>
                </a:solidFill>
              </a:rPr>
              <a:t>Сонця. </a:t>
            </a:r>
            <a:r>
              <a:rPr lang="uk-UA" sz="2400" b="1" dirty="0" smtClean="0">
                <a:solidFill>
                  <a:srgbClr val="FF0000"/>
                </a:solidFill>
              </a:rPr>
              <a:t>Життя з</a:t>
            </a:r>
            <a:r>
              <a:rPr lang="en-US" sz="2400" b="1" dirty="0" smtClean="0">
                <a:solidFill>
                  <a:srgbClr val="FF0000"/>
                </a:solidFill>
              </a:rPr>
              <a:t>`</a:t>
            </a:r>
            <a:r>
              <a:rPr lang="uk-UA" sz="2400" b="1" dirty="0" smtClean="0">
                <a:solidFill>
                  <a:srgbClr val="FF0000"/>
                </a:solidFill>
              </a:rPr>
              <a:t>явилося 3,5 млрд. років тому </a:t>
            </a:r>
            <a:endParaRPr lang="uk-UA" sz="2400" b="1" dirty="0" smtClean="0">
              <a:solidFill>
                <a:srgbClr val="FF0000"/>
              </a:solidFill>
            </a:endParaRPr>
          </a:p>
          <a:p>
            <a:endParaRPr lang="uk-UA" sz="2400" b="1" dirty="0" smtClean="0">
              <a:solidFill>
                <a:srgbClr val="FF0000"/>
              </a:solidFill>
            </a:endParaRPr>
          </a:p>
          <a:p>
            <a:r>
              <a:rPr lang="uk-UA" sz="2400" b="1" dirty="0" smtClean="0">
                <a:solidFill>
                  <a:srgbClr val="FF0000"/>
                </a:solidFill>
              </a:rPr>
              <a:t>365 </a:t>
            </a:r>
            <a:r>
              <a:rPr lang="uk-UA" sz="2400" b="1" dirty="0" err="1" smtClean="0">
                <a:solidFill>
                  <a:srgbClr val="FF0000"/>
                </a:solidFill>
              </a:rPr>
              <a:t>днів-</a:t>
            </a:r>
            <a:r>
              <a:rPr lang="uk-UA" sz="2400" b="1" dirty="0" smtClean="0">
                <a:solidFill>
                  <a:srgbClr val="FF0000"/>
                </a:solidFill>
              </a:rPr>
              <a:t> рік повний оберт навколо сонця</a:t>
            </a:r>
            <a:r>
              <a:rPr lang="uk-UA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285293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3789040"/>
            <a:ext cx="723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365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8224" y="5301208"/>
            <a:ext cx="2214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23год 56 </a:t>
            </a:r>
            <a:r>
              <a:rPr lang="uk-UA" sz="3200" b="1" dirty="0" err="1" smtClean="0">
                <a:solidFill>
                  <a:srgbClr val="FF0000"/>
                </a:solidFill>
              </a:rPr>
              <a:t>хв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6165304"/>
            <a:ext cx="5698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150000000 видів живих організмів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4783" y="-26818"/>
            <a:ext cx="12817424" cy="73823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3059832" cy="22768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0"/>
            <a:ext cx="3014758" cy="2276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74591" y="0"/>
            <a:ext cx="3122072" cy="227687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276872"/>
            <a:ext cx="3059832" cy="2276872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2276872"/>
            <a:ext cx="3014758" cy="227687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074590" y="2276872"/>
            <a:ext cx="3069410" cy="227687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4553744"/>
            <a:ext cx="3059832" cy="230425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59831" y="4553744"/>
            <a:ext cx="3056365" cy="23042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074590" y="4553744"/>
            <a:ext cx="3069410" cy="230425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-10864" y="784493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350 + 120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3021" y="784493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50 + 180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28854" y="784493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300 - 120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13344" y="3061365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790 + 90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5501" y="3061365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110 + 290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27471" y="3061365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880 - 820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33" y="5351929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720 - 50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27803" y="5351929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620 - 210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74590" y="5351929"/>
            <a:ext cx="3056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rebuchet MS" pitchFamily="34" charset="0"/>
              </a:rPr>
              <a:t>960 - 150</a:t>
            </a:r>
            <a:endParaRPr lang="ru-RU" sz="4000" b="1" dirty="0">
              <a:solidFill>
                <a:schemeClr val="bg1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4392238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8229600" cy="470916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 smtClean="0">
                <a:solidFill>
                  <a:schemeClr val="bg1"/>
                </a:solidFill>
              </a:rPr>
              <a:t>На динозаврах жили гігантські блохи з жалом, як голка сучасного </a:t>
            </a:r>
            <a:r>
              <a:rPr lang="uk-UA" b="1" dirty="0" err="1" smtClean="0">
                <a:solidFill>
                  <a:schemeClr val="bg1"/>
                </a:solidFill>
              </a:rPr>
              <a:t>шприця</a:t>
            </a:r>
            <a:r>
              <a:rPr lang="uk-UA" b="1" dirty="0" smtClean="0">
                <a:solidFill>
                  <a:schemeClr val="bg1"/>
                </a:solidFill>
              </a:rPr>
              <a:t>.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uk-UA" b="1" dirty="0" smtClean="0">
                <a:solidFill>
                  <a:schemeClr val="bg1"/>
                </a:solidFill>
              </a:rPr>
              <a:t> Тиранозавр, </a:t>
            </a:r>
            <a:r>
              <a:rPr lang="uk-UA" b="1" dirty="0" err="1" smtClean="0">
                <a:solidFill>
                  <a:schemeClr val="bg1"/>
                </a:solidFill>
              </a:rPr>
              <a:t>велоцираптор</a:t>
            </a:r>
            <a:r>
              <a:rPr lang="uk-UA" b="1" dirty="0" smtClean="0">
                <a:solidFill>
                  <a:schemeClr val="bg1"/>
                </a:solidFill>
              </a:rPr>
              <a:t> та інші динозаври з фільму (Парк Юрського періоду) насправді жили не в часи юрського, а крейдяного періоду.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 smtClean="0">
                <a:solidFill>
                  <a:schemeClr val="bg1"/>
                </a:solidFill>
              </a:rPr>
              <a:t> Синій кит більший за будь-якого </a:t>
            </a:r>
            <a:r>
              <a:rPr lang="uk-UA" b="1" dirty="0" err="1" smtClean="0">
                <a:solidFill>
                  <a:schemeClr val="bg1"/>
                </a:solidFill>
              </a:rPr>
              <a:t>існувавшого</a:t>
            </a:r>
            <a:r>
              <a:rPr lang="uk-UA" b="1" dirty="0" smtClean="0">
                <a:solidFill>
                  <a:schemeClr val="bg1"/>
                </a:solidFill>
              </a:rPr>
              <a:t> динозавра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 smtClean="0">
                <a:solidFill>
                  <a:schemeClr val="bg1"/>
                </a:solidFill>
              </a:rPr>
              <a:t> За життя динозаврів доба тривала 22 години.</a:t>
            </a:r>
          </a:p>
          <a:p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 smtClean="0">
                <a:solidFill>
                  <a:schemeClr val="bg1"/>
                </a:solidFill>
              </a:rPr>
              <a:t>  Був час,за перших динозаврів , коли рослини на землі були фіолетового, а не зеленого кольору.</a:t>
            </a:r>
          </a:p>
        </p:txBody>
      </p:sp>
      <p:pic>
        <p:nvPicPr>
          <p:cNvPr id="5" name="Рисунок 4" descr="dinozavry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53125" y="4653136"/>
            <a:ext cx="3190875" cy="18097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teresnye_fakty_o_dinozavrah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0750" cy="6858000"/>
          </a:xfrm>
        </p:spPr>
      </p:pic>
      <p:pic>
        <p:nvPicPr>
          <p:cNvPr id="6" name="Рисунок 5" descr="dinozavry1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492896"/>
            <a:ext cx="3190875" cy="180975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айнозой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5754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1050869"/>
              </p:ext>
            </p:extLst>
          </p:nvPr>
        </p:nvGraphicFramePr>
        <p:xfrm>
          <a:off x="35497" y="2708920"/>
          <a:ext cx="9001000" cy="1800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87783"/>
                <a:gridCol w="1115774"/>
                <a:gridCol w="1115774"/>
                <a:gridCol w="1115774"/>
                <a:gridCol w="1115774"/>
                <a:gridCol w="1116707"/>
                <a:gridCol w="1116707"/>
                <a:gridCol w="1116707"/>
              </a:tblGrid>
              <a:tr h="770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80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70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30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220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10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C00000"/>
                          </a:solidFill>
                          <a:effectLst/>
                        </a:rPr>
                        <a:t>200</a:t>
                      </a:r>
                      <a:endParaRPr lang="ru-RU" sz="2800" b="1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>
                          <a:solidFill>
                            <a:srgbClr val="C00000"/>
                          </a:solidFill>
                          <a:effectLst/>
                        </a:rPr>
                        <a:t>10</a:t>
                      </a:r>
                      <a:endParaRPr lang="ru-RU" sz="2800" b="1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rgbClr val="C00000"/>
                          </a:solidFill>
                          <a:effectLst/>
                        </a:rPr>
                        <a:t>30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299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К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Й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Н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О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З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О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>
                          <a:solidFill>
                            <a:schemeClr val="tx1"/>
                          </a:solidFill>
                          <a:effectLst/>
                        </a:rPr>
                        <a:t>Й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33525" y="35448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659317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Vselenna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80371" y="0"/>
            <a:ext cx="942437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95736" y="4509120"/>
            <a:ext cx="6768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</a:rPr>
              <a:t>Всесвіт</a:t>
            </a:r>
            <a:r>
              <a:rPr lang="uk-UA" sz="2800" b="1" dirty="0" smtClean="0">
                <a:solidFill>
                  <a:schemeClr val="bg1"/>
                </a:solidFill>
              </a:rPr>
              <a:t>  - весь, матеріальний світ, різноманітний за формами  ,включаючи галактики,зорі,планети,та інші космічні тіла.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2123728" y="620688"/>
            <a:ext cx="3960440" cy="194421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spc="5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3356992"/>
            <a:ext cx="69847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P= 24</a:t>
            </a:r>
            <a:r>
              <a:rPr lang="uk-UA" sz="3200" dirty="0" smtClean="0">
                <a:solidFill>
                  <a:srgbClr val="FF0000"/>
                </a:solidFill>
              </a:rPr>
              <a:t>см</a:t>
            </a:r>
          </a:p>
          <a:p>
            <a:r>
              <a:rPr lang="uk-UA" sz="3200" dirty="0" smtClean="0">
                <a:solidFill>
                  <a:srgbClr val="FF0000"/>
                </a:solidFill>
              </a:rPr>
              <a:t>1)3×2=6(см)-2 </a:t>
            </a:r>
            <a:r>
              <a:rPr lang="uk-UA" sz="3200" dirty="0" smtClean="0">
                <a:solidFill>
                  <a:srgbClr val="FF0000"/>
                </a:solidFill>
              </a:rPr>
              <a:t>ширини;</a:t>
            </a:r>
            <a:endParaRPr lang="uk-UA" sz="3200" dirty="0" smtClean="0">
              <a:solidFill>
                <a:srgbClr val="FF0000"/>
              </a:solidFill>
            </a:endParaRPr>
          </a:p>
          <a:p>
            <a:r>
              <a:rPr lang="uk-UA" sz="3200" dirty="0" smtClean="0">
                <a:solidFill>
                  <a:srgbClr val="FF0000"/>
                </a:solidFill>
              </a:rPr>
              <a:t>2)24-6=18(см)-2 </a:t>
            </a:r>
            <a:r>
              <a:rPr lang="uk-UA" sz="3200" dirty="0" smtClean="0">
                <a:solidFill>
                  <a:srgbClr val="FF0000"/>
                </a:solidFill>
              </a:rPr>
              <a:t>довжини;</a:t>
            </a:r>
            <a:endParaRPr lang="uk-UA" sz="3200" dirty="0" smtClean="0">
              <a:solidFill>
                <a:srgbClr val="FF0000"/>
              </a:solidFill>
            </a:endParaRPr>
          </a:p>
          <a:p>
            <a:r>
              <a:rPr lang="uk-UA" sz="3200" dirty="0" smtClean="0">
                <a:solidFill>
                  <a:srgbClr val="FF0000"/>
                </a:solidFill>
              </a:rPr>
              <a:t>3)18÷2=9(см)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8184" y="134076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solidFill>
                  <a:srgbClr val="FF0000"/>
                </a:solidFill>
              </a:rPr>
              <a:t>3 см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teresnye_fakty_o_dinozavrah_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4459" y="0"/>
            <a:ext cx="9528459" cy="6597352"/>
          </a:xfrm>
        </p:spPr>
      </p:pic>
      <p:sp>
        <p:nvSpPr>
          <p:cNvPr id="5" name="TextBox 4"/>
          <p:cNvSpPr txBox="1"/>
          <p:nvPr/>
        </p:nvSpPr>
        <p:spPr>
          <a:xfrm>
            <a:off x="1835696" y="188640"/>
            <a:ext cx="69127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Вимірюючи довжину стежок, прокладених динозаврами, вчені розробили методику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Визначення швидкості руху динозаврів.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Хижак рухався із швидкістю 40 км/</a:t>
            </a:r>
            <a:r>
              <a:rPr lang="uk-UA" sz="2800" b="1" dirty="0" err="1" smtClean="0">
                <a:solidFill>
                  <a:srgbClr val="FF0000"/>
                </a:solidFill>
              </a:rPr>
              <a:t>год.А</a:t>
            </a:r>
            <a:r>
              <a:rPr lang="uk-UA" sz="2800" b="1" dirty="0" smtClean="0">
                <a:solidFill>
                  <a:srgbClr val="FF0000"/>
                </a:solidFill>
              </a:rPr>
              <a:t> чемпіонами були </a:t>
            </a:r>
            <a:r>
              <a:rPr lang="uk-UA" sz="2800" b="1" dirty="0" err="1" smtClean="0">
                <a:solidFill>
                  <a:srgbClr val="FF0000"/>
                </a:solidFill>
              </a:rPr>
              <a:t>орнітомімуси</a:t>
            </a:r>
            <a:r>
              <a:rPr lang="uk-UA" sz="2800" b="1" dirty="0" smtClean="0">
                <a:solidFill>
                  <a:srgbClr val="FF0000"/>
                </a:solidFill>
              </a:rPr>
              <a:t> – 60 км/</a:t>
            </a:r>
            <a:r>
              <a:rPr lang="uk-UA" sz="2800" b="1" dirty="0" err="1" smtClean="0">
                <a:solidFill>
                  <a:srgbClr val="FF0000"/>
                </a:solidFill>
              </a:rPr>
              <a:t>год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3059832" y="0"/>
            <a:ext cx="0" cy="68580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084168" y="0"/>
            <a:ext cx="0" cy="685800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0" y="0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 smtClean="0">
              <a:latin typeface="Trebuchet MS" pitchFamily="34" charset="0"/>
            </a:endParaRPr>
          </a:p>
          <a:p>
            <a:pPr algn="ctr"/>
            <a:r>
              <a:rPr lang="en-US" sz="2400" dirty="0" smtClean="0">
                <a:latin typeface="Trebuchet MS" pitchFamily="34" charset="0"/>
              </a:rPr>
              <a:t>950 – </a:t>
            </a:r>
            <a:r>
              <a:rPr lang="en-US" sz="2400" i="1" dirty="0" smtClean="0">
                <a:latin typeface="Trebuchet MS" pitchFamily="34" charset="0"/>
              </a:rPr>
              <a:t>X </a:t>
            </a:r>
            <a:r>
              <a:rPr lang="en-US" sz="2400" dirty="0" smtClean="0">
                <a:latin typeface="Trebuchet MS" pitchFamily="34" charset="0"/>
              </a:rPr>
              <a:t>= 350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950 – 350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600</a:t>
            </a:r>
          </a:p>
          <a:p>
            <a:pPr algn="ctr"/>
            <a:endParaRPr lang="en-US" sz="2400" dirty="0" smtClean="0">
              <a:latin typeface="Trebuchet MS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51520" y="2204864"/>
            <a:ext cx="24482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347864" y="2204864"/>
            <a:ext cx="24482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200" y="2204864"/>
            <a:ext cx="24482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059832" y="0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 smtClean="0">
              <a:latin typeface="Trebuchet MS" pitchFamily="34" charset="0"/>
            </a:endParaRPr>
          </a:p>
          <a:p>
            <a:pPr algn="ctr"/>
            <a:r>
              <a:rPr lang="en-US" sz="2400" dirty="0" smtClean="0">
                <a:latin typeface="Trebuchet MS" pitchFamily="34" charset="0"/>
              </a:rPr>
              <a:t>150 + </a:t>
            </a:r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750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750 – 150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600</a:t>
            </a:r>
          </a:p>
          <a:p>
            <a:pPr algn="ctr"/>
            <a:endParaRPr lang="en-US" sz="2400" dirty="0" smtClean="0">
              <a:latin typeface="Trebuchet MS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36060" y="0"/>
            <a:ext cx="3059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2400" dirty="0" smtClean="0">
              <a:latin typeface="Trebuchet MS" pitchFamily="34" charset="0"/>
            </a:endParaRP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- 240 = 360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360 + 240</a:t>
            </a:r>
          </a:p>
          <a:p>
            <a:pPr algn="ctr"/>
            <a:r>
              <a:rPr lang="en-US" sz="2400" i="1" dirty="0" smtClean="0">
                <a:latin typeface="Trebuchet MS" pitchFamily="34" charset="0"/>
              </a:rPr>
              <a:t>X</a:t>
            </a:r>
            <a:r>
              <a:rPr lang="en-US" sz="2400" dirty="0" smtClean="0">
                <a:latin typeface="Trebuchet MS" pitchFamily="34" charset="0"/>
              </a:rPr>
              <a:t> = 600</a:t>
            </a:r>
          </a:p>
          <a:p>
            <a:pPr algn="ctr"/>
            <a:endParaRPr lang="en-US" sz="2400" dirty="0" smtClean="0">
              <a:latin typeface="Trebuchet MS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2262014"/>
            <a:ext cx="305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950 – 600 = 350</a:t>
            </a:r>
          </a:p>
          <a:p>
            <a:pPr algn="ctr"/>
            <a:r>
              <a:rPr lang="en-US" sz="2400" dirty="0" smtClean="0">
                <a:latin typeface="Trebuchet MS" pitchFamily="34" charset="0"/>
              </a:rPr>
              <a:t>350 = 350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2262014"/>
            <a:ext cx="305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150 + 600 = 750</a:t>
            </a:r>
          </a:p>
          <a:p>
            <a:pPr algn="ctr"/>
            <a:r>
              <a:rPr lang="en-US" sz="2400" dirty="0" smtClean="0">
                <a:latin typeface="Trebuchet MS" pitchFamily="34" charset="0"/>
              </a:rPr>
              <a:t>750 = 750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136060" y="2262014"/>
            <a:ext cx="3059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rebuchet MS" pitchFamily="34" charset="0"/>
              </a:rPr>
              <a:t>600 – 240 = 260</a:t>
            </a:r>
          </a:p>
          <a:p>
            <a:pPr algn="ctr"/>
            <a:r>
              <a:rPr lang="en-US" sz="2400" dirty="0" smtClean="0">
                <a:latin typeface="Trebuchet MS" pitchFamily="34" charset="0"/>
              </a:rPr>
              <a:t>260 = 260</a:t>
            </a:r>
          </a:p>
        </p:txBody>
      </p:sp>
    </p:spTree>
    <p:extLst>
      <p:ext uri="{BB962C8B-B14F-4D97-AF65-F5344CB8AC3E}">
        <p14:creationId xmlns="" xmlns:p14="http://schemas.microsoft.com/office/powerpoint/2010/main" val="14376074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nteresnye_fakty_o_kitah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8892480" cy="4077072"/>
          </a:xfrm>
        </p:spPr>
      </p:pic>
      <p:sp>
        <p:nvSpPr>
          <p:cNvPr id="5" name="TextBox 4"/>
          <p:cNvSpPr txBox="1"/>
          <p:nvPr/>
        </p:nvSpPr>
        <p:spPr>
          <a:xfrm>
            <a:off x="251520" y="4365104"/>
            <a:ext cx="978160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Серце кита розміром з автомобіль, 600-700 кг</a:t>
            </a:r>
          </a:p>
          <a:p>
            <a:r>
              <a:rPr lang="uk-UA" sz="3200" b="1" dirty="0" smtClean="0">
                <a:solidFill>
                  <a:srgbClr val="FF0000"/>
                </a:solidFill>
              </a:rPr>
              <a:t>Дорослий кит поглинає 2400 л повітря за 2 </a:t>
            </a:r>
            <a:r>
              <a:rPr lang="uk-UA" sz="3200" b="1" dirty="0" err="1" smtClean="0">
                <a:solidFill>
                  <a:srgbClr val="FF0000"/>
                </a:solidFill>
              </a:rPr>
              <a:t>сек</a:t>
            </a:r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smtClean="0">
                <a:solidFill>
                  <a:srgbClr val="FF0000"/>
                </a:solidFill>
              </a:rPr>
              <a:t>Пульс кита 9 ударів за </a:t>
            </a:r>
            <a:r>
              <a:rPr lang="uk-UA" sz="3200" b="1" dirty="0" err="1" smtClean="0">
                <a:solidFill>
                  <a:srgbClr val="FF0000"/>
                </a:solidFill>
              </a:rPr>
              <a:t>хвилинц</a:t>
            </a:r>
            <a:endParaRPr lang="uk-UA" sz="3200" b="1" dirty="0" smtClean="0">
              <a:solidFill>
                <a:srgbClr val="FF0000"/>
              </a:solidFill>
            </a:endParaRPr>
          </a:p>
          <a:p>
            <a:r>
              <a:rPr lang="uk-UA" sz="3200" b="1" dirty="0" smtClean="0">
                <a:solidFill>
                  <a:srgbClr val="FF0000"/>
                </a:solidFill>
              </a:rPr>
              <a:t>Всередині серця може плавати людина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uge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484" y="0"/>
            <a:ext cx="9085516" cy="6858000"/>
          </a:xfrm>
        </p:spPr>
      </p:pic>
      <p:sp>
        <p:nvSpPr>
          <p:cNvPr id="6" name="TextBox 5"/>
          <p:cNvSpPr txBox="1"/>
          <p:nvPr/>
        </p:nvSpPr>
        <p:spPr>
          <a:xfrm>
            <a:off x="4932040" y="188640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</a:rPr>
              <a:t>У тигрів смугасте не </a:t>
            </a:r>
            <a:r>
              <a:rPr lang="uk-UA" sz="3600" b="1" dirty="0" err="1" smtClean="0">
                <a:solidFill>
                  <a:schemeClr val="bg1"/>
                </a:solidFill>
              </a:rPr>
              <a:t>тільке</a:t>
            </a:r>
            <a:r>
              <a:rPr lang="uk-UA" sz="3600" b="1" dirty="0" smtClean="0">
                <a:solidFill>
                  <a:schemeClr val="bg1"/>
                </a:solidFill>
              </a:rPr>
              <a:t> хутро, а й шкіра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332656"/>
            <a:ext cx="8515445" cy="6296862"/>
          </a:xfrm>
        </p:spPr>
      </p:pic>
      <p:sp>
        <p:nvSpPr>
          <p:cNvPr id="5" name="TextBox 4"/>
          <p:cNvSpPr txBox="1"/>
          <p:nvPr/>
        </p:nvSpPr>
        <p:spPr>
          <a:xfrm>
            <a:off x="5652120" y="3717032"/>
            <a:ext cx="331236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B050"/>
                </a:solidFill>
              </a:rPr>
              <a:t>У риби сарган зелені кістки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опия скачанные файлы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467544" y="404664"/>
            <a:ext cx="41044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Зебра біла з чорними смугами, а не навпаки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476672"/>
            <a:ext cx="8026662" cy="6012249"/>
          </a:xfrm>
        </p:spPr>
      </p:pic>
      <p:sp>
        <p:nvSpPr>
          <p:cNvPr id="5" name="TextBox 4"/>
          <p:cNvSpPr txBox="1"/>
          <p:nvPr/>
        </p:nvSpPr>
        <p:spPr>
          <a:xfrm>
            <a:off x="3347865" y="3284984"/>
            <a:ext cx="42484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C00000"/>
                </a:solidFill>
              </a:rPr>
              <a:t>В світі приблизно 500 зоопарків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111793f1a22fb91d5bc145970d436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8989" y="-62500"/>
            <a:ext cx="8645499" cy="6731860"/>
          </a:xfrm>
        </p:spPr>
      </p:pic>
      <p:sp>
        <p:nvSpPr>
          <p:cNvPr id="5" name="TextBox 4"/>
          <p:cNvSpPr txBox="1"/>
          <p:nvPr/>
        </p:nvSpPr>
        <p:spPr>
          <a:xfrm>
            <a:off x="539552" y="332656"/>
            <a:ext cx="8556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 тілі </a:t>
            </a:r>
            <a:r>
              <a:rPr lang="uk-UA" sz="3200" b="1" dirty="0" err="1" smtClean="0">
                <a:solidFill>
                  <a:srgbClr val="C00000"/>
                </a:solidFill>
              </a:rPr>
              <a:t>гусіні</a:t>
            </a:r>
            <a:r>
              <a:rPr lang="uk-UA" sz="3200" b="1" dirty="0" smtClean="0">
                <a:solidFill>
                  <a:srgbClr val="C00000"/>
                </a:solidFill>
              </a:rPr>
              <a:t> більше м*язів, ніж у людини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79512" y="1"/>
            <a:ext cx="691276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Математика-це велична споруда,створена уявленням людей,для пізнання </a:t>
            </a:r>
            <a:r>
              <a:rPr lang="uk-UA" sz="3600" b="1" dirty="0" smtClean="0"/>
              <a:t>Всесвіту.(</a:t>
            </a:r>
            <a:r>
              <a:rPr lang="uk-UA" sz="3600" b="1" dirty="0" err="1" smtClean="0"/>
              <a:t>Ле</a:t>
            </a:r>
            <a:r>
              <a:rPr lang="uk-UA" sz="3600" b="1" dirty="0" smtClean="0"/>
              <a:t> </a:t>
            </a:r>
            <a:r>
              <a:rPr lang="uk-UA" sz="3600" b="1" dirty="0" err="1" smtClean="0"/>
              <a:t>Корбюз</a:t>
            </a:r>
            <a:r>
              <a:rPr lang="uk-UA" sz="3600" b="1" dirty="0" smtClean="0"/>
              <a:t>*є)</a:t>
            </a:r>
          </a:p>
          <a:p>
            <a:endParaRPr lang="uk-UA" sz="3600" b="1" dirty="0" smtClean="0">
              <a:solidFill>
                <a:srgbClr val="FF0000"/>
              </a:solidFill>
            </a:endParaRPr>
          </a:p>
          <a:p>
            <a:endParaRPr lang="uk-UA" sz="3600" dirty="0">
              <a:solidFill>
                <a:schemeClr val="bg1"/>
              </a:solidFill>
            </a:endParaRPr>
          </a:p>
          <a:p>
            <a:r>
              <a:rPr lang="uk-UA" sz="3600" b="1" dirty="0" smtClean="0">
                <a:solidFill>
                  <a:srgbClr val="FF0000"/>
                </a:solidFill>
              </a:rPr>
              <a:t>Серед всіх наук,які відкривають шлях до пізнання законів </a:t>
            </a:r>
            <a:r>
              <a:rPr lang="uk-UA" sz="3600" b="1" dirty="0" smtClean="0">
                <a:solidFill>
                  <a:srgbClr val="FF0000"/>
                </a:solidFill>
              </a:rPr>
              <a:t>природи,найбільшою </a:t>
            </a:r>
            <a:r>
              <a:rPr lang="uk-UA" sz="3600" b="1" dirty="0" smtClean="0">
                <a:solidFill>
                  <a:srgbClr val="FF0000"/>
                </a:solidFill>
              </a:rPr>
              <a:t>є </a:t>
            </a:r>
            <a:r>
              <a:rPr lang="uk-UA" sz="3600" b="1" dirty="0" smtClean="0">
                <a:solidFill>
                  <a:srgbClr val="FF0000"/>
                </a:solidFill>
              </a:rPr>
              <a:t>математика.(С. Ковалевська)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t86a0Us2f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3364" y="0"/>
            <a:ext cx="959072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653136"/>
            <a:ext cx="62646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Кришталева або мармеладна гусінь(</a:t>
            </a:r>
            <a:r>
              <a:rPr lang="en-US" sz="3200" b="1" dirty="0" err="1" smtClean="0">
                <a:solidFill>
                  <a:srgbClr val="C00000"/>
                </a:solidFill>
              </a:rPr>
              <a:t>Acaga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</a:rPr>
              <a:t>Coa</a:t>
            </a:r>
            <a:r>
              <a:rPr lang="en-US" sz="3200" b="1" dirty="0" smtClean="0">
                <a:solidFill>
                  <a:srgbClr val="C00000"/>
                </a:solidFill>
              </a:rPr>
              <a:t>)</a:t>
            </a:r>
            <a:r>
              <a:rPr lang="uk-UA" sz="3200" b="1" dirty="0" smtClean="0">
                <a:solidFill>
                  <a:srgbClr val="C00000"/>
                </a:solidFill>
              </a:rPr>
              <a:t> може відламати намистинку, як ящірка хвіст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ho-yidyat-ravlikv-scho-yidyat-ravlikv-ahatina_63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220264" cy="65973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260648"/>
            <a:ext cx="3847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У равлика 25 000 зубів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_04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495300"/>
            <a:ext cx="7620000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5517232"/>
            <a:ext cx="6196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Відбитки пальців </a:t>
            </a:r>
            <a:r>
              <a:rPr lang="uk-UA" sz="2000" b="1" dirty="0" err="1" smtClean="0">
                <a:solidFill>
                  <a:srgbClr val="C00000"/>
                </a:solidFill>
              </a:rPr>
              <a:t>коали</a:t>
            </a:r>
            <a:r>
              <a:rPr lang="uk-UA" sz="2000" b="1" dirty="0" smtClean="0">
                <a:solidFill>
                  <a:srgbClr val="C00000"/>
                </a:solidFill>
              </a:rPr>
              <a:t> майже такі, як у людини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4006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Заповни пропуски</a:t>
            </a:r>
            <a:r>
              <a:rPr lang="uk-UA" dirty="0" smtClean="0"/>
              <a:t>: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1)40:5: </a:t>
            </a:r>
            <a:r>
              <a:rPr lang="uk-UA" dirty="0" smtClean="0"/>
              <a:t>    </a:t>
            </a:r>
            <a:r>
              <a:rPr lang="uk-UA" dirty="0" smtClean="0"/>
              <a:t>= 25:5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2)91.А 82 Б  73 В</a:t>
            </a:r>
            <a:r>
              <a:rPr lang="uk-UA" dirty="0" smtClean="0"/>
              <a:t>…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3)октагон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чанные файлы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0988" y="84750"/>
            <a:ext cx="7885428" cy="6440594"/>
          </a:xfrm>
        </p:spPr>
      </p:pic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-7-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33694"/>
            <a:ext cx="9012393" cy="7091694"/>
          </a:xfrm>
        </p:spPr>
      </p:pic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548680"/>
            <a:ext cx="6336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 err="1" smtClean="0"/>
              <a:t>Стародавній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Греції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музика</a:t>
            </a:r>
            <a:r>
              <a:rPr lang="ru-RU" sz="2400" b="1" dirty="0" smtClean="0"/>
              <a:t> прямо </a:t>
            </a:r>
            <a:r>
              <a:rPr lang="ru-RU" sz="2400" b="1" dirty="0" err="1" smtClean="0"/>
              <a:t>вважалася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частиною</a:t>
            </a:r>
            <a:r>
              <a:rPr lang="ru-RU" sz="2400" b="1" dirty="0" smtClean="0"/>
              <a:t> математики, а </a:t>
            </a:r>
            <a:r>
              <a:rPr lang="ru-RU" sz="2400" b="1" dirty="0" err="1" smtClean="0"/>
              <a:t>ще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точніше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розділом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теорії</a:t>
            </a:r>
            <a:r>
              <a:rPr lang="ru-RU" sz="2400" b="1" dirty="0" smtClean="0"/>
              <a:t> чисел. Першим, </a:t>
            </a:r>
            <a:r>
              <a:rPr lang="ru-RU" sz="2400" b="1" dirty="0" err="1" smtClean="0"/>
              <a:t>хто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спробував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висловити</a:t>
            </a:r>
            <a:r>
              <a:rPr lang="ru-RU" sz="2400" b="1" dirty="0" smtClean="0"/>
              <a:t> красу </a:t>
            </a:r>
            <a:r>
              <a:rPr lang="ru-RU" sz="2400" b="1" dirty="0" err="1" smtClean="0"/>
              <a:t>музики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допомогою</a:t>
            </a:r>
            <a:r>
              <a:rPr lang="ru-RU" sz="2400" b="1" dirty="0" smtClean="0"/>
              <a:t> чисел, </a:t>
            </a:r>
            <a:r>
              <a:rPr lang="ru-RU" sz="2400" b="1" dirty="0" err="1" smtClean="0"/>
              <a:t>був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Піфагор</a:t>
            </a:r>
            <a:r>
              <a:rPr lang="ru-RU" sz="2400" b="1" dirty="0" smtClean="0"/>
              <a:t> - той </a:t>
            </a:r>
            <a:r>
              <a:rPr lang="ru-RU" sz="2400" b="1" dirty="0" err="1" smtClean="0"/>
              <a:t>самий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чиїм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ім'ям</a:t>
            </a:r>
            <a:r>
              <a:rPr lang="ru-RU" sz="2400" b="1" dirty="0" smtClean="0"/>
              <a:t> названа знаменита теорема.  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67745" y="3429000"/>
            <a:ext cx="468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</a:t>
            </a:r>
            <a:r>
              <a:rPr lang="ru-RU" sz="3600" dirty="0" err="1" smtClean="0">
                <a:solidFill>
                  <a:srgbClr val="FFFF00"/>
                </a:solidFill>
              </a:rPr>
              <a:t>Музика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є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прихована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арифметична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вправа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душі</a:t>
            </a:r>
            <a:r>
              <a:rPr lang="ru-RU" sz="3600" dirty="0" smtClean="0">
                <a:solidFill>
                  <a:srgbClr val="FFFF00"/>
                </a:solidFill>
              </a:rPr>
              <a:t>, </a:t>
            </a:r>
            <a:r>
              <a:rPr lang="ru-RU" sz="3600" dirty="0" err="1" smtClean="0">
                <a:solidFill>
                  <a:srgbClr val="FFFF00"/>
                </a:solidFill>
              </a:rPr>
              <a:t>що</a:t>
            </a:r>
            <a:r>
              <a:rPr lang="ru-RU" sz="3600" dirty="0" smtClean="0">
                <a:solidFill>
                  <a:srgbClr val="FFFF00"/>
                </a:solidFill>
              </a:rPr>
              <a:t> не </a:t>
            </a:r>
            <a:r>
              <a:rPr lang="ru-RU" sz="3600" dirty="0" err="1" smtClean="0">
                <a:solidFill>
                  <a:srgbClr val="FFFF00"/>
                </a:solidFill>
              </a:rPr>
              <a:t>вміє</a:t>
            </a:r>
            <a:r>
              <a:rPr lang="ru-RU" sz="3600" dirty="0" smtClean="0">
                <a:solidFill>
                  <a:srgbClr val="FFFF00"/>
                </a:solidFill>
              </a:rPr>
              <a:t> </a:t>
            </a:r>
            <a:r>
              <a:rPr lang="ru-RU" sz="3600" dirty="0" err="1" smtClean="0">
                <a:solidFill>
                  <a:srgbClr val="FFFF00"/>
                </a:solidFill>
              </a:rPr>
              <a:t>рахувати</a:t>
            </a:r>
            <a:r>
              <a:rPr lang="ru-RU" sz="3600" dirty="0" smtClean="0">
                <a:solidFill>
                  <a:srgbClr val="FFFF00"/>
                </a:solidFill>
              </a:rPr>
              <a:t>". </a:t>
            </a:r>
            <a:r>
              <a:rPr lang="ru-RU" sz="3600" dirty="0" smtClean="0">
                <a:solidFill>
                  <a:srgbClr val="FFFF00"/>
                </a:solidFill>
              </a:rPr>
              <a:t>Лейбниц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eonardo-da-vinch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732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1" y="5445224"/>
            <a:ext cx="8532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Леонардо </a:t>
            </a:r>
            <a:r>
              <a:rPr lang="uk-UA" sz="2400" b="1" dirty="0" err="1" smtClean="0">
                <a:solidFill>
                  <a:srgbClr val="FF0000"/>
                </a:solidFill>
              </a:rPr>
              <a:t>да</a:t>
            </a:r>
            <a:r>
              <a:rPr lang="uk-UA" sz="2400" b="1" dirty="0" smtClean="0">
                <a:solidFill>
                  <a:srgbClr val="FF0000"/>
                </a:solidFill>
              </a:rPr>
              <a:t> Вінчі відомий художник, скульптор, вчений і винахідник, завжди звертав увагу на тісний </a:t>
            </a:r>
            <a:r>
              <a:rPr lang="uk-UA" sz="2400" b="1" dirty="0" err="1" smtClean="0">
                <a:solidFill>
                  <a:srgbClr val="FF0000"/>
                </a:solidFill>
              </a:rPr>
              <a:t>зв</a:t>
            </a:r>
            <a:r>
              <a:rPr lang="uk-UA" sz="2400" b="1" dirty="0" smtClean="0">
                <a:solidFill>
                  <a:srgbClr val="FF0000"/>
                </a:solidFill>
              </a:rPr>
              <a:t>*</a:t>
            </a:r>
            <a:r>
              <a:rPr lang="uk-UA" sz="2400" b="1" dirty="0" err="1" smtClean="0">
                <a:solidFill>
                  <a:srgbClr val="FF0000"/>
                </a:solidFill>
              </a:rPr>
              <a:t>язок</a:t>
            </a:r>
            <a:r>
              <a:rPr lang="uk-UA" sz="2400" b="1" dirty="0" smtClean="0">
                <a:solidFill>
                  <a:srgbClr val="FF0000"/>
                </a:solidFill>
              </a:rPr>
              <a:t> математики та мистецтва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нные файлы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7" y="188640"/>
            <a:ext cx="3977199" cy="5976664"/>
          </a:xfrm>
          <a:prstGeom prst="rect">
            <a:avLst/>
          </a:prstGeom>
        </p:spPr>
      </p:pic>
      <p:pic>
        <p:nvPicPr>
          <p:cNvPr id="3" name="Рисунок 2" descr="268278_6355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260648"/>
            <a:ext cx="4114800" cy="595312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8010153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7992888" cy="2933700"/>
          </a:xfrm>
          <a:prstGeom prst="rect">
            <a:avLst/>
          </a:prstGeom>
        </p:spPr>
      </p:pic>
      <p:pic>
        <p:nvPicPr>
          <p:cNvPr id="3" name="Рисунок 2" descr="Leonardo_da_Vinci_helicop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3428085"/>
            <a:ext cx="4645743" cy="342991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280</TotalTime>
  <Words>488</Words>
  <Application>Microsoft Office PowerPoint</Application>
  <PresentationFormat>Экран (4:3)</PresentationFormat>
  <Paragraphs>94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Заповни пропуски:  1)40:5:     = 25:5   2)91.А 82 Б  73 В…  3)октагон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Your User Name</dc:creator>
  <cp:lastModifiedBy>Your User Name</cp:lastModifiedBy>
  <cp:revision>27</cp:revision>
  <dcterms:created xsi:type="dcterms:W3CDTF">2016-03-12T06:30:23Z</dcterms:created>
  <dcterms:modified xsi:type="dcterms:W3CDTF">2016-03-22T14:30:47Z</dcterms:modified>
</cp:coreProperties>
</file>