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80" r:id="rId1"/>
  </p:sldMasterIdLst>
  <p:sldIdLst>
    <p:sldId id="256" r:id="rId2"/>
    <p:sldId id="257" r:id="rId3"/>
    <p:sldId id="258" r:id="rId4"/>
    <p:sldId id="259" r:id="rId5"/>
    <p:sldId id="260" r:id="rId6"/>
    <p:sldId id="261" r:id="rId7"/>
    <p:sldId id="262" r:id="rId8"/>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04" y="-90"/>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14" name="Заголовок 13"/>
          <p:cNvSpPr>
            <a:spLocks noGrp="1"/>
          </p:cNvSpPr>
          <p:nvPr>
            <p:ph type="ctrTitle"/>
          </p:nvPr>
        </p:nvSpPr>
        <p:spPr>
          <a:xfrm>
            <a:off x="1432560" y="359898"/>
            <a:ext cx="7406640" cy="1472184"/>
          </a:xfrm>
        </p:spPr>
        <p:txBody>
          <a:bodyPr anchor="b"/>
          <a:lstStyle>
            <a:lvl1pPr algn="l">
              <a:defRPr/>
            </a:lvl1pPr>
            <a:extLst/>
          </a:lstStyle>
          <a:p>
            <a:r>
              <a:rPr kumimoji="0" lang="ru-RU" smtClean="0"/>
              <a:t>Образец заголовка</a:t>
            </a:r>
            <a:endParaRPr kumimoji="0" lang="en-US"/>
          </a:p>
        </p:txBody>
      </p:sp>
      <p:sp>
        <p:nvSpPr>
          <p:cNvPr id="22" name="Подзаголовок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ru-RU" smtClean="0"/>
              <a:t>Образец подзаголовка</a:t>
            </a:r>
            <a:endParaRPr kumimoji="0" lang="en-US"/>
          </a:p>
        </p:txBody>
      </p:sp>
      <p:sp>
        <p:nvSpPr>
          <p:cNvPr id="7" name="Дата 6"/>
          <p:cNvSpPr>
            <a:spLocks noGrp="1"/>
          </p:cNvSpPr>
          <p:nvPr>
            <p:ph type="dt" sz="half" idx="10"/>
          </p:nvPr>
        </p:nvSpPr>
        <p:spPr/>
        <p:txBody>
          <a:bodyPr/>
          <a:lstStyle>
            <a:extLst/>
          </a:lstStyle>
          <a:p>
            <a:fld id="{C6574F4E-10B9-47D1-9512-EB090DDD75D2}" type="datetimeFigureOut">
              <a:rPr lang="ru-RU" smtClean="0"/>
              <a:pPr/>
              <a:t>22.08.2017</a:t>
            </a:fld>
            <a:endParaRPr lang="ru-RU"/>
          </a:p>
        </p:txBody>
      </p:sp>
      <p:sp>
        <p:nvSpPr>
          <p:cNvPr id="20" name="Нижний колонтитул 19"/>
          <p:cNvSpPr>
            <a:spLocks noGrp="1"/>
          </p:cNvSpPr>
          <p:nvPr>
            <p:ph type="ftr" sz="quarter" idx="11"/>
          </p:nvPr>
        </p:nvSpPr>
        <p:spPr/>
        <p:txBody>
          <a:bodyPr/>
          <a:lstStyle>
            <a:extLst/>
          </a:lstStyle>
          <a:p>
            <a:endParaRPr lang="ru-RU"/>
          </a:p>
        </p:txBody>
      </p:sp>
      <p:sp>
        <p:nvSpPr>
          <p:cNvPr id="10" name="Номер слайда 9"/>
          <p:cNvSpPr>
            <a:spLocks noGrp="1"/>
          </p:cNvSpPr>
          <p:nvPr>
            <p:ph type="sldNum" sz="quarter" idx="12"/>
          </p:nvPr>
        </p:nvSpPr>
        <p:spPr/>
        <p:txBody>
          <a:bodyPr/>
          <a:lstStyle>
            <a:extLst/>
          </a:lstStyle>
          <a:p>
            <a:fld id="{5822178E-F9E3-417A-B184-3674E37DD8E7}" type="slidenum">
              <a:rPr lang="ru-RU" smtClean="0"/>
              <a:pPr/>
              <a:t>‹#›</a:t>
            </a:fld>
            <a:endParaRPr lang="ru-RU"/>
          </a:p>
        </p:txBody>
      </p:sp>
      <p:sp>
        <p:nvSpPr>
          <p:cNvPr id="8" name="Овал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Овал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C6574F4E-10B9-47D1-9512-EB090DDD75D2}" type="datetimeFigureOut">
              <a:rPr lang="ru-RU" smtClean="0"/>
              <a:pPr/>
              <a:t>22.08.2017</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5822178E-F9E3-417A-B184-3674E37DD8E7}"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858000" y="274639"/>
            <a:ext cx="1828800" cy="5851525"/>
          </a:xfrm>
        </p:spPr>
        <p:txBody>
          <a:bodyPr vert="eaVert"/>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1143000" y="274640"/>
            <a:ext cx="5562600" cy="5851525"/>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C6574F4E-10B9-47D1-9512-EB090DDD75D2}" type="datetimeFigureOut">
              <a:rPr lang="ru-RU" smtClean="0"/>
              <a:pPr/>
              <a:t>22.08.2017</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5822178E-F9E3-417A-B184-3674E37DD8E7}"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C6574F4E-10B9-47D1-9512-EB090DDD75D2}" type="datetimeFigureOut">
              <a:rPr lang="ru-RU" smtClean="0"/>
              <a:pPr/>
              <a:t>22.08.2017</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5822178E-F9E3-417A-B184-3674E37DD8E7}"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sp>
        <p:nvSpPr>
          <p:cNvPr id="7" name="Прямоугольник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Заголовок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extLst/>
          </a:lstStyle>
          <a:p>
            <a:fld id="{C6574F4E-10B9-47D1-9512-EB090DDD75D2}" type="datetimeFigureOut">
              <a:rPr lang="ru-RU" smtClean="0"/>
              <a:pPr/>
              <a:t>22.08.2017</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5822178E-F9E3-417A-B184-3674E37DD8E7}" type="slidenum">
              <a:rPr lang="ru-RU" smtClean="0"/>
              <a:pPr/>
              <a:t>‹#›</a:t>
            </a:fld>
            <a:endParaRPr lang="ru-RU"/>
          </a:p>
        </p:txBody>
      </p:sp>
      <p:sp>
        <p:nvSpPr>
          <p:cNvPr id="10" name="Прямоугольник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Овал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Овал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35608" y="274320"/>
            <a:ext cx="7498080" cy="1143000"/>
          </a:xfrm>
        </p:spPr>
        <p:txBody>
          <a:bodyPr/>
          <a:lstStyle>
            <a:extLst/>
          </a:lstStyle>
          <a:p>
            <a:r>
              <a:rPr kumimoji="0" lang="ru-RU" smtClean="0"/>
              <a:t>Образец заголовка</a:t>
            </a:r>
            <a:endParaRPr kumimoji="0" lang="en-US"/>
          </a:p>
        </p:txBody>
      </p:sp>
      <p:sp>
        <p:nvSpPr>
          <p:cNvPr id="3" name="Содержимое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C6574F4E-10B9-47D1-9512-EB090DDD75D2}" type="datetimeFigureOut">
              <a:rPr lang="ru-RU" smtClean="0"/>
              <a:pPr/>
              <a:t>22.08.2017</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5822178E-F9E3-417A-B184-3674E37DD8E7}"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extLst/>
          </a:lstStyle>
          <a:p>
            <a:fld id="{C6574F4E-10B9-47D1-9512-EB090DDD75D2}" type="datetimeFigureOut">
              <a:rPr lang="ru-RU" smtClean="0"/>
              <a:pPr/>
              <a:t>22.08.2017</a:t>
            </a:fld>
            <a:endParaRPr lang="ru-RU"/>
          </a:p>
        </p:txBody>
      </p:sp>
      <p:sp>
        <p:nvSpPr>
          <p:cNvPr id="8" name="Нижний колонтитул 7"/>
          <p:cNvSpPr>
            <a:spLocks noGrp="1"/>
          </p:cNvSpPr>
          <p:nvPr>
            <p:ph type="ftr" sz="quarter" idx="11"/>
          </p:nvPr>
        </p:nvSpPr>
        <p:spPr/>
        <p:txBody>
          <a:bodyPr/>
          <a:lstStyle>
            <a:extLst/>
          </a:lstStyle>
          <a:p>
            <a:endParaRPr lang="ru-RU"/>
          </a:p>
        </p:txBody>
      </p:sp>
      <p:sp>
        <p:nvSpPr>
          <p:cNvPr id="9" name="Номер слайда 8"/>
          <p:cNvSpPr>
            <a:spLocks noGrp="1"/>
          </p:cNvSpPr>
          <p:nvPr>
            <p:ph type="sldNum" sz="quarter" idx="12"/>
          </p:nvPr>
        </p:nvSpPr>
        <p:spPr/>
        <p:txBody>
          <a:bodyPr/>
          <a:lstStyle>
            <a:extLst/>
          </a:lstStyle>
          <a:p>
            <a:fld id="{5822178E-F9E3-417A-B184-3674E37DD8E7}"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35608" y="274320"/>
            <a:ext cx="7498080" cy="1143000"/>
          </a:xfrm>
        </p:spPr>
        <p:txBody>
          <a:bodyPr anchor="ctr"/>
          <a:lstStyle>
            <a:extLst/>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extLst/>
          </a:lstStyle>
          <a:p>
            <a:fld id="{C6574F4E-10B9-47D1-9512-EB090DDD75D2}" type="datetimeFigureOut">
              <a:rPr lang="ru-RU" smtClean="0"/>
              <a:pPr/>
              <a:t>22.08.2017</a:t>
            </a:fld>
            <a:endParaRPr lang="ru-RU"/>
          </a:p>
        </p:txBody>
      </p:sp>
      <p:sp>
        <p:nvSpPr>
          <p:cNvPr id="4" name="Нижний колонтитул 3"/>
          <p:cNvSpPr>
            <a:spLocks noGrp="1"/>
          </p:cNvSpPr>
          <p:nvPr>
            <p:ph type="ftr" sz="quarter" idx="11"/>
          </p:nvPr>
        </p:nvSpPr>
        <p:spPr/>
        <p:txBody>
          <a:bodyPr/>
          <a:lstStyle>
            <a:extLst/>
          </a:lstStyle>
          <a:p>
            <a:endParaRPr lang="ru-RU"/>
          </a:p>
        </p:txBody>
      </p:sp>
      <p:sp>
        <p:nvSpPr>
          <p:cNvPr id="5" name="Номер слайда 4"/>
          <p:cNvSpPr>
            <a:spLocks noGrp="1"/>
          </p:cNvSpPr>
          <p:nvPr>
            <p:ph type="sldNum" sz="quarter" idx="12"/>
          </p:nvPr>
        </p:nvSpPr>
        <p:spPr/>
        <p:txBody>
          <a:bodyPr/>
          <a:lstStyle>
            <a:extLst/>
          </a:lstStyle>
          <a:p>
            <a:fld id="{5822178E-F9E3-417A-B184-3674E37DD8E7}"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5" name="Прямоугольник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Дата 1"/>
          <p:cNvSpPr>
            <a:spLocks noGrp="1"/>
          </p:cNvSpPr>
          <p:nvPr>
            <p:ph type="dt" sz="half" idx="10"/>
          </p:nvPr>
        </p:nvSpPr>
        <p:spPr/>
        <p:txBody>
          <a:bodyPr/>
          <a:lstStyle>
            <a:extLst/>
          </a:lstStyle>
          <a:p>
            <a:fld id="{C6574F4E-10B9-47D1-9512-EB090DDD75D2}" type="datetimeFigureOut">
              <a:rPr lang="ru-RU" smtClean="0"/>
              <a:pPr/>
              <a:t>22.08.2017</a:t>
            </a:fld>
            <a:endParaRPr lang="ru-RU"/>
          </a:p>
        </p:txBody>
      </p:sp>
      <p:sp>
        <p:nvSpPr>
          <p:cNvPr id="3" name="Нижний колонтитул 2"/>
          <p:cNvSpPr>
            <a:spLocks noGrp="1"/>
          </p:cNvSpPr>
          <p:nvPr>
            <p:ph type="ftr" sz="quarter" idx="11"/>
          </p:nvPr>
        </p:nvSpPr>
        <p:spPr/>
        <p:txBody>
          <a:bodyPr/>
          <a:lstStyle>
            <a:extLst/>
          </a:lstStyle>
          <a:p>
            <a:endParaRPr lang="ru-RU"/>
          </a:p>
        </p:txBody>
      </p:sp>
      <p:sp>
        <p:nvSpPr>
          <p:cNvPr id="4" name="Номер слайда 3"/>
          <p:cNvSpPr>
            <a:spLocks noGrp="1"/>
          </p:cNvSpPr>
          <p:nvPr>
            <p:ph type="sldNum" sz="quarter" idx="12"/>
          </p:nvPr>
        </p:nvSpPr>
        <p:spPr/>
        <p:txBody>
          <a:bodyPr/>
          <a:lstStyle>
            <a:extLst/>
          </a:lstStyle>
          <a:p>
            <a:fld id="{5822178E-F9E3-417A-B184-3674E37DD8E7}" type="slidenum">
              <a:rPr lang="ru-RU" smtClean="0"/>
              <a:pPr/>
              <a:t>‹#›</a:t>
            </a:fld>
            <a:endParaRPr lang="ru-RU"/>
          </a:p>
        </p:txBody>
      </p:sp>
      <p:sp>
        <p:nvSpPr>
          <p:cNvPr id="6" name="Прямоугольник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ru-RU" smtClean="0"/>
              <a:t>Образец заголовка</a:t>
            </a:r>
            <a:endParaRPr kumimoji="0" lang="en-US"/>
          </a:p>
        </p:txBody>
      </p:sp>
      <p:sp>
        <p:nvSpPr>
          <p:cNvPr id="3" name="Текст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C6574F4E-10B9-47D1-9512-EB090DDD75D2}" type="datetimeFigureOut">
              <a:rPr lang="ru-RU" smtClean="0"/>
              <a:pPr/>
              <a:t>22.08.2017</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5822178E-F9E3-417A-B184-3674E37DD8E7}"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ru-RU" smtClean="0"/>
              <a:t>Образец заголовка</a:t>
            </a:r>
            <a:endParaRPr kumimoji="0" lang="en-US"/>
          </a:p>
        </p:txBody>
      </p:sp>
      <p:sp>
        <p:nvSpPr>
          <p:cNvPr id="5" name="Дата 4"/>
          <p:cNvSpPr>
            <a:spLocks noGrp="1"/>
          </p:cNvSpPr>
          <p:nvPr>
            <p:ph type="dt" sz="half" idx="10"/>
          </p:nvPr>
        </p:nvSpPr>
        <p:spPr/>
        <p:txBody>
          <a:bodyPr/>
          <a:lstStyle>
            <a:extLst/>
          </a:lstStyle>
          <a:p>
            <a:fld id="{C6574F4E-10B9-47D1-9512-EB090DDD75D2}" type="datetimeFigureOut">
              <a:rPr lang="ru-RU" smtClean="0"/>
              <a:pPr/>
              <a:t>22.08.2017</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5822178E-F9E3-417A-B184-3674E37DD8E7}" type="slidenum">
              <a:rPr lang="ru-RU" smtClean="0"/>
              <a:pPr/>
              <a:t>‹#›</a:t>
            </a:fld>
            <a:endParaRPr lang="ru-RU"/>
          </a:p>
        </p:txBody>
      </p:sp>
      <p:sp>
        <p:nvSpPr>
          <p:cNvPr id="8" name="Прямоугольник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Рисунок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ru-RU" smtClean="0"/>
              <a:t>Вставка рисунка</a:t>
            </a:r>
            <a:endParaRPr kumimoji="0" lang="en-US" dirty="0"/>
          </a:p>
        </p:txBody>
      </p:sp>
      <p:sp>
        <p:nvSpPr>
          <p:cNvPr id="9" name="Блок-схема: процесс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Блок-схема: процесс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Текст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ru-RU" smtClean="0"/>
              <a:t>Образец текста</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Пирог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Овал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Кольцо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2" name="Прямоугольник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Заголовок 4"/>
          <p:cNvSpPr>
            <a:spLocks noGrp="1"/>
          </p:cNvSpPr>
          <p:nvPr>
            <p:ph type="title"/>
          </p:nvPr>
        </p:nvSpPr>
        <p:spPr>
          <a:xfrm>
            <a:off x="1435608" y="274638"/>
            <a:ext cx="7498080" cy="1143000"/>
          </a:xfrm>
          <a:prstGeom prst="rect">
            <a:avLst/>
          </a:prstGeom>
        </p:spPr>
        <p:txBody>
          <a:bodyPr anchor="ctr">
            <a:normAutofit/>
          </a:bodyPr>
          <a:lstStyle>
            <a:extLst/>
          </a:lstStyle>
          <a:p>
            <a:r>
              <a:rPr kumimoji="0" lang="ru-RU" smtClean="0"/>
              <a:t>Образец заголовка</a:t>
            </a:r>
            <a:endParaRPr kumimoji="0" lang="en-US"/>
          </a:p>
        </p:txBody>
      </p:sp>
      <p:sp>
        <p:nvSpPr>
          <p:cNvPr id="9" name="Текст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24" name="Дата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C6574F4E-10B9-47D1-9512-EB090DDD75D2}" type="datetimeFigureOut">
              <a:rPr lang="ru-RU" smtClean="0"/>
              <a:pPr/>
              <a:t>22.08.2017</a:t>
            </a:fld>
            <a:endParaRPr lang="ru-RU"/>
          </a:p>
        </p:txBody>
      </p:sp>
      <p:sp>
        <p:nvSpPr>
          <p:cNvPr id="10" name="Нижний колонтитул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ru-RU"/>
          </a:p>
        </p:txBody>
      </p:sp>
      <p:sp>
        <p:nvSpPr>
          <p:cNvPr id="22" name="Номер слайда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5822178E-F9E3-417A-B184-3674E37DD8E7}" type="slidenum">
              <a:rPr lang="ru-RU" smtClean="0"/>
              <a:pPr/>
              <a:t>‹#›</a:t>
            </a:fld>
            <a:endParaRPr lang="ru-RU"/>
          </a:p>
        </p:txBody>
      </p:sp>
      <p:sp>
        <p:nvSpPr>
          <p:cNvPr id="15" name="Прямоугольник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781" r:id="rId1"/>
    <p:sldLayoutId id="2147483782" r:id="rId2"/>
    <p:sldLayoutId id="2147483783" r:id="rId3"/>
    <p:sldLayoutId id="2147483784" r:id="rId4"/>
    <p:sldLayoutId id="2147483785" r:id="rId5"/>
    <p:sldLayoutId id="2147483786" r:id="rId6"/>
    <p:sldLayoutId id="2147483787" r:id="rId7"/>
    <p:sldLayoutId id="2147483788" r:id="rId8"/>
    <p:sldLayoutId id="2147483789" r:id="rId9"/>
    <p:sldLayoutId id="2147483790" r:id="rId10"/>
    <p:sldLayoutId id="2147483791" r:id="rId11"/>
  </p:sldLayoutIdLst>
  <p:txStyles>
    <p:title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9.gif"/><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2.xml"/><Relationship Id="rId4" Type="http://schemas.openxmlformats.org/officeDocument/2006/relationships/image" Target="../media/image12.jpe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219200" y="304800"/>
            <a:ext cx="7772400" cy="2057400"/>
          </a:xfrm>
        </p:spPr>
        <p:txBody>
          <a:bodyPr>
            <a:noAutofit/>
          </a:bodyPr>
          <a:lstStyle/>
          <a:p>
            <a:pPr algn="ctr"/>
            <a:r>
              <a:rPr lang="en-US" sz="6600" u="sng" dirty="0" smtClean="0">
                <a:latin typeface="Palace Script MT" pitchFamily="66" charset="0"/>
              </a:rPr>
              <a:t>Mobile Phones</a:t>
            </a:r>
            <a:r>
              <a:rPr lang="uk-UA" sz="3600" u="sng" dirty="0" smtClean="0">
                <a:latin typeface="Palace Script MT" pitchFamily="66" charset="0"/>
              </a:rPr>
              <a:t/>
            </a:r>
            <a:br>
              <a:rPr lang="uk-UA" sz="3600" u="sng" dirty="0" smtClean="0">
                <a:latin typeface="Palace Script MT" pitchFamily="66" charset="0"/>
              </a:rPr>
            </a:br>
            <a:endParaRPr lang="ru-RU" sz="3600" u="sng" dirty="0"/>
          </a:p>
        </p:txBody>
      </p:sp>
      <p:sp>
        <p:nvSpPr>
          <p:cNvPr id="3" name="Подзаголовок 2"/>
          <p:cNvSpPr>
            <a:spLocks noGrp="1"/>
          </p:cNvSpPr>
          <p:nvPr>
            <p:ph type="subTitle" idx="1"/>
          </p:nvPr>
        </p:nvSpPr>
        <p:spPr>
          <a:xfrm>
            <a:off x="1066800" y="4267200"/>
            <a:ext cx="7772400" cy="1524000"/>
          </a:xfrm>
        </p:spPr>
        <p:txBody>
          <a:bodyPr>
            <a:noAutofit/>
          </a:bodyPr>
          <a:lstStyle/>
          <a:p>
            <a:endParaRPr lang="uk-UA" sz="4000" dirty="0" smtClean="0">
              <a:effectLst>
                <a:outerShdw blurRad="38100" dist="38100" dir="2700000" algn="tl">
                  <a:srgbClr val="000000">
                    <a:alpha val="43137"/>
                  </a:srgbClr>
                </a:outerShdw>
              </a:effectLst>
              <a:latin typeface="Palace Script MT" pitchFamily="66" charset="0"/>
            </a:endParaRPr>
          </a:p>
        </p:txBody>
      </p:sp>
      <p:pic>
        <p:nvPicPr>
          <p:cNvPr id="1026" name="Picture 2" descr="C:\Users\Micro-Ice\Desktop\Mobile-Phones.jpg"/>
          <p:cNvPicPr>
            <a:picLocks noChangeAspect="1" noChangeArrowheads="1"/>
          </p:cNvPicPr>
          <p:nvPr/>
        </p:nvPicPr>
        <p:blipFill>
          <a:blip r:embed="rId2" cstate="print"/>
          <a:srcRect/>
          <a:stretch>
            <a:fillRect/>
          </a:stretch>
        </p:blipFill>
        <p:spPr bwMode="auto">
          <a:xfrm>
            <a:off x="1219200" y="1981200"/>
            <a:ext cx="3886200" cy="2590800"/>
          </a:xfrm>
          <a:prstGeom prst="rect">
            <a:avLst/>
          </a:prstGeom>
          <a:noFill/>
        </p:spPr>
      </p:pic>
      <p:pic>
        <p:nvPicPr>
          <p:cNvPr id="1027" name="Picture 3" descr="C:\Users\Micro-Ice\Desktop\indian_mobile_phones_at_cheaper_price_iq8us.jpg"/>
          <p:cNvPicPr>
            <a:picLocks noChangeAspect="1" noChangeArrowheads="1"/>
          </p:cNvPicPr>
          <p:nvPr/>
        </p:nvPicPr>
        <p:blipFill>
          <a:blip r:embed="rId3" cstate="print"/>
          <a:srcRect/>
          <a:stretch>
            <a:fillRect/>
          </a:stretch>
        </p:blipFill>
        <p:spPr bwMode="auto">
          <a:xfrm>
            <a:off x="5257800" y="1981200"/>
            <a:ext cx="3393976" cy="2590800"/>
          </a:xfrm>
          <a:prstGeom prst="rect">
            <a:avLst/>
          </a:prstGeom>
          <a:noFill/>
        </p:spPr>
      </p:pic>
    </p:spTree>
  </p:cSld>
  <p:clrMapOvr>
    <a:masterClrMapping/>
  </p:clrMapOvr>
  <p:transition spd="med">
    <p:wheel spokes="8"/>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en-US" sz="3200" dirty="0" smtClean="0">
                <a:effectLst>
                  <a:outerShdw blurRad="38100" dist="38100" dir="2700000" algn="tl">
                    <a:srgbClr val="000000">
                      <a:alpha val="43137"/>
                    </a:srgbClr>
                  </a:outerShdw>
                </a:effectLst>
                <a:latin typeface="Palace Script MT" pitchFamily="66" charset="0"/>
              </a:rPr>
              <a:t>Text: Welcome to </a:t>
            </a:r>
            <a:r>
              <a:rPr lang="en-US" sz="3200" dirty="0" err="1" smtClean="0">
                <a:effectLst>
                  <a:outerShdw blurRad="38100" dist="38100" dir="2700000" algn="tl">
                    <a:srgbClr val="000000">
                      <a:alpha val="43137"/>
                    </a:srgbClr>
                  </a:outerShdw>
                </a:effectLst>
                <a:latin typeface="Palace Script MT" pitchFamily="66" charset="0"/>
              </a:rPr>
              <a:t>weblish</a:t>
            </a:r>
            <a:r>
              <a:rPr lang="en-US" sz="3200" dirty="0" smtClean="0">
                <a:effectLst>
                  <a:outerShdw blurRad="38100" dist="38100" dir="2700000" algn="tl">
                    <a:srgbClr val="000000">
                      <a:alpha val="43137"/>
                    </a:srgbClr>
                  </a:outerShdw>
                </a:effectLst>
                <a:latin typeface="Palace Script MT" pitchFamily="66" charset="0"/>
              </a:rPr>
              <a:t>!</a:t>
            </a:r>
            <a:r>
              <a:rPr lang="ru-RU" sz="3200" dirty="0" smtClean="0">
                <a:effectLst>
                  <a:outerShdw blurRad="38100" dist="38100" dir="2700000" algn="tl">
                    <a:srgbClr val="000000">
                      <a:alpha val="43137"/>
                    </a:srgbClr>
                  </a:outerShdw>
                </a:effectLst>
              </a:rPr>
              <a:t/>
            </a:r>
            <a:br>
              <a:rPr lang="ru-RU" sz="3200" dirty="0" smtClean="0">
                <a:effectLst>
                  <a:outerShdw blurRad="38100" dist="38100" dir="2700000" algn="tl">
                    <a:srgbClr val="000000">
                      <a:alpha val="43137"/>
                    </a:srgbClr>
                  </a:outerShdw>
                </a:effectLst>
              </a:rPr>
            </a:br>
            <a:endParaRPr lang="ru-RU" sz="3200" u="sng" dirty="0"/>
          </a:p>
        </p:txBody>
      </p:sp>
      <p:sp>
        <p:nvSpPr>
          <p:cNvPr id="3" name="Содержимое 2"/>
          <p:cNvSpPr>
            <a:spLocks noGrp="1"/>
          </p:cNvSpPr>
          <p:nvPr>
            <p:ph idx="1"/>
          </p:nvPr>
        </p:nvSpPr>
        <p:spPr/>
        <p:txBody>
          <a:bodyPr/>
          <a:lstStyle/>
          <a:p>
            <a:r>
              <a:rPr lang="en-US" sz="3600" dirty="0" smtClean="0">
                <a:effectLst>
                  <a:outerShdw blurRad="38100" dist="38100" dir="2700000" algn="tl">
                    <a:srgbClr val="000000">
                      <a:alpha val="43137"/>
                    </a:srgbClr>
                  </a:outerShdw>
                </a:effectLst>
              </a:rPr>
              <a:t>New technology always brings changes and new additions to the language, but the telecommunications revolution of the last few years has caused some of the most rapid and </a:t>
            </a:r>
            <a:r>
              <a:rPr lang="en-US" sz="3600" dirty="0" smtClean="0">
                <a:effectLst>
                  <a:outerShdw blurRad="38100" dist="38100" dir="2700000" algn="tl">
                    <a:srgbClr val="000000">
                      <a:alpha val="43137"/>
                    </a:srgbClr>
                  </a:outerShdw>
                </a:effectLst>
              </a:rPr>
              <a:t>widespread changes</a:t>
            </a:r>
            <a:r>
              <a:rPr lang="uk-UA" sz="3600" dirty="0" smtClean="0">
                <a:effectLst>
                  <a:outerShdw blurRad="38100" dist="38100" dir="2700000" algn="tl">
                    <a:srgbClr val="000000">
                      <a:alpha val="43137"/>
                    </a:srgbClr>
                  </a:outerShdw>
                </a:effectLst>
              </a:rPr>
              <a:t> </a:t>
            </a:r>
            <a:endParaRPr lang="ru-RU" sz="3600" dirty="0" smtClean="0">
              <a:effectLst>
                <a:outerShdw blurRad="38100" dist="38100" dir="2700000" algn="tl">
                  <a:srgbClr val="000000">
                    <a:alpha val="43137"/>
                  </a:srgbClr>
                </a:outerShdw>
              </a:effectLst>
            </a:endParaRPr>
          </a:p>
          <a:p>
            <a:endParaRPr lang="ru-RU" dirty="0">
              <a:latin typeface="Corrida" pitchFamily="34" charset="0"/>
            </a:endParaRPr>
          </a:p>
        </p:txBody>
      </p:sp>
      <p:pic>
        <p:nvPicPr>
          <p:cNvPr id="2050" name="Picture 2" descr="C:\Users\Micro-Ice\Desktop\1.png"/>
          <p:cNvPicPr>
            <a:picLocks noChangeAspect="1" noChangeArrowheads="1"/>
          </p:cNvPicPr>
          <p:nvPr/>
        </p:nvPicPr>
        <p:blipFill>
          <a:blip r:embed="rId2" cstate="print"/>
          <a:srcRect/>
          <a:stretch>
            <a:fillRect/>
          </a:stretch>
        </p:blipFill>
        <p:spPr bwMode="auto">
          <a:xfrm>
            <a:off x="1371599" y="4876800"/>
            <a:ext cx="7142923" cy="1676400"/>
          </a:xfrm>
          <a:prstGeom prst="rect">
            <a:avLst/>
          </a:prstGeom>
          <a:noFill/>
        </p:spPr>
      </p:pic>
      <p:pic>
        <p:nvPicPr>
          <p:cNvPr id="2051" name="Picture 3" descr="C:\Users\Micro-Ice\Desktop\improve.jpg"/>
          <p:cNvPicPr>
            <a:picLocks noChangeAspect="1" noChangeArrowheads="1"/>
          </p:cNvPicPr>
          <p:nvPr/>
        </p:nvPicPr>
        <p:blipFill>
          <a:blip r:embed="rId3" cstate="print"/>
          <a:srcRect/>
          <a:stretch>
            <a:fillRect/>
          </a:stretch>
        </p:blipFill>
        <p:spPr bwMode="auto">
          <a:xfrm>
            <a:off x="7272749" y="0"/>
            <a:ext cx="1871251" cy="1327299"/>
          </a:xfrm>
          <a:prstGeom prst="rect">
            <a:avLst/>
          </a:prstGeom>
          <a:noFill/>
        </p:spPr>
      </p:pic>
    </p:spTree>
  </p:cSld>
  <p:clrMapOvr>
    <a:masterClrMapping/>
  </p:clrMapOvr>
  <p:transition spd="med">
    <p:dissolv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1143000" y="152400"/>
            <a:ext cx="7498080" cy="4800600"/>
          </a:xfrm>
        </p:spPr>
        <p:txBody>
          <a:bodyPr>
            <a:normAutofit fontScale="92500" lnSpcReduction="20000"/>
          </a:bodyPr>
          <a:lstStyle/>
          <a:p>
            <a:r>
              <a:rPr lang="en-US" dirty="0" smtClean="0">
                <a:effectLst>
                  <a:outerShdw blurRad="38100" dist="38100" dir="2700000" algn="tl">
                    <a:srgbClr val="000000">
                      <a:alpha val="43137"/>
                    </a:srgbClr>
                  </a:outerShdw>
                </a:effectLst>
              </a:rPr>
              <a:t>New words, such as </a:t>
            </a:r>
            <a:r>
              <a:rPr lang="en-US" i="1" dirty="0" smtClean="0">
                <a:effectLst>
                  <a:outerShdw blurRad="38100" dist="38100" dir="2700000" algn="tl">
                    <a:srgbClr val="000000">
                      <a:alpha val="43137"/>
                    </a:srgbClr>
                  </a:outerShdw>
                </a:effectLst>
              </a:rPr>
              <a:t>webcast, </a:t>
            </a:r>
            <a:r>
              <a:rPr lang="en-US" dirty="0" smtClean="0">
                <a:effectLst>
                  <a:outerShdw blurRad="38100" dist="38100" dir="2700000" algn="tl">
                    <a:srgbClr val="000000">
                      <a:alpha val="43137"/>
                    </a:srgbClr>
                  </a:outerShdw>
                </a:effectLst>
              </a:rPr>
              <a:t>are entering the language all the time to put a name to concepts that haven't existed before, and existing words are being used in a new way. For example, the words </a:t>
            </a:r>
            <a:r>
              <a:rPr lang="en-US" i="1" dirty="0" smtClean="0">
                <a:effectLst>
                  <a:outerShdw blurRad="38100" dist="38100" dir="2700000" algn="tl">
                    <a:srgbClr val="000000">
                      <a:alpha val="43137"/>
                    </a:srgbClr>
                  </a:outerShdw>
                </a:effectLst>
              </a:rPr>
              <a:t>access </a:t>
            </a:r>
            <a:r>
              <a:rPr lang="en-US" dirty="0" smtClean="0">
                <a:effectLst>
                  <a:outerShdw blurRad="38100" dist="38100" dir="2700000" algn="tl">
                    <a:srgbClr val="000000">
                      <a:alpha val="43137"/>
                    </a:srgbClr>
                  </a:outerShdw>
                </a:effectLst>
              </a:rPr>
              <a:t>and </a:t>
            </a:r>
            <a:r>
              <a:rPr lang="en-US" i="1" dirty="0" smtClean="0">
                <a:effectLst>
                  <a:outerShdw blurRad="38100" dist="38100" dir="2700000" algn="tl">
                    <a:srgbClr val="000000">
                      <a:alpha val="43137"/>
                    </a:srgbClr>
                  </a:outerShdw>
                </a:effectLst>
              </a:rPr>
              <a:t>text, </a:t>
            </a:r>
            <a:r>
              <a:rPr lang="en-US" dirty="0" smtClean="0">
                <a:effectLst>
                  <a:outerShdw blurRad="38100" dist="38100" dir="2700000" algn="tl">
                    <a:srgbClr val="000000">
                      <a:alpha val="43137"/>
                    </a:srgbClr>
                  </a:outerShdw>
                </a:effectLst>
              </a:rPr>
              <a:t>previously used only as nouns, are now commonly used as verbs in phrases such as </a:t>
            </a:r>
            <a:r>
              <a:rPr lang="en-US" i="1" dirty="0" smtClean="0">
                <a:effectLst>
                  <a:outerShdw blurRad="38100" dist="38100" dir="2700000" algn="tl">
                    <a:srgbClr val="000000">
                      <a:alpha val="43137"/>
                    </a:srgbClr>
                  </a:outerShdw>
                </a:effectLst>
              </a:rPr>
              <a:t>to access the Internet </a:t>
            </a:r>
            <a:r>
              <a:rPr lang="en-US" dirty="0" smtClean="0">
                <a:effectLst>
                  <a:outerShdw blurRad="38100" dist="38100" dir="2700000" algn="tl">
                    <a:srgbClr val="000000">
                      <a:alpha val="43137"/>
                    </a:srgbClr>
                  </a:outerShdw>
                </a:effectLst>
              </a:rPr>
              <a:t>and </a:t>
            </a:r>
            <a:r>
              <a:rPr lang="en-US" i="1" dirty="0" smtClean="0">
                <a:effectLst>
                  <a:outerShdw blurRad="38100" dist="38100" dir="2700000" algn="tl">
                    <a:srgbClr val="000000">
                      <a:alpha val="43137"/>
                    </a:srgbClr>
                  </a:outerShdw>
                </a:effectLst>
              </a:rPr>
              <a:t>to text someone. </a:t>
            </a:r>
            <a:r>
              <a:rPr lang="en-US" dirty="0" smtClean="0">
                <a:effectLst>
                  <a:outerShdw blurRad="38100" dist="38100" dir="2700000" algn="tl">
                    <a:srgbClr val="000000">
                      <a:alpha val="43137"/>
                    </a:srgbClr>
                  </a:outerShdw>
                </a:effectLst>
              </a:rPr>
              <a:t>Other words such as </a:t>
            </a:r>
            <a:r>
              <a:rPr lang="en-US" i="1" dirty="0" smtClean="0">
                <a:effectLst>
                  <a:outerShdw blurRad="38100" dist="38100" dir="2700000" algn="tl">
                    <a:srgbClr val="000000">
                      <a:alpha val="43137"/>
                    </a:srgbClr>
                  </a:outerShdw>
                </a:effectLst>
              </a:rPr>
              <a:t>chat, </a:t>
            </a:r>
            <a:r>
              <a:rPr lang="en-US" dirty="0" smtClean="0">
                <a:effectLst>
                  <a:outerShdw blurRad="38100" dist="38100" dir="2700000" algn="tl">
                    <a:srgbClr val="000000">
                      <a:alpha val="43137"/>
                    </a:srgbClr>
                  </a:outerShdw>
                </a:effectLst>
              </a:rPr>
              <a:t>which used to mean 'casual verbal communication but now means 'live email communication', have taken on entire new meanings.</a:t>
            </a:r>
            <a:endParaRPr lang="ru-RU" dirty="0" smtClean="0">
              <a:effectLst>
                <a:outerShdw blurRad="38100" dist="38100" dir="2700000" algn="tl">
                  <a:srgbClr val="000000">
                    <a:alpha val="43137"/>
                  </a:srgbClr>
                </a:outerShdw>
              </a:effectLst>
            </a:endParaRPr>
          </a:p>
          <a:p>
            <a:endParaRPr lang="ru-RU" dirty="0">
              <a:effectLst>
                <a:outerShdw blurRad="38100" dist="38100" dir="2700000" algn="tl">
                  <a:srgbClr val="000000">
                    <a:alpha val="43137"/>
                  </a:srgbClr>
                </a:outerShdw>
              </a:effectLst>
            </a:endParaRPr>
          </a:p>
        </p:txBody>
      </p:sp>
      <p:pic>
        <p:nvPicPr>
          <p:cNvPr id="3074" name="Picture 2" descr="C:\Users\Micro-Ice\Desktop\webcast.png"/>
          <p:cNvPicPr>
            <a:picLocks noChangeAspect="1" noChangeArrowheads="1"/>
          </p:cNvPicPr>
          <p:nvPr/>
        </p:nvPicPr>
        <p:blipFill>
          <a:blip r:embed="rId2" cstate="print"/>
          <a:srcRect/>
          <a:stretch>
            <a:fillRect/>
          </a:stretch>
        </p:blipFill>
        <p:spPr bwMode="auto">
          <a:xfrm>
            <a:off x="7484364" y="4343400"/>
            <a:ext cx="1659636" cy="2514600"/>
          </a:xfrm>
          <a:prstGeom prst="rect">
            <a:avLst/>
          </a:prstGeom>
          <a:noFill/>
        </p:spPr>
      </p:pic>
      <p:pic>
        <p:nvPicPr>
          <p:cNvPr id="3075" name="Picture 3" descr="C:\Users\Micro-Ice\Desktop\wildcats-email-v3.png"/>
          <p:cNvPicPr>
            <a:picLocks noChangeAspect="1" noChangeArrowheads="1"/>
          </p:cNvPicPr>
          <p:nvPr/>
        </p:nvPicPr>
        <p:blipFill>
          <a:blip r:embed="rId3" cstate="print"/>
          <a:srcRect/>
          <a:stretch>
            <a:fillRect/>
          </a:stretch>
        </p:blipFill>
        <p:spPr bwMode="auto">
          <a:xfrm>
            <a:off x="1524000" y="4422408"/>
            <a:ext cx="4773613" cy="2435592"/>
          </a:xfrm>
          <a:prstGeom prst="rect">
            <a:avLst/>
          </a:prstGeom>
          <a:noFill/>
        </p:spPr>
      </p:pic>
    </p:spTree>
  </p:cSld>
  <p:clrMapOvr>
    <a:masterClrMapping/>
  </p:clrMapOvr>
  <p:transition spd="med">
    <p:strips dir="ru"/>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1295400" y="228600"/>
            <a:ext cx="7498080" cy="3886200"/>
          </a:xfrm>
        </p:spPr>
        <p:txBody>
          <a:bodyPr>
            <a:normAutofit fontScale="92500" lnSpcReduction="20000"/>
          </a:bodyPr>
          <a:lstStyle/>
          <a:p>
            <a:pPr>
              <a:buFont typeface="Arial" pitchFamily="34" charset="0"/>
              <a:buChar char="•"/>
            </a:pPr>
            <a:r>
              <a:rPr lang="en-US" dirty="0" smtClean="0">
                <a:effectLst>
                  <a:outerShdw blurRad="38100" dist="38100" dir="2700000" algn="tl">
                    <a:srgbClr val="000000">
                      <a:alpha val="43137"/>
                    </a:srgbClr>
                  </a:outerShdw>
                </a:effectLst>
              </a:rPr>
              <a:t>   In addition, many of these English words — the most obvious being </a:t>
            </a:r>
            <a:r>
              <a:rPr lang="en-US" i="1" dirty="0" smtClean="0">
                <a:effectLst>
                  <a:outerShdw blurRad="38100" dist="38100" dir="2700000" algn="tl">
                    <a:srgbClr val="000000">
                      <a:alpha val="43137"/>
                    </a:srgbClr>
                  </a:outerShdw>
                </a:effectLst>
              </a:rPr>
              <a:t>computer </a:t>
            </a:r>
            <a:r>
              <a:rPr lang="en-US" dirty="0" smtClean="0">
                <a:effectLst>
                  <a:outerShdw blurRad="38100" dist="38100" dir="2700000" algn="tl">
                    <a:srgbClr val="000000">
                      <a:alpha val="43137"/>
                    </a:srgbClr>
                  </a:outerShdw>
                </a:effectLst>
              </a:rPr>
              <a:t>itself — have spread outside of the English-speaking world and become part of a global language of technology. Thanks to the influence of the American computer industry, users of British English have abandoned some British spellings in </a:t>
            </a:r>
            <a:r>
              <a:rPr lang="en-US" dirty="0" err="1" smtClean="0">
                <a:effectLst>
                  <a:outerShdw blurRad="38100" dist="38100" dir="2700000" algn="tl">
                    <a:srgbClr val="000000">
                      <a:alpha val="43137"/>
                    </a:srgbClr>
                  </a:outerShdw>
                </a:effectLst>
              </a:rPr>
              <a:t>favour</a:t>
            </a:r>
            <a:r>
              <a:rPr lang="en-US" dirty="0" smtClean="0">
                <a:effectLst>
                  <a:outerShdw blurRad="38100" dist="38100" dir="2700000" algn="tl">
                    <a:srgbClr val="000000">
                      <a:alpha val="43137"/>
                    </a:srgbClr>
                  </a:outerShdw>
                </a:effectLst>
              </a:rPr>
              <a:t> of their American equivalents, such as </a:t>
            </a:r>
            <a:r>
              <a:rPr lang="en-US" i="1" dirty="0" smtClean="0">
                <a:effectLst>
                  <a:outerShdw blurRad="38100" dist="38100" dir="2700000" algn="tl">
                    <a:srgbClr val="000000">
                      <a:alpha val="43137"/>
                    </a:srgbClr>
                  </a:outerShdw>
                </a:effectLst>
              </a:rPr>
              <a:t>program </a:t>
            </a:r>
            <a:r>
              <a:rPr lang="en-US" dirty="0" smtClean="0">
                <a:effectLst>
                  <a:outerShdw blurRad="38100" dist="38100" dir="2700000" algn="tl">
                    <a:srgbClr val="000000">
                      <a:alpha val="43137"/>
                    </a:srgbClr>
                  </a:outerShdw>
                </a:effectLst>
              </a:rPr>
              <a:t>instead of </a:t>
            </a:r>
            <a:r>
              <a:rPr lang="en-US" i="1" dirty="0" err="1" smtClean="0">
                <a:effectLst>
                  <a:outerShdw blurRad="38100" dist="38100" dir="2700000" algn="tl">
                    <a:srgbClr val="000000">
                      <a:alpha val="43137"/>
                    </a:srgbClr>
                  </a:outerShdw>
                </a:effectLst>
              </a:rPr>
              <a:t>programme</a:t>
            </a:r>
            <a:r>
              <a:rPr lang="en-US" i="1" dirty="0" smtClean="0">
                <a:effectLst>
                  <a:outerShdw blurRad="38100" dist="38100" dir="2700000" algn="tl">
                    <a:srgbClr val="000000">
                      <a:alpha val="43137"/>
                    </a:srgbClr>
                  </a:outerShdw>
                </a:effectLst>
              </a:rPr>
              <a:t> </a:t>
            </a:r>
            <a:r>
              <a:rPr lang="en-US" dirty="0" smtClean="0">
                <a:effectLst>
                  <a:outerShdw blurRad="38100" dist="38100" dir="2700000" algn="tl">
                    <a:srgbClr val="000000">
                      <a:alpha val="43137"/>
                    </a:srgbClr>
                  </a:outerShdw>
                </a:effectLst>
              </a:rPr>
              <a:t>and </a:t>
            </a:r>
            <a:r>
              <a:rPr lang="en-US" i="1" dirty="0" smtClean="0">
                <a:effectLst>
                  <a:outerShdw blurRad="38100" dist="38100" dir="2700000" algn="tl">
                    <a:srgbClr val="000000">
                      <a:alpha val="43137"/>
                    </a:srgbClr>
                  </a:outerShdw>
                </a:effectLst>
              </a:rPr>
              <a:t>disk </a:t>
            </a:r>
            <a:r>
              <a:rPr lang="en-US" dirty="0" smtClean="0">
                <a:effectLst>
                  <a:outerShdw blurRad="38100" dist="38100" dir="2700000" algn="tl">
                    <a:srgbClr val="000000">
                      <a:alpha val="43137"/>
                    </a:srgbClr>
                  </a:outerShdw>
                </a:effectLst>
              </a:rPr>
              <a:t>instead of </a:t>
            </a:r>
            <a:r>
              <a:rPr lang="en-US" i="1" dirty="0" smtClean="0">
                <a:effectLst>
                  <a:outerShdw blurRad="38100" dist="38100" dir="2700000" algn="tl">
                    <a:srgbClr val="000000">
                      <a:alpha val="43137"/>
                    </a:srgbClr>
                  </a:outerShdw>
                </a:effectLst>
              </a:rPr>
              <a:t>disc.</a:t>
            </a:r>
            <a:endParaRPr lang="ru-RU" dirty="0" smtClean="0">
              <a:effectLst>
                <a:outerShdw blurRad="38100" dist="38100" dir="2700000" algn="tl">
                  <a:srgbClr val="000000">
                    <a:alpha val="43137"/>
                  </a:srgbClr>
                </a:outerShdw>
              </a:effectLst>
            </a:endParaRPr>
          </a:p>
          <a:p>
            <a:endParaRPr lang="ru-RU" dirty="0"/>
          </a:p>
        </p:txBody>
      </p:sp>
      <p:pic>
        <p:nvPicPr>
          <p:cNvPr id="4098" name="Picture 2" descr="C:\Users\Micro-Ice\Desktop\Computer-aj_aj_ashton_01.svg.png"/>
          <p:cNvPicPr>
            <a:picLocks noChangeAspect="1" noChangeArrowheads="1"/>
          </p:cNvPicPr>
          <p:nvPr/>
        </p:nvPicPr>
        <p:blipFill>
          <a:blip r:embed="rId2" cstate="print"/>
          <a:srcRect/>
          <a:stretch>
            <a:fillRect/>
          </a:stretch>
        </p:blipFill>
        <p:spPr bwMode="auto">
          <a:xfrm>
            <a:off x="6096000" y="3810000"/>
            <a:ext cx="3048000" cy="3048000"/>
          </a:xfrm>
          <a:prstGeom prst="rect">
            <a:avLst/>
          </a:prstGeom>
          <a:noFill/>
        </p:spPr>
      </p:pic>
      <p:pic>
        <p:nvPicPr>
          <p:cNvPr id="4099" name="Picture 3" descr="C:\Users\Micro-Ice\Desktop\questions asked in ibps clerks online exam 15 december 2012.gif"/>
          <p:cNvPicPr>
            <a:picLocks noChangeAspect="1" noChangeArrowheads="1"/>
          </p:cNvPicPr>
          <p:nvPr/>
        </p:nvPicPr>
        <p:blipFill>
          <a:blip r:embed="rId3" cstate="print"/>
          <a:srcRect/>
          <a:stretch>
            <a:fillRect/>
          </a:stretch>
        </p:blipFill>
        <p:spPr bwMode="auto">
          <a:xfrm>
            <a:off x="1066800" y="4191000"/>
            <a:ext cx="2595882" cy="2667000"/>
          </a:xfrm>
          <a:prstGeom prst="rect">
            <a:avLst/>
          </a:prstGeom>
          <a:noFill/>
        </p:spPr>
      </p:pic>
    </p:spTree>
  </p:cSld>
  <p:clrMapOvr>
    <a:masterClrMapping/>
  </p:clrMapOvr>
  <p:transition spd="med">
    <p:newsflash/>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1371600" y="228600"/>
            <a:ext cx="7498080" cy="4800600"/>
          </a:xfrm>
        </p:spPr>
        <p:txBody>
          <a:bodyPr>
            <a:normAutofit fontScale="92500"/>
          </a:bodyPr>
          <a:lstStyle/>
          <a:p>
            <a:r>
              <a:rPr lang="en-US" dirty="0" smtClean="0"/>
              <a:t>Finally, the style and tone of the language itself is changing. Although they are written forms of communication, the immediacy of emails and text messages means that their language is usually much more informal than a letter would be, even in business context, and, to the </a:t>
            </a:r>
            <a:r>
              <a:rPr lang="en-US" dirty="0" smtClean="0"/>
              <a:t>concern </a:t>
            </a:r>
            <a:r>
              <a:rPr lang="en-US" dirty="0" smtClean="0"/>
              <a:t>of many people, spelling and punctuation are becoming much more </a:t>
            </a:r>
            <a:r>
              <a:rPr lang="en-US" dirty="0" smtClean="0"/>
              <a:t>unconventional</a:t>
            </a:r>
            <a:endParaRPr lang="ru-RU" dirty="0" smtClean="0"/>
          </a:p>
          <a:p>
            <a:pPr>
              <a:buNone/>
            </a:pPr>
            <a:r>
              <a:rPr lang="en-US" dirty="0" smtClean="0"/>
              <a:t> </a:t>
            </a:r>
            <a:endParaRPr lang="ru-RU" dirty="0" smtClean="0"/>
          </a:p>
          <a:p>
            <a:endParaRPr lang="ru-RU" dirty="0"/>
          </a:p>
        </p:txBody>
      </p:sp>
      <p:pic>
        <p:nvPicPr>
          <p:cNvPr id="5122" name="Picture 2" descr="C:\Users\Micro-Ice\Desktop\9332377-3d-character-working-on-computer-connectet-to-globe-conceptual-3d-illustration.jpg"/>
          <p:cNvPicPr>
            <a:picLocks noChangeAspect="1" noChangeArrowheads="1"/>
          </p:cNvPicPr>
          <p:nvPr/>
        </p:nvPicPr>
        <p:blipFill>
          <a:blip r:embed="rId2" cstate="print"/>
          <a:srcRect/>
          <a:stretch>
            <a:fillRect/>
          </a:stretch>
        </p:blipFill>
        <p:spPr bwMode="auto">
          <a:xfrm>
            <a:off x="6056157" y="4495800"/>
            <a:ext cx="3087843" cy="2362200"/>
          </a:xfrm>
          <a:prstGeom prst="rect">
            <a:avLst/>
          </a:prstGeom>
          <a:noFill/>
        </p:spPr>
      </p:pic>
      <p:pic>
        <p:nvPicPr>
          <p:cNvPr id="5123" name="Picture 3" descr="C:\Users\Micro-Ice\Desktop\MOB.jpg"/>
          <p:cNvPicPr>
            <a:picLocks noChangeAspect="1" noChangeArrowheads="1"/>
          </p:cNvPicPr>
          <p:nvPr/>
        </p:nvPicPr>
        <p:blipFill>
          <a:blip r:embed="rId3" cstate="print"/>
          <a:srcRect/>
          <a:stretch>
            <a:fillRect/>
          </a:stretch>
        </p:blipFill>
        <p:spPr bwMode="auto">
          <a:xfrm>
            <a:off x="0" y="4419600"/>
            <a:ext cx="1897930" cy="2438400"/>
          </a:xfrm>
          <a:prstGeom prst="rect">
            <a:avLst/>
          </a:prstGeom>
          <a:noFill/>
        </p:spPr>
      </p:pic>
      <p:pic>
        <p:nvPicPr>
          <p:cNvPr id="5124" name="Picture 4" descr="C:\Users\Micro-Ice\Desktop\Mobile-Phones.jpg"/>
          <p:cNvPicPr>
            <a:picLocks noChangeAspect="1" noChangeArrowheads="1"/>
          </p:cNvPicPr>
          <p:nvPr/>
        </p:nvPicPr>
        <p:blipFill>
          <a:blip r:embed="rId4" cstate="print"/>
          <a:srcRect/>
          <a:stretch>
            <a:fillRect/>
          </a:stretch>
        </p:blipFill>
        <p:spPr bwMode="auto">
          <a:xfrm>
            <a:off x="2590800" y="4482875"/>
            <a:ext cx="3352800" cy="2375125"/>
          </a:xfrm>
          <a:prstGeom prst="rect">
            <a:avLst/>
          </a:prstGeom>
          <a:noFill/>
        </p:spPr>
      </p:pic>
    </p:spTree>
  </p:cSld>
  <p:clrMapOvr>
    <a:masterClrMapping/>
  </p:clrMapOvr>
  <p:transition spd="med">
    <p:randomBar dir="vert"/>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35608" y="274638"/>
            <a:ext cx="7498080" cy="1249362"/>
          </a:xfrm>
        </p:spPr>
        <p:txBody>
          <a:bodyPr>
            <a:noAutofit/>
          </a:bodyPr>
          <a:lstStyle/>
          <a:p>
            <a:r>
              <a:rPr lang="en-US" sz="2000" u="sng" dirty="0" smtClean="0">
                <a:latin typeface=".VnBodoni" pitchFamily="34" charset="0"/>
              </a:rPr>
              <a:t>The senders of text messages have invented a unique language of abbreviations in order to shorten writing. Here are some of the most common.</a:t>
            </a:r>
            <a:endParaRPr lang="ru-RU" sz="2000" u="sng" dirty="0"/>
          </a:p>
        </p:txBody>
      </p:sp>
      <p:graphicFrame>
        <p:nvGraphicFramePr>
          <p:cNvPr id="5" name="Содержимое 4"/>
          <p:cNvGraphicFramePr>
            <a:graphicFrameLocks noGrp="1"/>
          </p:cNvGraphicFramePr>
          <p:nvPr>
            <p:ph idx="1"/>
          </p:nvPr>
        </p:nvGraphicFramePr>
        <p:xfrm>
          <a:off x="1447800" y="1524000"/>
          <a:ext cx="7499350" cy="5191760"/>
        </p:xfrm>
        <a:graphic>
          <a:graphicData uri="http://schemas.openxmlformats.org/drawingml/2006/table">
            <a:tbl>
              <a:tblPr firstRow="1" bandRow="1">
                <a:tableStyleId>{5C22544A-7EE6-4342-B048-85BDC9FD1C3A}</a:tableStyleId>
              </a:tblPr>
              <a:tblGrid>
                <a:gridCol w="3749675"/>
                <a:gridCol w="3749675"/>
              </a:tblGrid>
              <a:tr h="370840">
                <a:tc>
                  <a:txBody>
                    <a:bodyPr/>
                    <a:lstStyle/>
                    <a:p>
                      <a:r>
                        <a:rPr lang="en-US" dirty="0" smtClean="0">
                          <a:effectLst>
                            <a:outerShdw blurRad="38100" dist="38100" dir="2700000" algn="tl">
                              <a:srgbClr val="000000">
                                <a:alpha val="43137"/>
                              </a:srgbClr>
                            </a:outerShdw>
                          </a:effectLst>
                        </a:rPr>
                        <a:t>CU</a:t>
                      </a:r>
                      <a:endParaRPr lang="ru-RU" dirty="0">
                        <a:effectLst>
                          <a:outerShdw blurRad="38100" dist="38100" dir="2700000" algn="tl">
                            <a:srgbClr val="000000">
                              <a:alpha val="43137"/>
                            </a:srgbClr>
                          </a:outerShdw>
                        </a:effectLst>
                      </a:endParaRPr>
                    </a:p>
                  </a:txBody>
                  <a:tcPr/>
                </a:tc>
                <a:tc>
                  <a:txBody>
                    <a:bodyPr/>
                    <a:lstStyle/>
                    <a:p>
                      <a:r>
                        <a:rPr lang="en-US" dirty="0" smtClean="0"/>
                        <a:t>See you</a:t>
                      </a:r>
                      <a:endParaRPr lang="ru-RU" dirty="0"/>
                    </a:p>
                  </a:txBody>
                  <a:tcPr/>
                </a:tc>
              </a:tr>
              <a:tr h="370840">
                <a:tc>
                  <a:txBody>
                    <a:bodyPr/>
                    <a:lstStyle/>
                    <a:p>
                      <a:r>
                        <a:rPr lang="en-US" dirty="0" smtClean="0"/>
                        <a:t>GR8</a:t>
                      </a:r>
                      <a:endParaRPr lang="ru-RU" dirty="0"/>
                    </a:p>
                  </a:txBody>
                  <a:tcPr/>
                </a:tc>
                <a:tc>
                  <a:txBody>
                    <a:bodyPr/>
                    <a:lstStyle/>
                    <a:p>
                      <a:r>
                        <a:rPr lang="en-US" dirty="0" smtClean="0"/>
                        <a:t>Great</a:t>
                      </a:r>
                      <a:endParaRPr lang="ru-RU" dirty="0"/>
                    </a:p>
                  </a:txBody>
                  <a:tcPr/>
                </a:tc>
              </a:tr>
              <a:tr h="370840">
                <a:tc>
                  <a:txBody>
                    <a:bodyPr/>
                    <a:lstStyle/>
                    <a:p>
                      <a:r>
                        <a:rPr lang="en-US" dirty="0" smtClean="0"/>
                        <a:t>L8R</a:t>
                      </a:r>
                      <a:endParaRPr lang="ru-RU" dirty="0"/>
                    </a:p>
                  </a:txBody>
                  <a:tcPr/>
                </a:tc>
                <a:tc>
                  <a:txBody>
                    <a:bodyPr/>
                    <a:lstStyle/>
                    <a:p>
                      <a:r>
                        <a:rPr lang="en-US" dirty="0" smtClean="0"/>
                        <a:t>Later</a:t>
                      </a:r>
                      <a:endParaRPr lang="ru-RU" dirty="0"/>
                    </a:p>
                  </a:txBody>
                  <a:tcPr/>
                </a:tc>
              </a:tr>
              <a:tr h="370840">
                <a:tc>
                  <a:txBody>
                    <a:bodyPr/>
                    <a:lstStyle/>
                    <a:p>
                      <a:r>
                        <a:rPr lang="en-US" dirty="0" smtClean="0"/>
                        <a:t>MSG</a:t>
                      </a:r>
                      <a:endParaRPr lang="ru-RU" dirty="0"/>
                    </a:p>
                  </a:txBody>
                  <a:tcPr/>
                </a:tc>
                <a:tc>
                  <a:txBody>
                    <a:bodyPr/>
                    <a:lstStyle/>
                    <a:p>
                      <a:r>
                        <a:rPr lang="en-US" dirty="0" smtClean="0"/>
                        <a:t>Message</a:t>
                      </a:r>
                      <a:endParaRPr lang="ru-RU" dirty="0"/>
                    </a:p>
                  </a:txBody>
                  <a:tcPr/>
                </a:tc>
              </a:tr>
              <a:tr h="370840">
                <a:tc>
                  <a:txBody>
                    <a:bodyPr/>
                    <a:lstStyle/>
                    <a:p>
                      <a:r>
                        <a:rPr lang="en-US" dirty="0" smtClean="0"/>
                        <a:t>NE</a:t>
                      </a:r>
                      <a:endParaRPr lang="ru-RU" dirty="0"/>
                    </a:p>
                  </a:txBody>
                  <a:tcPr/>
                </a:tc>
                <a:tc>
                  <a:txBody>
                    <a:bodyPr/>
                    <a:lstStyle/>
                    <a:p>
                      <a:r>
                        <a:rPr lang="en-US" dirty="0" smtClean="0"/>
                        <a:t>Any</a:t>
                      </a:r>
                      <a:endParaRPr lang="ru-RU" dirty="0"/>
                    </a:p>
                  </a:txBody>
                  <a:tcPr/>
                </a:tc>
              </a:tr>
              <a:tr h="370840">
                <a:tc>
                  <a:txBody>
                    <a:bodyPr/>
                    <a:lstStyle/>
                    <a:p>
                      <a:r>
                        <a:rPr lang="en-US" dirty="0" smtClean="0"/>
                        <a:t>R</a:t>
                      </a:r>
                      <a:endParaRPr lang="ru-RU" dirty="0"/>
                    </a:p>
                  </a:txBody>
                  <a:tcPr/>
                </a:tc>
                <a:tc>
                  <a:txBody>
                    <a:bodyPr/>
                    <a:lstStyle/>
                    <a:p>
                      <a:r>
                        <a:rPr lang="en-US" dirty="0" smtClean="0"/>
                        <a:t>Are</a:t>
                      </a:r>
                      <a:endParaRPr lang="ru-RU" dirty="0"/>
                    </a:p>
                  </a:txBody>
                  <a:tcPr/>
                </a:tc>
              </a:tr>
              <a:tr h="370840">
                <a:tc>
                  <a:txBody>
                    <a:bodyPr/>
                    <a:lstStyle/>
                    <a:p>
                      <a:r>
                        <a:rPr lang="en-US" dirty="0" smtClean="0"/>
                        <a:t>THX</a:t>
                      </a:r>
                      <a:endParaRPr lang="ru-RU" dirty="0"/>
                    </a:p>
                  </a:txBody>
                  <a:tcPr/>
                </a:tc>
                <a:tc>
                  <a:txBody>
                    <a:bodyPr/>
                    <a:lstStyle/>
                    <a:p>
                      <a:r>
                        <a:rPr lang="en-US" dirty="0" smtClean="0"/>
                        <a:t>Thanks</a:t>
                      </a:r>
                      <a:endParaRPr lang="ru-RU" dirty="0"/>
                    </a:p>
                  </a:txBody>
                  <a:tcPr/>
                </a:tc>
              </a:tr>
              <a:tr h="370840">
                <a:tc>
                  <a:txBody>
                    <a:bodyPr/>
                    <a:lstStyle/>
                    <a:p>
                      <a:r>
                        <a:rPr lang="en-US" dirty="0" smtClean="0"/>
                        <a:t>TXT ME BAC</a:t>
                      </a:r>
                      <a:endParaRPr lang="ru-RU" dirty="0"/>
                    </a:p>
                  </a:txBody>
                  <a:tcPr/>
                </a:tc>
                <a:tc>
                  <a:txBody>
                    <a:bodyPr/>
                    <a:lstStyle/>
                    <a:p>
                      <a:r>
                        <a:rPr lang="en-US" dirty="0" smtClean="0"/>
                        <a:t>Text me back</a:t>
                      </a:r>
                      <a:endParaRPr lang="ru-RU" dirty="0"/>
                    </a:p>
                  </a:txBody>
                  <a:tcPr/>
                </a:tc>
              </a:tr>
              <a:tr h="370840">
                <a:tc>
                  <a:txBody>
                    <a:bodyPr/>
                    <a:lstStyle/>
                    <a:p>
                      <a:r>
                        <a:rPr lang="en-US" dirty="0" smtClean="0"/>
                        <a:t>U</a:t>
                      </a:r>
                      <a:endParaRPr lang="ru-RU" dirty="0"/>
                    </a:p>
                  </a:txBody>
                  <a:tcPr/>
                </a:tc>
                <a:tc>
                  <a:txBody>
                    <a:bodyPr/>
                    <a:lstStyle/>
                    <a:p>
                      <a:r>
                        <a:rPr lang="en-US" dirty="0" smtClean="0"/>
                        <a:t>You</a:t>
                      </a:r>
                      <a:endParaRPr lang="ru-RU" dirty="0"/>
                    </a:p>
                  </a:txBody>
                  <a:tcPr/>
                </a:tc>
              </a:tr>
              <a:tr h="370840">
                <a:tc>
                  <a:txBody>
                    <a:bodyPr/>
                    <a:lstStyle/>
                    <a:p>
                      <a:r>
                        <a:rPr lang="en-US" dirty="0" smtClean="0"/>
                        <a:t>UR</a:t>
                      </a:r>
                      <a:endParaRPr lang="ru-RU" dirty="0"/>
                    </a:p>
                  </a:txBody>
                  <a:tcPr/>
                </a:tc>
                <a:tc>
                  <a:txBody>
                    <a:bodyPr/>
                    <a:lstStyle/>
                    <a:p>
                      <a:r>
                        <a:rPr lang="en-US" dirty="0" smtClean="0"/>
                        <a:t>Your/you’re</a:t>
                      </a:r>
                      <a:endParaRPr lang="ru-RU" dirty="0"/>
                    </a:p>
                  </a:txBody>
                  <a:tcPr/>
                </a:tc>
              </a:tr>
              <a:tr h="370840">
                <a:tc>
                  <a:txBody>
                    <a:bodyPr/>
                    <a:lstStyle/>
                    <a:p>
                      <a:r>
                        <a:rPr lang="en-US" dirty="0" smtClean="0"/>
                        <a:t>WAN2</a:t>
                      </a:r>
                      <a:endParaRPr lang="ru-RU" dirty="0"/>
                    </a:p>
                  </a:txBody>
                  <a:tcPr/>
                </a:tc>
                <a:tc>
                  <a:txBody>
                    <a:bodyPr/>
                    <a:lstStyle/>
                    <a:p>
                      <a:r>
                        <a:rPr lang="en-US" dirty="0" smtClean="0"/>
                        <a:t>Do you</a:t>
                      </a:r>
                      <a:r>
                        <a:rPr lang="en-US" baseline="0" dirty="0" smtClean="0"/>
                        <a:t> want to…?</a:t>
                      </a:r>
                      <a:endParaRPr lang="ru-RU" dirty="0"/>
                    </a:p>
                  </a:txBody>
                  <a:tcPr/>
                </a:tc>
              </a:tr>
              <a:tr h="370840">
                <a:tc>
                  <a:txBody>
                    <a:bodyPr/>
                    <a:lstStyle/>
                    <a:p>
                      <a:r>
                        <a:rPr lang="en-US" dirty="0" smtClean="0"/>
                        <a:t>Y</a:t>
                      </a:r>
                      <a:endParaRPr lang="ru-RU" dirty="0"/>
                    </a:p>
                  </a:txBody>
                  <a:tcPr/>
                </a:tc>
                <a:tc>
                  <a:txBody>
                    <a:bodyPr/>
                    <a:lstStyle/>
                    <a:p>
                      <a:r>
                        <a:rPr lang="en-US" dirty="0" smtClean="0"/>
                        <a:t>Why?</a:t>
                      </a:r>
                      <a:endParaRPr lang="ru-RU" dirty="0"/>
                    </a:p>
                  </a:txBody>
                  <a:tcPr/>
                </a:tc>
              </a:tr>
              <a:tr h="370840">
                <a:tc>
                  <a:txBody>
                    <a:bodyPr/>
                    <a:lstStyle/>
                    <a:p>
                      <a:r>
                        <a:rPr lang="en-US" dirty="0" smtClean="0"/>
                        <a:t>2DAY</a:t>
                      </a:r>
                      <a:endParaRPr lang="ru-RU" dirty="0"/>
                    </a:p>
                  </a:txBody>
                  <a:tcPr/>
                </a:tc>
                <a:tc>
                  <a:txBody>
                    <a:bodyPr/>
                    <a:lstStyle/>
                    <a:p>
                      <a:r>
                        <a:rPr lang="en-US" dirty="0" smtClean="0"/>
                        <a:t>Today</a:t>
                      </a:r>
                      <a:endParaRPr lang="ru-RU" dirty="0"/>
                    </a:p>
                  </a:txBody>
                  <a:tcPr/>
                </a:tc>
              </a:tr>
              <a:tr h="370840">
                <a:tc>
                  <a:txBody>
                    <a:bodyPr/>
                    <a:lstStyle/>
                    <a:p>
                      <a:r>
                        <a:rPr lang="en-US" dirty="0" smtClean="0"/>
                        <a:t>2MORO</a:t>
                      </a:r>
                      <a:endParaRPr lang="ru-RU" dirty="0"/>
                    </a:p>
                  </a:txBody>
                  <a:tcPr/>
                </a:tc>
                <a:tc>
                  <a:txBody>
                    <a:bodyPr/>
                    <a:lstStyle/>
                    <a:p>
                      <a:r>
                        <a:rPr lang="en-US" dirty="0" smtClean="0"/>
                        <a:t>Tomorrow</a:t>
                      </a:r>
                      <a:endParaRPr lang="ru-RU" dirty="0"/>
                    </a:p>
                  </a:txBody>
                  <a:tcPr/>
                </a:tc>
              </a:tr>
            </a:tbl>
          </a:graphicData>
        </a:graphic>
      </p:graphicFrame>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35608" y="274638"/>
            <a:ext cx="7498080" cy="1858962"/>
          </a:xfrm>
        </p:spPr>
        <p:txBody>
          <a:bodyPr>
            <a:normAutofit fontScale="90000"/>
          </a:bodyPr>
          <a:lstStyle/>
          <a:p>
            <a:r>
              <a:rPr lang="en-US" dirty="0" smtClean="0">
                <a:effectLst>
                  <a:outerShdw blurRad="38100" dist="38100" dir="2700000" algn="tl">
                    <a:srgbClr val="000000">
                      <a:alpha val="43137"/>
                    </a:srgbClr>
                  </a:outerShdw>
                </a:effectLst>
              </a:rPr>
              <a:t>Look at the text message abbreviations on </a:t>
            </a:r>
            <a:r>
              <a:rPr lang="en-US" dirty="0" smtClean="0">
                <a:effectLst>
                  <a:outerShdw blurRad="38100" dist="38100" dir="2700000" algn="tl">
                    <a:srgbClr val="000000">
                      <a:alpha val="43137"/>
                    </a:srgbClr>
                  </a:outerShdw>
                </a:effectLst>
              </a:rPr>
              <a:t>the</a:t>
            </a:r>
            <a:r>
              <a:rPr lang="en-US" dirty="0" smtClean="0">
                <a:effectLst>
                  <a:outerShdw blurRad="38100" dist="38100" dir="2700000" algn="tl">
                    <a:srgbClr val="000000">
                      <a:alpha val="43137"/>
                    </a:srgbClr>
                  </a:outerShdw>
                </a:effectLst>
              </a:rPr>
              <a:t> </a:t>
            </a:r>
            <a:r>
              <a:rPr lang="en-US" dirty="0" smtClean="0">
                <a:effectLst>
                  <a:outerShdw blurRad="38100" dist="38100" dir="2700000" algn="tl">
                    <a:srgbClr val="000000">
                      <a:alpha val="43137"/>
                    </a:srgbClr>
                  </a:outerShdw>
                </a:effectLst>
              </a:rPr>
              <a:t>screen, read it</a:t>
            </a:r>
            <a:r>
              <a:rPr lang="en-US" dirty="0" smtClean="0">
                <a:effectLst>
                  <a:outerShdw blurRad="38100" dist="38100" dir="2700000" algn="tl">
                    <a:srgbClr val="000000">
                      <a:alpha val="43137"/>
                    </a:srgbClr>
                  </a:outerShdw>
                </a:effectLst>
              </a:rPr>
              <a:t>. Rewrite </a:t>
            </a:r>
            <a:r>
              <a:rPr lang="en-US" dirty="0" smtClean="0">
                <a:effectLst>
                  <a:outerShdw blurRad="38100" dist="38100" dir="2700000" algn="tl">
                    <a:srgbClr val="000000">
                      <a:alpha val="43137"/>
                    </a:srgbClr>
                  </a:outerShdw>
                </a:effectLst>
              </a:rPr>
              <a:t>it </a:t>
            </a:r>
            <a:r>
              <a:rPr lang="en-US" dirty="0" smtClean="0">
                <a:effectLst>
                  <a:outerShdw blurRad="38100" dist="38100" dir="2700000" algn="tl">
                    <a:srgbClr val="000000">
                      <a:alpha val="43137"/>
                    </a:srgbClr>
                  </a:outerShdw>
                </a:effectLst>
              </a:rPr>
              <a:t>with</a:t>
            </a:r>
            <a:r>
              <a:rPr lang="en-US" dirty="0" smtClean="0">
                <a:effectLst>
                  <a:outerShdw blurRad="38100" dist="38100" dir="2700000" algn="tl">
                    <a:srgbClr val="000000">
                      <a:alpha val="43137"/>
                    </a:srgbClr>
                  </a:outerShdw>
                </a:effectLst>
              </a:rPr>
              <a:t> </a:t>
            </a:r>
            <a:r>
              <a:rPr lang="en-US" dirty="0" smtClean="0">
                <a:effectLst>
                  <a:outerShdw blurRad="38100" dist="38100" dir="2700000" algn="tl">
                    <a:srgbClr val="000000">
                      <a:alpha val="43137"/>
                    </a:srgbClr>
                  </a:outerShdw>
                </a:effectLst>
              </a:rPr>
              <a:t>normal </a:t>
            </a:r>
            <a:r>
              <a:rPr lang="en-US" dirty="0" smtClean="0">
                <a:effectLst>
                  <a:outerShdw blurRad="38100" dist="38100" dir="2700000" algn="tl">
                    <a:srgbClr val="000000">
                      <a:alpha val="43137"/>
                    </a:srgbClr>
                  </a:outerShdw>
                </a:effectLst>
              </a:rPr>
              <a:t>English</a:t>
            </a:r>
            <a:r>
              <a:rPr lang="en-US" dirty="0" smtClean="0">
                <a:effectLst>
                  <a:outerShdw blurRad="38100" dist="38100" dir="2700000" algn="tl">
                    <a:srgbClr val="000000">
                      <a:alpha val="43137"/>
                    </a:srgbClr>
                  </a:outerShdw>
                </a:effectLst>
              </a:rPr>
              <a:t>. </a:t>
            </a:r>
            <a:endParaRPr lang="ru-RU" dirty="0">
              <a:effectLst>
                <a:outerShdw blurRad="38100" dist="38100" dir="2700000" algn="tl">
                  <a:srgbClr val="000000">
                    <a:alpha val="43137"/>
                  </a:srgbClr>
                </a:outerShdw>
              </a:effectLst>
            </a:endParaRPr>
          </a:p>
        </p:txBody>
      </p:sp>
      <p:pic>
        <p:nvPicPr>
          <p:cNvPr id="6146" name="Picture 2" descr="C:\Users\Micro-Ice\Desktop\sony-xperia-zl-phone-ces-2013-preview-0 копия.jpg"/>
          <p:cNvPicPr>
            <a:picLocks noChangeAspect="1" noChangeArrowheads="1"/>
          </p:cNvPicPr>
          <p:nvPr/>
        </p:nvPicPr>
        <p:blipFill>
          <a:blip r:embed="rId2" cstate="print"/>
          <a:srcRect/>
          <a:stretch>
            <a:fillRect/>
          </a:stretch>
        </p:blipFill>
        <p:spPr bwMode="auto">
          <a:xfrm>
            <a:off x="1676400" y="2438400"/>
            <a:ext cx="6324600" cy="4419600"/>
          </a:xfrm>
          <a:prstGeom prst="rect">
            <a:avLst/>
          </a:prstGeom>
          <a:noFill/>
        </p:spPr>
      </p:pic>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Солнцестояние">
  <a:themeElements>
    <a:clrScheme name="Солнцестояние">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Солнцестояние">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Солнцестояние">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146</TotalTime>
  <Words>356</Words>
  <Application>Microsoft Office PowerPoint</Application>
  <PresentationFormat>Экран (4:3)</PresentationFormat>
  <Paragraphs>37</Paragraphs>
  <Slides>7</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7</vt:i4>
      </vt:variant>
    </vt:vector>
  </HeadingPairs>
  <TitlesOfParts>
    <vt:vector size="8" baseType="lpstr">
      <vt:lpstr>Солнцестояние</vt:lpstr>
      <vt:lpstr>Mobile Phones </vt:lpstr>
      <vt:lpstr>Text: Welcome to weblish! </vt:lpstr>
      <vt:lpstr>Презентация PowerPoint</vt:lpstr>
      <vt:lpstr>Презентация PowerPoint</vt:lpstr>
      <vt:lpstr>Презентация PowerPoint</vt:lpstr>
      <vt:lpstr>The senders of text messages have invented a unique language of abbreviations in order to shorten writing. Here are some of the most common.</vt:lpstr>
      <vt:lpstr>Look at the text message abbreviations on the screen, read it. Rewrite it with normal English. </vt:lpstr>
    </vt:vector>
  </TitlesOfParts>
  <Company>Retired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RWT</dc:creator>
  <cp:lastModifiedBy>user</cp:lastModifiedBy>
  <cp:revision>20</cp:revision>
  <dcterms:created xsi:type="dcterms:W3CDTF">2013-03-15T16:49:39Z</dcterms:created>
  <dcterms:modified xsi:type="dcterms:W3CDTF">2017-08-22T19:19:29Z</dcterms:modified>
</cp:coreProperties>
</file>