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71" r:id="rId11"/>
    <p:sldId id="272" r:id="rId12"/>
    <p:sldId id="273" r:id="rId13"/>
    <p:sldId id="269" r:id="rId14"/>
    <p:sldId id="274" r:id="rId15"/>
    <p:sldId id="275" r:id="rId16"/>
    <p:sldId id="277" r:id="rId17"/>
    <p:sldId id="278" r:id="rId18"/>
    <p:sldId id="276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2" r:id="rId31"/>
    <p:sldId id="293" r:id="rId32"/>
    <p:sldId id="290" r:id="rId33"/>
    <p:sldId id="294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8B5F2-73CC-4784-B324-BCF855D97722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D7274-A073-4A39-AAB3-CA5267B26F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039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D7274-A073-4A39-AAB3-CA5267B26FC5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-1" y="1335025"/>
            <a:ext cx="9147403" cy="4084204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31396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79091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9777 h 3366128"/>
              <a:gd name="connsiteX1" fmla="*/ 2660904 w 9162288"/>
              <a:gd name="connsiteY1" fmla="*/ 102736 h 3366128"/>
              <a:gd name="connsiteX2" fmla="*/ 6595872 w 9162288"/>
              <a:gd name="connsiteY2" fmla="*/ 916196 h 3366128"/>
              <a:gd name="connsiteX3" fmla="*/ 9162288 w 9162288"/>
              <a:gd name="connsiteY3" fmla="*/ 388175 h 3366128"/>
              <a:gd name="connsiteX4" fmla="*/ 9153144 w 9162288"/>
              <a:gd name="connsiteY4" fmla="*/ 2919088 h 3366128"/>
              <a:gd name="connsiteX5" fmla="*/ 6995160 w 9162288"/>
              <a:gd name="connsiteY5" fmla="*/ 3303136 h 3366128"/>
              <a:gd name="connsiteX6" fmla="*/ 3279648 w 9162288"/>
              <a:gd name="connsiteY6" fmla="*/ 2541136 h 3366128"/>
              <a:gd name="connsiteX7" fmla="*/ 18288 w 9162288"/>
              <a:gd name="connsiteY7" fmla="*/ 3193408 h 3366128"/>
              <a:gd name="connsiteX8" fmla="*/ 0 w 9162288"/>
              <a:gd name="connsiteY8" fmla="*/ 299777 h 3366128"/>
              <a:gd name="connsiteX0" fmla="*/ 0 w 9162288"/>
              <a:gd name="connsiteY0" fmla="*/ 181676 h 3248027"/>
              <a:gd name="connsiteX1" fmla="*/ 2727960 w 9162288"/>
              <a:gd name="connsiteY1" fmla="*/ 102736 h 3248027"/>
              <a:gd name="connsiteX2" fmla="*/ 6595872 w 9162288"/>
              <a:gd name="connsiteY2" fmla="*/ 798095 h 3248027"/>
              <a:gd name="connsiteX3" fmla="*/ 9162288 w 9162288"/>
              <a:gd name="connsiteY3" fmla="*/ 270074 h 3248027"/>
              <a:gd name="connsiteX4" fmla="*/ 9153144 w 9162288"/>
              <a:gd name="connsiteY4" fmla="*/ 2800987 h 3248027"/>
              <a:gd name="connsiteX5" fmla="*/ 6995160 w 9162288"/>
              <a:gd name="connsiteY5" fmla="*/ 3185035 h 3248027"/>
              <a:gd name="connsiteX6" fmla="*/ 3279648 w 9162288"/>
              <a:gd name="connsiteY6" fmla="*/ 2423035 h 3248027"/>
              <a:gd name="connsiteX7" fmla="*/ 18288 w 9162288"/>
              <a:gd name="connsiteY7" fmla="*/ 3075307 h 3248027"/>
              <a:gd name="connsiteX8" fmla="*/ 0 w 9162288"/>
              <a:gd name="connsiteY8" fmla="*/ 181676 h 3248027"/>
              <a:gd name="connsiteX0" fmla="*/ 0 w 9162288"/>
              <a:gd name="connsiteY0" fmla="*/ 155448 h 3221799"/>
              <a:gd name="connsiteX1" fmla="*/ 2727960 w 9162288"/>
              <a:gd name="connsiteY1" fmla="*/ 76508 h 3221799"/>
              <a:gd name="connsiteX2" fmla="*/ 6595872 w 9162288"/>
              <a:gd name="connsiteY2" fmla="*/ 771867 h 3221799"/>
              <a:gd name="connsiteX3" fmla="*/ 9162288 w 9162288"/>
              <a:gd name="connsiteY3" fmla="*/ 243846 h 3221799"/>
              <a:gd name="connsiteX4" fmla="*/ 9153144 w 9162288"/>
              <a:gd name="connsiteY4" fmla="*/ 2774759 h 3221799"/>
              <a:gd name="connsiteX5" fmla="*/ 6995160 w 9162288"/>
              <a:gd name="connsiteY5" fmla="*/ 3158807 h 3221799"/>
              <a:gd name="connsiteX6" fmla="*/ 3279648 w 9162288"/>
              <a:gd name="connsiteY6" fmla="*/ 2396807 h 3221799"/>
              <a:gd name="connsiteX7" fmla="*/ 18288 w 9162288"/>
              <a:gd name="connsiteY7" fmla="*/ 3049079 h 3221799"/>
              <a:gd name="connsiteX8" fmla="*/ 0 w 9162288"/>
              <a:gd name="connsiteY8" fmla="*/ 155448 h 3221799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3279648 w 9162288"/>
              <a:gd name="connsiteY6" fmla="*/ 2382153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43297"/>
              <a:gd name="connsiteX1" fmla="*/ 2828544 w 9162288"/>
              <a:gd name="connsiteY1" fmla="*/ 80024 h 3043297"/>
              <a:gd name="connsiteX2" fmla="*/ 6595872 w 9162288"/>
              <a:gd name="connsiteY2" fmla="*/ 757213 h 3043297"/>
              <a:gd name="connsiteX3" fmla="*/ 9162288 w 9162288"/>
              <a:gd name="connsiteY3" fmla="*/ 229192 h 3043297"/>
              <a:gd name="connsiteX4" fmla="*/ 9153144 w 9162288"/>
              <a:gd name="connsiteY4" fmla="*/ 2760105 h 3043297"/>
              <a:gd name="connsiteX5" fmla="*/ 6690360 w 9162288"/>
              <a:gd name="connsiteY5" fmla="*/ 2746696 h 3043297"/>
              <a:gd name="connsiteX6" fmla="*/ 2865120 w 9162288"/>
              <a:gd name="connsiteY6" fmla="*/ 2307204 h 3043297"/>
              <a:gd name="connsiteX7" fmla="*/ 1619 w 9162288"/>
              <a:gd name="connsiteY7" fmla="*/ 3043297 h 3043297"/>
              <a:gd name="connsiteX8" fmla="*/ 0 w 9162288"/>
              <a:gd name="connsiteY8" fmla="*/ 140794 h 3043297"/>
              <a:gd name="connsiteX0" fmla="*/ 0 w 9153144"/>
              <a:gd name="connsiteY0" fmla="*/ 140794 h 3043297"/>
              <a:gd name="connsiteX1" fmla="*/ 2828544 w 9153144"/>
              <a:gd name="connsiteY1" fmla="*/ 80024 h 3043297"/>
              <a:gd name="connsiteX2" fmla="*/ 6595872 w 9153144"/>
              <a:gd name="connsiteY2" fmla="*/ 757213 h 3043297"/>
              <a:gd name="connsiteX3" fmla="*/ 9144533 w 9153144"/>
              <a:gd name="connsiteY3" fmla="*/ 230295 h 3043297"/>
              <a:gd name="connsiteX4" fmla="*/ 9153144 w 9153144"/>
              <a:gd name="connsiteY4" fmla="*/ 2760105 h 3043297"/>
              <a:gd name="connsiteX5" fmla="*/ 6690360 w 9153144"/>
              <a:gd name="connsiteY5" fmla="*/ 2746696 h 3043297"/>
              <a:gd name="connsiteX6" fmla="*/ 2865120 w 9153144"/>
              <a:gd name="connsiteY6" fmla="*/ 2307204 h 3043297"/>
              <a:gd name="connsiteX7" fmla="*/ 1619 w 9153144"/>
              <a:gd name="connsiteY7" fmla="*/ 3043297 h 3043297"/>
              <a:gd name="connsiteX8" fmla="*/ 0 w 9153144"/>
              <a:gd name="connsiteY8" fmla="*/ 140794 h 3043297"/>
              <a:gd name="connsiteX0" fmla="*/ 0 w 9147403"/>
              <a:gd name="connsiteY0" fmla="*/ 140794 h 3043297"/>
              <a:gd name="connsiteX1" fmla="*/ 2828544 w 9147403"/>
              <a:gd name="connsiteY1" fmla="*/ 80024 h 3043297"/>
              <a:gd name="connsiteX2" fmla="*/ 6595872 w 9147403"/>
              <a:gd name="connsiteY2" fmla="*/ 757213 h 3043297"/>
              <a:gd name="connsiteX3" fmla="*/ 9144533 w 9147403"/>
              <a:gd name="connsiteY3" fmla="*/ 230295 h 3043297"/>
              <a:gd name="connsiteX4" fmla="*/ 9141307 w 9147403"/>
              <a:gd name="connsiteY4" fmla="*/ 2761208 h 3043297"/>
              <a:gd name="connsiteX5" fmla="*/ 6690360 w 9147403"/>
              <a:gd name="connsiteY5" fmla="*/ 2746696 h 3043297"/>
              <a:gd name="connsiteX6" fmla="*/ 2865120 w 9147403"/>
              <a:gd name="connsiteY6" fmla="*/ 2307204 h 3043297"/>
              <a:gd name="connsiteX7" fmla="*/ 1619 w 9147403"/>
              <a:gd name="connsiteY7" fmla="*/ 3043297 h 3043297"/>
              <a:gd name="connsiteX8" fmla="*/ 0 w 9147403"/>
              <a:gd name="connsiteY8" fmla="*/ 140794 h 304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7403" h="3043297">
                <a:moveTo>
                  <a:pt x="0" y="140794"/>
                </a:moveTo>
                <a:cubicBezTo>
                  <a:pt x="784860" y="19414"/>
                  <a:pt x="1778000" y="0"/>
                  <a:pt x="2828544" y="80024"/>
                </a:cubicBezTo>
                <a:cubicBezTo>
                  <a:pt x="3879088" y="160048"/>
                  <a:pt x="5543207" y="732168"/>
                  <a:pt x="6595872" y="757213"/>
                </a:cubicBezTo>
                <a:cubicBezTo>
                  <a:pt x="7648537" y="782258"/>
                  <a:pt x="8376437" y="535486"/>
                  <a:pt x="9144533" y="230295"/>
                </a:cubicBezTo>
                <a:cubicBezTo>
                  <a:pt x="9147403" y="1073565"/>
                  <a:pt x="9138437" y="1917938"/>
                  <a:pt x="9141307" y="2761208"/>
                </a:cubicBezTo>
                <a:cubicBezTo>
                  <a:pt x="8237575" y="2914438"/>
                  <a:pt x="7736391" y="2822363"/>
                  <a:pt x="6690360" y="2746696"/>
                </a:cubicBezTo>
                <a:cubicBezTo>
                  <a:pt x="5644329" y="2671029"/>
                  <a:pt x="3979910" y="2257771"/>
                  <a:pt x="2865120" y="2307204"/>
                </a:cubicBezTo>
                <a:cubicBezTo>
                  <a:pt x="1750330" y="2356637"/>
                  <a:pt x="734663" y="2709091"/>
                  <a:pt x="1619" y="3043297"/>
                </a:cubicBezTo>
                <a:cubicBezTo>
                  <a:pt x="1079" y="2075796"/>
                  <a:pt x="540" y="1108295"/>
                  <a:pt x="0" y="140794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382" y="1728216"/>
            <a:ext cx="9144647" cy="3309112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381 w 9153525"/>
              <a:gd name="connsiteY0" fmla="*/ 310896 h 3309112"/>
              <a:gd name="connsiteX1" fmla="*/ 2652141 w 9153525"/>
              <a:gd name="connsiteY1" fmla="*/ 45720 h 3309112"/>
              <a:gd name="connsiteX2" fmla="*/ 6986397 w 9153525"/>
              <a:gd name="connsiteY2" fmla="*/ 804672 h 3309112"/>
              <a:gd name="connsiteX3" fmla="*/ 9153525 w 9153525"/>
              <a:gd name="connsiteY3" fmla="*/ 283464 h 3309112"/>
              <a:gd name="connsiteX4" fmla="*/ 9144381 w 9153525"/>
              <a:gd name="connsiteY4" fmla="*/ 2862072 h 3309112"/>
              <a:gd name="connsiteX5" fmla="*/ 6986397 w 9153525"/>
              <a:gd name="connsiteY5" fmla="*/ 3246120 h 3309112"/>
              <a:gd name="connsiteX6" fmla="*/ 3270885 w 9153525"/>
              <a:gd name="connsiteY6" fmla="*/ 2484120 h 3309112"/>
              <a:gd name="connsiteX7" fmla="*/ 0 w 9153525"/>
              <a:gd name="connsiteY7" fmla="*/ 3143536 h 3309112"/>
              <a:gd name="connsiteX8" fmla="*/ 381 w 9153525"/>
              <a:gd name="connsiteY8" fmla="*/ 310896 h 3309112"/>
              <a:gd name="connsiteX0" fmla="*/ 381 w 9144647"/>
              <a:gd name="connsiteY0" fmla="*/ 310896 h 3309112"/>
              <a:gd name="connsiteX1" fmla="*/ 2652141 w 9144647"/>
              <a:gd name="connsiteY1" fmla="*/ 45720 h 3309112"/>
              <a:gd name="connsiteX2" fmla="*/ 6986397 w 9144647"/>
              <a:gd name="connsiteY2" fmla="*/ 804672 h 3309112"/>
              <a:gd name="connsiteX3" fmla="*/ 9144647 w 9144647"/>
              <a:gd name="connsiteY3" fmla="*/ 290862 h 3309112"/>
              <a:gd name="connsiteX4" fmla="*/ 9144381 w 9144647"/>
              <a:gd name="connsiteY4" fmla="*/ 2862072 h 3309112"/>
              <a:gd name="connsiteX5" fmla="*/ 6986397 w 9144647"/>
              <a:gd name="connsiteY5" fmla="*/ 3246120 h 3309112"/>
              <a:gd name="connsiteX6" fmla="*/ 3270885 w 9144647"/>
              <a:gd name="connsiteY6" fmla="*/ 2484120 h 3309112"/>
              <a:gd name="connsiteX7" fmla="*/ 0 w 9144647"/>
              <a:gd name="connsiteY7" fmla="*/ 3143536 h 3309112"/>
              <a:gd name="connsiteX8" fmla="*/ 381 w 9144647"/>
              <a:gd name="connsiteY8" fmla="*/ 310896 h 330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647" h="3309112">
                <a:moveTo>
                  <a:pt x="381" y="310896"/>
                </a:moveTo>
                <a:cubicBezTo>
                  <a:pt x="779145" y="155448"/>
                  <a:pt x="1484757" y="0"/>
                  <a:pt x="2652141" y="45720"/>
                </a:cubicBezTo>
                <a:cubicBezTo>
                  <a:pt x="3819525" y="91440"/>
                  <a:pt x="5904313" y="763815"/>
                  <a:pt x="6986397" y="804672"/>
                </a:cubicBezTo>
                <a:cubicBezTo>
                  <a:pt x="8068481" y="845529"/>
                  <a:pt x="8437511" y="566706"/>
                  <a:pt x="9144647" y="290862"/>
                </a:cubicBezTo>
                <a:cubicBezTo>
                  <a:pt x="9144558" y="1147932"/>
                  <a:pt x="9144470" y="2005002"/>
                  <a:pt x="9144381" y="2862072"/>
                </a:cubicBezTo>
                <a:cubicBezTo>
                  <a:pt x="8450961" y="3142488"/>
                  <a:pt x="7965313" y="3309112"/>
                  <a:pt x="6986397" y="3246120"/>
                </a:cubicBezTo>
                <a:cubicBezTo>
                  <a:pt x="6007481" y="3183128"/>
                  <a:pt x="4435284" y="2501217"/>
                  <a:pt x="3270885" y="2484120"/>
                </a:cubicBezTo>
                <a:cubicBezTo>
                  <a:pt x="2106486" y="2467023"/>
                  <a:pt x="830580" y="2857024"/>
                  <a:pt x="0" y="3143536"/>
                </a:cubicBezTo>
                <a:lnTo>
                  <a:pt x="381" y="3108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699248" y="1298448"/>
            <a:ext cx="987552" cy="987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7013448" y="1929384"/>
            <a:ext cx="512064" cy="512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685800" y="4114800"/>
            <a:ext cx="1216152" cy="121615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21792" y="2212847"/>
            <a:ext cx="7927848" cy="2203704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486400"/>
            <a:ext cx="6400800" cy="667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85000"/>
              <a:buFont typeface="Wingdings" pitchFamily="2" charset="2"/>
              <a:buNone/>
              <a:defRPr lang="en-US" sz="200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57200" y="649224"/>
            <a:ext cx="8229600" cy="9966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288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 flipV="1">
            <a:off x="0" y="5590646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 flipV="1">
            <a:off x="-52" y="5780270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147304" y="56418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8641080" y="521208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5641848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6931152" y="274638"/>
            <a:ext cx="1755648" cy="5669280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696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3F4B9B-7ED2-464D-A20C-035E549BD24E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457200" y="1801368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 bwMode="gray">
          <a:xfrm>
            <a:off x="8165592" y="667512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882128" y="1353312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 bwMode="gray">
          <a:xfrm>
            <a:off x="0" y="42672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3996431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7 w 9153196"/>
              <a:gd name="connsiteY3" fmla="*/ 4518094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808828"/>
              <a:gd name="connsiteX1" fmla="*/ 0 w 9153196"/>
              <a:gd name="connsiteY1" fmla="*/ 4757736 h 4808828"/>
              <a:gd name="connsiteX2" fmla="*/ 2983307 w 9153196"/>
              <a:gd name="connsiteY2" fmla="*/ 3938179 h 4808828"/>
              <a:gd name="connsiteX3" fmla="*/ 6766918 w 9153196"/>
              <a:gd name="connsiteY3" fmla="*/ 4459842 h 4808828"/>
              <a:gd name="connsiteX4" fmla="*/ 9149297 w 9153196"/>
              <a:gd name="connsiteY4" fmla="*/ 4461355 h 4808828"/>
              <a:gd name="connsiteX5" fmla="*/ 9153196 w 9153196"/>
              <a:gd name="connsiteY5" fmla="*/ 0 h 4808828"/>
              <a:gd name="connsiteX6" fmla="*/ 52 w 9153196"/>
              <a:gd name="connsiteY6" fmla="*/ 1284 h 4808828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02972" y="4559785"/>
                  <a:pt x="1992246" y="3966388"/>
                  <a:pt x="3115058" y="3911480"/>
                </a:cubicBezTo>
                <a:cubicBezTo>
                  <a:pt x="4237870" y="3856572"/>
                  <a:pt x="5939190" y="4331788"/>
                  <a:pt x="6736870" y="4428289"/>
                </a:cubicBezTo>
                <a:cubicBezTo>
                  <a:pt x="7534550" y="4524790"/>
                  <a:pt x="8253185" y="4658343"/>
                  <a:pt x="9149297" y="4461355"/>
                </a:cubicBezTo>
                <a:cubicBezTo>
                  <a:pt x="9150597" y="300012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 bwMode="invGray">
          <a:xfrm>
            <a:off x="-52" y="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14528" y="4596192"/>
                  <a:pt x="1857799" y="4264120"/>
                  <a:pt x="2980996" y="4236720"/>
                </a:cubicBezTo>
                <a:cubicBezTo>
                  <a:pt x="4104193" y="4209320"/>
                  <a:pt x="5900665" y="4503309"/>
                  <a:pt x="6739180" y="4593336"/>
                </a:cubicBezTo>
                <a:cubicBezTo>
                  <a:pt x="7577695" y="4683363"/>
                  <a:pt x="8253185" y="4731157"/>
                  <a:pt x="9149297" y="4383685"/>
                </a:cubicBezTo>
                <a:cubicBezTo>
                  <a:pt x="9150597" y="292245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8065008" y="3849624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790688" y="453542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301752" y="3840480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5129784"/>
            <a:ext cx="7287768" cy="1362075"/>
          </a:xfr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b="1" kern="1200" cap="all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143000" y="4425696"/>
            <a:ext cx="7287768" cy="7132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0"/>
            <a:ext cx="9144000" cy="1929384"/>
          </a:xfrm>
          <a:custGeom>
            <a:avLst/>
            <a:gdLst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2104644"/>
              <a:gd name="connsiteX1" fmla="*/ 0 w 9144000"/>
              <a:gd name="connsiteY1" fmla="*/ 1929384 h 2104644"/>
              <a:gd name="connsiteX2" fmla="*/ 2971800 w 9144000"/>
              <a:gd name="connsiteY2" fmla="*/ 1307592 h 2104644"/>
              <a:gd name="connsiteX3" fmla="*/ 9134856 w 9144000"/>
              <a:gd name="connsiteY3" fmla="*/ 1609344 h 2104644"/>
              <a:gd name="connsiteX4" fmla="*/ 9144000 w 9144000"/>
              <a:gd name="connsiteY4" fmla="*/ 0 h 2104644"/>
              <a:gd name="connsiteX5" fmla="*/ 8503920 w 9144000"/>
              <a:gd name="connsiteY5" fmla="*/ 0 h 2104644"/>
              <a:gd name="connsiteX6" fmla="*/ 3858768 w 9144000"/>
              <a:gd name="connsiteY6" fmla="*/ 320040 h 2104644"/>
              <a:gd name="connsiteX7" fmla="*/ 0 w 9144000"/>
              <a:gd name="connsiteY7" fmla="*/ 256032 h 210464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29384">
                <a:moveTo>
                  <a:pt x="0" y="256032"/>
                </a:moveTo>
                <a:lnTo>
                  <a:pt x="0" y="1929384"/>
                </a:lnTo>
                <a:cubicBezTo>
                  <a:pt x="574548" y="1726692"/>
                  <a:pt x="1449324" y="1360932"/>
                  <a:pt x="2971800" y="1307592"/>
                </a:cubicBezTo>
                <a:cubicBezTo>
                  <a:pt x="4494276" y="1254252"/>
                  <a:pt x="7606284" y="1872996"/>
                  <a:pt x="9134856" y="1609344"/>
                </a:cubicBezTo>
                <a:lnTo>
                  <a:pt x="9144000" y="0"/>
                </a:lnTo>
                <a:lnTo>
                  <a:pt x="8503920" y="0"/>
                </a:lnTo>
                <a:cubicBezTo>
                  <a:pt x="7543800" y="844296"/>
                  <a:pt x="5111496" y="420624"/>
                  <a:pt x="3858768" y="320040"/>
                </a:cubicBezTo>
                <a:cubicBezTo>
                  <a:pt x="2606040" y="219456"/>
                  <a:pt x="1435608" y="76200"/>
                  <a:pt x="0" y="256032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382" y="228600"/>
            <a:ext cx="9144381" cy="1409700"/>
          </a:xfrm>
          <a:custGeom>
            <a:avLst/>
            <a:gdLst>
              <a:gd name="connsiteX0" fmla="*/ 0 w 9144000"/>
              <a:gd name="connsiteY0" fmla="*/ 393192 h 1344168"/>
              <a:gd name="connsiteX1" fmla="*/ 4544568 w 9144000"/>
              <a:gd name="connsiteY1" fmla="*/ 201168 h 1344168"/>
              <a:gd name="connsiteX2" fmla="*/ 9144000 w 9144000"/>
              <a:gd name="connsiteY2" fmla="*/ 0 h 1344168"/>
              <a:gd name="connsiteX3" fmla="*/ 9144000 w 9144000"/>
              <a:gd name="connsiteY3" fmla="*/ 1042416 h 1344168"/>
              <a:gd name="connsiteX4" fmla="*/ 4407408 w 9144000"/>
              <a:gd name="connsiteY4" fmla="*/ 978408 h 1344168"/>
              <a:gd name="connsiteX5" fmla="*/ 9144 w 9144000"/>
              <a:gd name="connsiteY5" fmla="*/ 1344168 h 1344168"/>
              <a:gd name="connsiteX6" fmla="*/ 0 w 9144000"/>
              <a:gd name="connsiteY6" fmla="*/ 393192 h 1344168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09700"/>
              <a:gd name="connsiteX1" fmla="*/ 4544568 w 9144000"/>
              <a:gd name="connsiteY1" fmla="*/ 234696 h 1409700"/>
              <a:gd name="connsiteX2" fmla="*/ 9144000 w 9144000"/>
              <a:gd name="connsiteY2" fmla="*/ 33528 h 1409700"/>
              <a:gd name="connsiteX3" fmla="*/ 9144000 w 9144000"/>
              <a:gd name="connsiteY3" fmla="*/ 1075944 h 1409700"/>
              <a:gd name="connsiteX4" fmla="*/ 4407408 w 9144000"/>
              <a:gd name="connsiteY4" fmla="*/ 1011936 h 1409700"/>
              <a:gd name="connsiteX5" fmla="*/ 9144 w 9144000"/>
              <a:gd name="connsiteY5" fmla="*/ 1377696 h 1409700"/>
              <a:gd name="connsiteX6" fmla="*/ 0 w 9144000"/>
              <a:gd name="connsiteY6" fmla="*/ 426720 h 1409700"/>
              <a:gd name="connsiteX0" fmla="*/ 381 w 9144381"/>
              <a:gd name="connsiteY0" fmla="*/ 426720 h 1409700"/>
              <a:gd name="connsiteX1" fmla="*/ 4544949 w 9144381"/>
              <a:gd name="connsiteY1" fmla="*/ 234696 h 1409700"/>
              <a:gd name="connsiteX2" fmla="*/ 9144381 w 9144381"/>
              <a:gd name="connsiteY2" fmla="*/ 33528 h 1409700"/>
              <a:gd name="connsiteX3" fmla="*/ 9144381 w 9144381"/>
              <a:gd name="connsiteY3" fmla="*/ 1075944 h 1409700"/>
              <a:gd name="connsiteX4" fmla="*/ 4407789 w 9144381"/>
              <a:gd name="connsiteY4" fmla="*/ 1011936 h 1409700"/>
              <a:gd name="connsiteX5" fmla="*/ 0 w 9144381"/>
              <a:gd name="connsiteY5" fmla="*/ 1384071 h 1409700"/>
              <a:gd name="connsiteX6" fmla="*/ 381 w 9144381"/>
              <a:gd name="connsiteY6" fmla="*/ 42672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381" h="1409700">
                <a:moveTo>
                  <a:pt x="381" y="426720"/>
                </a:moveTo>
                <a:cubicBezTo>
                  <a:pt x="1664589" y="0"/>
                  <a:pt x="3036189" y="134112"/>
                  <a:pt x="4544949" y="234696"/>
                </a:cubicBezTo>
                <a:cubicBezTo>
                  <a:pt x="6053709" y="335280"/>
                  <a:pt x="8239125" y="509016"/>
                  <a:pt x="9144381" y="33528"/>
                </a:cubicBezTo>
                <a:lnTo>
                  <a:pt x="9144381" y="1075944"/>
                </a:lnTo>
                <a:cubicBezTo>
                  <a:pt x="8004429" y="1409700"/>
                  <a:pt x="5931852" y="960582"/>
                  <a:pt x="4407789" y="1011936"/>
                </a:cubicBezTo>
                <a:cubicBezTo>
                  <a:pt x="2883726" y="1063290"/>
                  <a:pt x="1237488" y="1109751"/>
                  <a:pt x="0" y="1384071"/>
                </a:cubicBezTo>
                <a:lnTo>
                  <a:pt x="381" y="42672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311896" y="100584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562088" y="173736"/>
            <a:ext cx="365760" cy="3657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932688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4328"/>
            <a:ext cx="4040188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24328"/>
            <a:ext cx="4041775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Oval 9"/>
          <p:cNvSpPr/>
          <p:nvPr/>
        </p:nvSpPr>
        <p:spPr bwMode="gray">
          <a:xfrm>
            <a:off x="8229600" y="1005840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699248" y="96926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87452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black">
          <a:xfrm>
            <a:off x="4645025" y="187452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reeform 5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4632" y="813816"/>
            <a:ext cx="8229600" cy="1143000"/>
          </a:xfr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5" name="Group 4"/>
          <p:cNvGrpSpPr/>
          <p:nvPr/>
        </p:nvGrpSpPr>
        <p:grpSpPr bwMode="invGray">
          <a:xfrm>
            <a:off x="-52" y="-1972"/>
            <a:ext cx="9150672" cy="1283795"/>
            <a:chOff x="-52" y="-1972"/>
            <a:chExt cx="9150672" cy="1283795"/>
          </a:xfrm>
        </p:grpSpPr>
        <p:sp>
          <p:nvSpPr>
            <p:cNvPr id="6" name="Freeform 5"/>
            <p:cNvSpPr/>
            <p:nvPr userDrawn="1"/>
          </p:nvSpPr>
          <p:spPr bwMode="invGray">
            <a:xfrm>
              <a:off x="0" y="1"/>
              <a:ext cx="9150620" cy="128182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0620" h="1470041">
                  <a:moveTo>
                    <a:pt x="52" y="1284"/>
                  </a:moveTo>
                  <a:cubicBezTo>
                    <a:pt x="35" y="491948"/>
                    <a:pt x="17" y="761872"/>
                    <a:pt x="0" y="1252536"/>
                  </a:cubicBezTo>
                  <a:cubicBezTo>
                    <a:pt x="304800" y="1097088"/>
                    <a:pt x="1803165" y="328826"/>
                    <a:pt x="3622738" y="425264"/>
                  </a:cubicBezTo>
                  <a:cubicBezTo>
                    <a:pt x="5442311" y="521702"/>
                    <a:pt x="6970396" y="1470041"/>
                    <a:pt x="9144052" y="877824"/>
                  </a:cubicBezTo>
                  <a:cubicBezTo>
                    <a:pt x="9146241" y="585216"/>
                    <a:pt x="9148431" y="292608"/>
                    <a:pt x="9150620" y="0"/>
                  </a:cubicBezTo>
                  <a:lnTo>
                    <a:pt x="5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 userDrawn="1"/>
          </p:nvSpPr>
          <p:spPr bwMode="invGray">
            <a:xfrm>
              <a:off x="-52" y="-1972"/>
              <a:ext cx="9144052" cy="109417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52" h="1282732">
                  <a:moveTo>
                    <a:pt x="2371" y="1971"/>
                  </a:moveTo>
                  <a:cubicBezTo>
                    <a:pt x="1581" y="305263"/>
                    <a:pt x="790" y="446133"/>
                    <a:pt x="0" y="749425"/>
                  </a:cubicBezTo>
                  <a:cubicBezTo>
                    <a:pt x="414528" y="587881"/>
                    <a:pt x="1394642" y="355830"/>
                    <a:pt x="3114923" y="315034"/>
                  </a:cubicBezTo>
                  <a:cubicBezTo>
                    <a:pt x="4835204" y="274238"/>
                    <a:pt x="7500499" y="1282732"/>
                    <a:pt x="9144052" y="537135"/>
                  </a:cubicBezTo>
                  <a:cubicBezTo>
                    <a:pt x="9143751" y="358090"/>
                    <a:pt x="9143451" y="179045"/>
                    <a:pt x="9143150" y="0"/>
                  </a:cubicBezTo>
                  <a:lnTo>
                    <a:pt x="2371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905255" y="273050"/>
            <a:ext cx="7781544" cy="950976"/>
          </a:xfr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4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1371600"/>
            <a:ext cx="5111750" cy="475488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12" y="1362456"/>
            <a:ext cx="2569464" cy="4764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0E3F4B9B-7ED2-464D-A20C-035E549BD24E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5257800" y="987552"/>
            <a:ext cx="3730752" cy="79552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0352" y="1216152"/>
            <a:ext cx="4645152" cy="4645152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6088" y="1901952"/>
            <a:ext cx="3712464" cy="1755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0E3F4B9B-7ED2-464D-A20C-035E549BD24E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val 10"/>
          <p:cNvSpPr/>
          <p:nvPr/>
        </p:nvSpPr>
        <p:spPr bwMode="gray">
          <a:xfrm>
            <a:off x="6858000" y="3886200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5788152" y="457200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gray">
          <a:xfrm>
            <a:off x="1216152" y="384048"/>
            <a:ext cx="731520" cy="7315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0" y="0"/>
            <a:ext cx="9153196" cy="1862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862136">
                <a:moveTo>
                  <a:pt x="52" y="1284"/>
                </a:moveTo>
                <a:cubicBezTo>
                  <a:pt x="35" y="491948"/>
                  <a:pt x="17" y="1371472"/>
                  <a:pt x="0" y="1862136"/>
                </a:cubicBezTo>
                <a:cubicBezTo>
                  <a:pt x="304800" y="1706688"/>
                  <a:pt x="1952287" y="1117060"/>
                  <a:pt x="2999284" y="1051560"/>
                </a:cubicBezTo>
                <a:cubicBezTo>
                  <a:pt x="4046281" y="986060"/>
                  <a:pt x="5541316" y="1353820"/>
                  <a:pt x="6281980" y="1469136"/>
                </a:cubicBezTo>
                <a:cubicBezTo>
                  <a:pt x="7022644" y="1584452"/>
                  <a:pt x="8247940" y="1834896"/>
                  <a:pt x="9144052" y="1487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52" y="0"/>
            <a:ext cx="9153196" cy="1481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481136">
                <a:moveTo>
                  <a:pt x="52" y="1284"/>
                </a:moveTo>
                <a:cubicBezTo>
                  <a:pt x="35" y="491948"/>
                  <a:pt x="17" y="990472"/>
                  <a:pt x="0" y="1481136"/>
                </a:cubicBezTo>
                <a:cubicBezTo>
                  <a:pt x="414528" y="1319592"/>
                  <a:pt x="1857799" y="987520"/>
                  <a:pt x="2980996" y="960120"/>
                </a:cubicBezTo>
                <a:cubicBezTo>
                  <a:pt x="4104193" y="932720"/>
                  <a:pt x="6019852" y="1271016"/>
                  <a:pt x="6739180" y="1316736"/>
                </a:cubicBezTo>
                <a:cubicBezTo>
                  <a:pt x="7458508" y="1362456"/>
                  <a:pt x="8247940" y="1453896"/>
                  <a:pt x="9144052" y="1106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F4B9B-7ED2-464D-A20C-035E549BD24E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lang="en-US" sz="3600" b="1" kern="1200" smtClean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/>
        </a:buClr>
        <a:buSzPct val="85000"/>
        <a:buFont typeface="Wingdings" pitchFamily="2" charset="2"/>
        <a:buChar char="¢"/>
        <a:defRPr lang="en-US" sz="3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85000"/>
        <a:buFont typeface="Wingdings" pitchFamily="2" charset="2"/>
        <a:buChar char="¤"/>
        <a:defRPr lang="en-US" sz="2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85000"/>
        <a:buFont typeface="Wingdings" pitchFamily="2" charset="2"/>
        <a:buChar char="¤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20.xml"/><Relationship Id="rId18" Type="http://schemas.openxmlformats.org/officeDocument/2006/relationships/slide" Target="slide15.xml"/><Relationship Id="rId26" Type="http://schemas.openxmlformats.org/officeDocument/2006/relationships/slide" Target="slide28.xml"/><Relationship Id="rId3" Type="http://schemas.openxmlformats.org/officeDocument/2006/relationships/slide" Target="slide29.xml"/><Relationship Id="rId21" Type="http://schemas.openxmlformats.org/officeDocument/2006/relationships/slide" Target="slide18.xml"/><Relationship Id="rId7" Type="http://schemas.openxmlformats.org/officeDocument/2006/relationships/slide" Target="slide4.xml"/><Relationship Id="rId12" Type="http://schemas.openxmlformats.org/officeDocument/2006/relationships/slide" Target="slide19.xml"/><Relationship Id="rId17" Type="http://schemas.openxmlformats.org/officeDocument/2006/relationships/slide" Target="slide14.xml"/><Relationship Id="rId25" Type="http://schemas.openxmlformats.org/officeDocument/2006/relationships/slide" Target="slide27.xml"/><Relationship Id="rId2" Type="http://schemas.openxmlformats.org/officeDocument/2006/relationships/slide" Target="slide3.xml"/><Relationship Id="rId16" Type="http://schemas.openxmlformats.org/officeDocument/2006/relationships/slide" Target="slide23.xml"/><Relationship Id="rId20" Type="http://schemas.openxmlformats.org/officeDocument/2006/relationships/slide" Target="slide17.xml"/><Relationship Id="rId29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2.xml"/><Relationship Id="rId11" Type="http://schemas.openxmlformats.org/officeDocument/2006/relationships/slide" Target="slide8.xml"/><Relationship Id="rId24" Type="http://schemas.openxmlformats.org/officeDocument/2006/relationships/slide" Target="slide26.xml"/><Relationship Id="rId5" Type="http://schemas.openxmlformats.org/officeDocument/2006/relationships/slide" Target="slide31.xml"/><Relationship Id="rId15" Type="http://schemas.openxmlformats.org/officeDocument/2006/relationships/slide" Target="slide22.xml"/><Relationship Id="rId23" Type="http://schemas.openxmlformats.org/officeDocument/2006/relationships/slide" Target="slide25.xml"/><Relationship Id="rId28" Type="http://schemas.openxmlformats.org/officeDocument/2006/relationships/slide" Target="slide10.xml"/><Relationship Id="rId10" Type="http://schemas.openxmlformats.org/officeDocument/2006/relationships/slide" Target="slide7.xml"/><Relationship Id="rId19" Type="http://schemas.openxmlformats.org/officeDocument/2006/relationships/slide" Target="slide16.xml"/><Relationship Id="rId31" Type="http://schemas.openxmlformats.org/officeDocument/2006/relationships/slide" Target="slide13.xml"/><Relationship Id="rId4" Type="http://schemas.openxmlformats.org/officeDocument/2006/relationships/slide" Target="slide30.xml"/><Relationship Id="rId9" Type="http://schemas.openxmlformats.org/officeDocument/2006/relationships/slide" Target="slide6.xml"/><Relationship Id="rId14" Type="http://schemas.openxmlformats.org/officeDocument/2006/relationships/slide" Target="slide21.xml"/><Relationship Id="rId22" Type="http://schemas.openxmlformats.org/officeDocument/2006/relationships/slide" Target="slide24.xml"/><Relationship Id="rId27" Type="http://schemas.openxmlformats.org/officeDocument/2006/relationships/slide" Target="slide9.xml"/><Relationship Id="rId30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disted.edu.vn.ua/" TargetMode="External"/><Relationship Id="rId2" Type="http://schemas.openxmlformats.org/officeDocument/2006/relationships/hyperlink" Target="http://cikavo-znaty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vit-tvarin.net.ua/" TargetMode="External"/><Relationship Id="rId5" Type="http://schemas.openxmlformats.org/officeDocument/2006/relationships/hyperlink" Target="http://narodna-osvita.com.ua/" TargetMode="External"/><Relationship Id="rId4" Type="http://schemas.openxmlformats.org/officeDocument/2006/relationships/hyperlink" Target="https://uk.wikipedia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3116"/>
            <a:ext cx="8522208" cy="1644781"/>
          </a:xfrm>
        </p:spPr>
        <p:txBody>
          <a:bodyPr>
            <a:noAutofit/>
          </a:bodyPr>
          <a:lstStyle/>
          <a:p>
            <a:r>
              <a:rPr lang="ru-RU" sz="5400" dirty="0" smtClean="0"/>
              <a:t>Битва </a:t>
            </a:r>
            <a:r>
              <a:rPr lang="ru-RU" sz="5400" dirty="0" err="1" smtClean="0"/>
              <a:t>ерудитів</a:t>
            </a:r>
            <a:endParaRPr lang="ru-RU" sz="54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1406" y="3857628"/>
            <a:ext cx="9036496" cy="6675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Інтерактивна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вікторина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(по типу телевізійного шоу «Своя гра»)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 bwMode="gray">
          <a:xfrm>
            <a:off x="4572000" y="4572008"/>
            <a:ext cx="4286280" cy="142876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r">
              <a:lnSpc>
                <a:spcPct val="120000"/>
              </a:lnSpc>
              <a:buClr>
                <a:schemeClr val="accent5"/>
              </a:buClr>
              <a:buSzPct val="85000"/>
              <a:defRPr/>
            </a:pP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</a:rPr>
              <a:t>Підготувала вчитель біології</a:t>
            </a:r>
          </a:p>
          <a:p>
            <a:pPr algn="r">
              <a:lnSpc>
                <a:spcPct val="120000"/>
              </a:lnSpc>
              <a:buClr>
                <a:schemeClr val="accent5"/>
              </a:buClr>
              <a:buSzPct val="85000"/>
              <a:defRPr/>
            </a:pPr>
            <a:r>
              <a:rPr kumimoji="0" lang="uk-U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Теклинської загальноосвітньої</a:t>
            </a:r>
          </a:p>
          <a:p>
            <a:pPr algn="r">
              <a:lnSpc>
                <a:spcPct val="120000"/>
              </a:lnSpc>
              <a:buClr>
                <a:schemeClr val="accent5"/>
              </a:buClr>
              <a:buSzPct val="85000"/>
              <a:defRPr/>
            </a:pPr>
            <a:r>
              <a:rPr lang="uk-UA" sz="2000" i="1" dirty="0" smtClean="0">
                <a:solidFill>
                  <a:schemeClr val="bg2">
                    <a:lumMod val="25000"/>
                  </a:schemeClr>
                </a:solidFill>
              </a:rPr>
              <a:t>школи І-ІІ ступенів</a:t>
            </a:r>
          </a:p>
          <a:p>
            <a:pPr algn="r">
              <a:lnSpc>
                <a:spcPct val="120000"/>
              </a:lnSpc>
              <a:buClr>
                <a:schemeClr val="accent5"/>
              </a:buClr>
              <a:buSzPct val="85000"/>
              <a:defRPr/>
            </a:pPr>
            <a:r>
              <a:rPr kumimoji="0" lang="uk-U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Смілянської</a:t>
            </a:r>
            <a:r>
              <a:rPr kumimoji="0" lang="uk-UA" sz="2000" b="0" i="1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районної ради</a:t>
            </a:r>
          </a:p>
          <a:p>
            <a:pPr algn="r">
              <a:lnSpc>
                <a:spcPct val="120000"/>
              </a:lnSpc>
              <a:buClr>
                <a:schemeClr val="accent5"/>
              </a:buClr>
              <a:buSzPct val="85000"/>
              <a:defRPr/>
            </a:pPr>
            <a:r>
              <a:rPr lang="uk-UA" sz="2000" i="1" baseline="0" dirty="0" smtClean="0">
                <a:solidFill>
                  <a:schemeClr val="bg2">
                    <a:lumMod val="25000"/>
                  </a:schemeClr>
                </a:solidFill>
              </a:rPr>
              <a:t>Черкаської</a:t>
            </a:r>
            <a:r>
              <a:rPr lang="uk-UA" sz="2000" i="1" dirty="0" smtClean="0">
                <a:solidFill>
                  <a:schemeClr val="bg2">
                    <a:lumMod val="25000"/>
                  </a:schemeClr>
                </a:solidFill>
              </a:rPr>
              <a:t> області</a:t>
            </a:r>
          </a:p>
          <a:p>
            <a:pPr algn="r">
              <a:lnSpc>
                <a:spcPct val="120000"/>
              </a:lnSpc>
              <a:buClr>
                <a:schemeClr val="accent5"/>
              </a:buClr>
              <a:buSzPct val="85000"/>
              <a:defRPr/>
            </a:pPr>
            <a:r>
              <a:rPr kumimoji="0" lang="uk-UA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Олійник</a:t>
            </a:r>
            <a:r>
              <a:rPr kumimoji="0" lang="uk-UA" sz="2000" b="0" i="1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Тетяна Миколаївна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929586" y="5929330"/>
            <a:ext cx="785818" cy="7143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1393750393_nayblshiy-pavuk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377" y="5280272"/>
            <a:ext cx="1564665" cy="1564665"/>
          </a:xfrm>
          <a:prstGeom prst="rect">
            <a:avLst/>
          </a:prstGeom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14290"/>
            <a:ext cx="2314575" cy="1581150"/>
          </a:xfrm>
          <a:prstGeom prst="rect">
            <a:avLst/>
          </a:prstGeom>
        </p:spPr>
      </p:pic>
      <p:pic>
        <p:nvPicPr>
          <p:cNvPr id="12" name="Рисунок 11" descr="Рак-хідер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5000636"/>
            <a:ext cx="2326001" cy="1453751"/>
          </a:xfrm>
          <a:prstGeom prst="rect">
            <a:avLst/>
          </a:prstGeom>
        </p:spPr>
      </p:pic>
      <p:pic>
        <p:nvPicPr>
          <p:cNvPr id="13" name="Рисунок 12" descr="sonechk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2143108" y="0"/>
            <a:ext cx="1357322" cy="135732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643182"/>
            <a:ext cx="8229600" cy="3184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Добудеш жука не меду в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Приказки про тварин</a:t>
            </a:r>
            <a:r>
              <a:rPr lang="ru-RU" dirty="0" smtClean="0"/>
              <a:t>, 20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786190"/>
            <a:ext cx="7892917" cy="175432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жука меду не добудеш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001024" y="6000768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Копає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 мураха гори мала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Приказки про тварин</a:t>
            </a:r>
            <a:r>
              <a:rPr lang="ru-RU" dirty="0" smtClean="0"/>
              <a:t>, 30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44583" y="2786058"/>
            <a:ext cx="775650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Мала мураха, а гори копає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Голосно а малий співає цвіркун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Приказки про тварин</a:t>
            </a:r>
            <a:r>
              <a:rPr lang="ru-RU" dirty="0" smtClean="0"/>
              <a:t>, 40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378619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Малий цвіркун, а голосно співає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26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Буде повзе це равлик колись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Приказки про тварин</a:t>
            </a:r>
            <a:r>
              <a:rPr lang="ru-RU" dirty="0" smtClean="0"/>
              <a:t>, 50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643314"/>
            <a:ext cx="8143900" cy="144655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Равлик повзе – колись це буде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У Чорному морі цей молюск зявився з 1947року і успішно розплодився через відсутність ворогів – морських зірок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Черевоногі молюски, 10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000504"/>
            <a:ext cx="7678636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РАПАНА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Рисунок 5" descr="picturepicture_9535152535437_123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4643446"/>
            <a:ext cx="2372450" cy="192880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466734" cy="452628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Який орган у черевоногих називається радула?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Черевоногі молюски, </a:t>
            </a:r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56581" y="3120940"/>
            <a:ext cx="6058691" cy="120032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</a:t>
            </a:r>
            <a:r>
              <a:rPr lang="ru-RU" sz="7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ертка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hkhjkg_8f26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8" y="1714488"/>
            <a:ext cx="1905000" cy="26289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Черевоногі молюски, </a:t>
            </a:r>
            <a:r>
              <a:rPr lang="ru-RU" dirty="0" smtClean="0"/>
              <a:t>30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5103674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МАЛАКОЛОГІЯ – наука, що вивчає молюсків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93_300_300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1571612"/>
            <a:ext cx="2857500" cy="28575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14414" y="4286256"/>
            <a:ext cx="17652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О=А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0800000">
            <a:off x="4429124" y="1714488"/>
            <a:ext cx="639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,,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32" y="2045992"/>
            <a:ext cx="8686800" cy="452628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Утворіть назви молюсків:</a:t>
            </a:r>
          </a:p>
          <a:p>
            <a:pPr algn="ctr">
              <a:buNone/>
            </a:pPr>
            <a:r>
              <a:rPr lang="uk-UA" dirty="0" smtClean="0"/>
              <a:t>ВИККОСТОВ</a:t>
            </a:r>
          </a:p>
          <a:p>
            <a:pPr algn="ctr">
              <a:buNone/>
            </a:pPr>
            <a:r>
              <a:rPr lang="uk-UA" dirty="0" smtClean="0"/>
              <a:t>РІЯПУЛАМ</a:t>
            </a:r>
          </a:p>
          <a:p>
            <a:pPr algn="ctr">
              <a:buNone/>
            </a:pPr>
            <a:r>
              <a:rPr lang="uk-UA" dirty="0" smtClean="0"/>
              <a:t>КАКОТУШ</a:t>
            </a:r>
          </a:p>
          <a:p>
            <a:pPr algn="ctr">
              <a:buNone/>
            </a:pPr>
            <a:r>
              <a:rPr lang="uk-UA" dirty="0" smtClean="0"/>
              <a:t>РИЛІНАТО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Черевоногі молюски, </a:t>
            </a:r>
            <a:r>
              <a:rPr lang="ru-RU" dirty="0" smtClean="0"/>
              <a:t>40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4214810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143116"/>
            <a:ext cx="7000924" cy="3631763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ВИККОСТАВ – Ставковик</a:t>
            </a:r>
          </a:p>
          <a:p>
            <a:pPr algn="ctr"/>
            <a:r>
              <a:rPr lang="uk-UA" sz="4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РІЯПУЛАМ – Ампулярія</a:t>
            </a:r>
          </a:p>
          <a:p>
            <a:pPr algn="ctr"/>
            <a:r>
              <a:rPr lang="uk-UA" sz="4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КАКОТУШ – Котушка</a:t>
            </a:r>
          </a:p>
          <a:p>
            <a:pPr algn="ctr"/>
            <a:r>
              <a:rPr lang="uk-UA" sz="4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РИЛІНАТО - Літорина</a:t>
            </a:r>
            <a:endParaRPr lang="ru-RU" sz="44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Яку фарбу отримували з молюсків,що мала червоний відтінок, нею фарбували одяг римських імператорів?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Черевоногі молюски, </a:t>
            </a:r>
            <a:r>
              <a:rPr lang="ru-RU" dirty="0" smtClean="0"/>
              <a:t>50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4000504"/>
            <a:ext cx="578647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Пурпур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Яку комаху за </a:t>
            </a:r>
            <a:r>
              <a:rPr lang="uk-UA" dirty="0" smtClean="0"/>
              <a:t>її</a:t>
            </a:r>
            <a:r>
              <a:rPr lang="ru-RU" dirty="0" smtClean="0"/>
              <a:t> ненажерливість називають «зелена смерть»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lt1"/>
                </a:solidFill>
                <a:effectLst/>
              </a:rPr>
              <a:t>Комахи</a:t>
            </a:r>
            <a:r>
              <a:rPr lang="ru-RU" dirty="0" smtClean="0"/>
              <a:t>, 10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3000372"/>
            <a:ext cx="6500858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Сарана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data:image/jpeg;base64,/9j/4AAQSkZJRgABAQAAAQABAAD/2wCEAAkGBxQTEhUUExIWFRQVGBgYGBUYGR0YHhkaHBoXHB0bGBgcHCggHxwlGxYYITMhKCwrLi4uGiAzODMuNygtLisBCgoKDg0OGhAQGywkHyQsLCwsLCwsLCwsLSwsKywsLSwsLCwsKywsLCwsLCwsLSwsLCwsNiwsLCwsLCwsLCwsNP/AABEIAKUAeAMBIgACEQEDEQH/xAAbAAABBQEBAAAAAAAAAAAAAAADAAECBAYFB//EAD4QAAECBAQDBgUDAwIFBQAAAAECEQADITEEEkFRBWFxEyKBkaHwBjKxwdEU4fEzQlIjcgcVJWLCNFNzgpL/xAAaAQADAQEBAQAAAAAAAAAAAAABAgMEAAUG/8QAKxEAAgIBAwIEBQUAAAAAAAAAAAECEQMSITEEQSJRYaEUMlJx8BOBsdHx/9oADAMBAAIRAxEAPwCvg/kSxYMKP6A+ERmgHVzeu/vWB4FYyJozgU35bxZQxNAHHhGdI+rc7VFU3qqvVhrr1hwQNQQRawDc9R+IsrQ9mPQim1haKk6UHPdfcBj509YKEkmiKVPQZW322pDsS1vLZtH8PCHQknS3gB1iYCVWQ+zOw6co4TdgVIG46BrcuQgZlAVFQdQxG9LOav7MW1M3yMKbM9asGra8VjLzVDtdzp75l4ayc8De4yZQOwrY2J/OkJKAP7QR/Oh8oigh6AndutgduXNqwlcw17no7DS3pBZHdbhFF7gAW39nnblD5d/D9j/EDCCKgEDmL+N/SHCg1SfEUbkW6wrNGJamBmFrljyLl6vWA3uH5P6v9osLLkg0ZnFt23bXSJJl2FQDoA3r0MFMWeNWBVhw1Q76H7GnPQQoJOy/5mptS+uvhDQ2og8LbCyJbJAa4amvODpkm3d5NcDY19vA8zFmN9BfcktUVidDoK1aj+rRI2xSOrwZlT5SVd5KlpSpJsQaHWvXpGm49gZWHXPmnCoVJQiWiWClh2hc5nf5QKHfugVEZPgZfE4dgAO1R4V09I9KxOIOInYzBK0lIVLP+4EH/wDKgk//AGikODD182si8q3Mn8I4aSvDYqbNkS5ipTqTRh8mbK7/ACuKdYH8W4WSnC4bESpQkzJoqgEs2Qqeoehyh6fMN4tfAeKbC41RAOUAkLAKfkNFJpTkY5GBnTMXi5JnKKyVpNgwSk52GjOkadeXPgRKSyyknSj/AEd74s4PJl4VC5aUBaVpQtYD1Ygi/wDlFTh2Dk4fB/q58sT1KITKQbAEtYCtiSWNBHamT5WK4diDJzXUspUQSlThZ8CKjrHO4rK7XhMkpL9mpLsOaksw070c6sWEpOChL6qf8nLlHDT8VgymQhMqdmSuUS4CkleZqOaKS1qEbxosF8MoONnJmYRP6bIOzVpmGV27zuQTp/aIx3wpJIxeFUXbtSASdQhyABTVPpG34OT/AM3xIq3Zhg//AMVto5OyefG4NpPtfuYD4fkS1YkGYlAlhS1zAxCQhIUo00ACdzaOr8f8Nl4fEJEqWlCVS3AAup1Zv/ExQ+HBKAxMydLJliX2agmiv9dWXul6d1K40P8AxKQmZh8JPQsqSXTmNCoKSFAnm8u3/cY7syyyNZ4+XAfC4DBoGASMMib+qBea9lJRmempLsNMpjKfFuFlysXMlyUIloTlASkNo92NSVegjc8GlpwsjAyV96ZPmP3qlKihayU7MA3jzrh/jP8A9dP5KFBT+1OoEK3sd0j1Znf5ucQJd+93rainOsNDzDyDtzsx0B+sKFPTaSCJbVyS3je3no0MstQmlG5tr18wzNeJrmMKU915m8DKq/Mztc3qau1ennBsk4VwWcDixLmoWEpUqWoKCSWD1y1GjnoY72G+M5gxCsR2Ce0UgIZ1M1Ks5rQA3+WjVfKnE0vpp+2/t4eQsNXTr+42qIKdEZwU2tSNjwbHzyjECRghNRPWozSFUciqAQpwA5PiY53BJc7DNiFSCpMxGVK1FknOAHdKrkFnaj0asdj4ACZmGxwK0oCkJClK+VIKJlS9x1il8f4cyJqJeY9iJTShRgA6VudVEkOTdwzQXwRxu80sVLctcGOKwiFS04Mq7YtlWTUBJGUMWoHqbxDg8zFyFLkpwpmJUCVYdbGho7ueli7VjUcUEk4nh/aKmCaEqMtKQMppLfOSHDUsRrFHCr/6yur9xTcu6j9oFBWdSUrgt1b57OvM5faz+0lzJeBI7AqAQlRypUXJKrOah+kQwPGMZ2q8XKwJmGagAEZilgzlLHXKm/8AjzMdnB4US8PxIZnmETVLGiQpM3Ik88tT/uEcmXiCngqlIJSe1oUk6zP8gR5wV9yc5xcXUV2XfvucRS5gTMwQwhTMnLEzJmUV0qkVNgNOZNzUvGOMLGHTgsRhQhKAg5StSVte6aAliOhLRD4d4pmxIxKyVnC4fMtRBL5TkCnBJ+VVX/xix/xTw2XGBbsJkobXQSktbQptyjmJFqWRRa9SGM+MDMnSJ65KBMw+fJ3yB3wkF0tplTHI41xEYicqaqWEKWzhKiXIDai1qCOUAP8AM9Getb/vsebWJTaG+30vvrrE22ergwY4tNLckshvlYvz9moZoUCnTWFj09iHgWanS2LBUrYePp7aAqeoYA129HfaJg0v0b7RAkmjP1DQUZ52waypj8vRq+Qc5m90iUggXLEaMB50v7aGyl7Cu5YklrVvyERUDQNfn6OL2sPSGszqDuze/AiVLwmPZLpUgJSyfmOSY6QNTUAjnBfikqn8Mws9ipQACixJKVJKSehIQXZtWrGDC1hgnOnWhUCamwFhzFa1NonLmlqlZFqLLUsnbw5Q17EI9O3k1X3PTuPJV+t4ZQsBMCqUBaVRTUGtOu0CwYP/ADmZQsJZL1ZilID9SKeMecjEmnzNupSh5kl9Tzv4SGKWWAc2qFF92d631dn811DrpHprV2rjzdm94NKWZXFXCiVKmgAguTlWwFHNFBvDeOYtP/QiQlx2maxYp7Qd6n9urvGXQF9kuZnISlSEgZlOpav7QxckJSTQf2+Vb9Yo90KWRZs1nt3W9NY7Ud8Lbe65Xsjs8ExE7C4OdikkoXMmypaVM4CUBS1K7zgIUTlrtc0js/8AEVCp+DweJMtSDZYAKcvaJSXUDUAKlgB694RiFTSQw7TKboJU13+UkAeUQm4pZSXmrY0ZaiQ/+3MX6R1gl0tS133BOnetiKF+QB8fYh82t2s6g3TqYWDwRmJmqCglMpGdRNCXUkADmSTvbwisVgvbker/ALXgNGiGRWEnEty0qPB4UVlqBOnmX18ftCjqFnNt2doFVubbn8C/WsMoE1bm1qH7PDrLVtd2BfRtfbRFJuS/N9YSzfoscJaxYi271rQuS58zG/4vipKJiZeKSpSJyMM4WkBEtnK15i1TQKswBjz9MzUktU0Jp1L06BovYPAqnqV3y0tJWtS1KVlQm5uT4C/qHUmZep6eM0pN0lZ3pyzm4gjFBSZSSCgs+UmYRLMgt8xlH5Uva28OPLWMUqWkEYNpdEf0xhyUZlpKdb1HepTWJcU+HOzmJQmauZLQZSFhiTL7U5UEIJKcps4IIrvSnxDhSUTUyFzJ4SVzU94ZQoIAOdKQpmJcWBo9YbcwxULtO9vLjjf7lji6p4xy5ctKuySuWyUgBCZeaXlKLCpNw5vsY6XHSUp4r2YOcJlnOH7r5gmWhhTKE5iBV5g2EcfAcGlzVYdCZ88CfIVPSm+RnZLBV2CrNcRXwvCRlnr7TFJ7CUmcZYBC1O4y5M/zMEl222aOaZJyjt6ehruIOJ+LYErGDUpIb+mUpSBlYUWtSlGtWlhrmM5xpakGQjCJKpKpHcb5Vuk9oVEsklqHM5DC0V8Z8PTZa8XlxC1GQlKgQpQVMAylYLE/00rQTf8AqC1YDguFgycKvt5wGJndjkSO6CSXUQFgNbneBZ2OMV4tV/4aTjMiYuS8lc0YgYeQpaQmvZEErVJGV1TMzkgue6kUcuCbLQMauSpLcP8A09P/AGxKCAQtKrZsxNbu28cjFcKIlzloxU9SpGI/TspRSCpkqK1KC6ICS5sWBh+IfD6UHGShPnzDhRKV2Ystc4qygJzGpUnrWlzBtix0rZv2/P2NJw1X+rw8zAVKXhR3WPzZXmTFBmcHskgm+Yt8seTrxBUCV/MaqoaqN3rQu5rUPpHc+JMOrDTEBOImLWqUFFYWQlizCWrN3kgv6GM6rMS5SSVVJIJJ3Lmp5nzgIpihp8SezCTVdH8X/a2sKAKmlPjrz1fxhoJoVGkd+T+fQ0fwgE2Zs7Dw+kQUL6crE+TMPdISztsfLaJHpuTZOWaAno928R5bx0cBjlyiSCGUlSVIUHStBZ0m/dvWORJSRblau929B1iwVEU6a9dfzfnHWNGKktMlsaXi3xYqZMSoS0oSFIWpIV/UMtijMspoA3ytFVfGJK1zFrlFK1GYpDTHIUsZSkHs2QllqVrVKdhHCUdD6B/pAirbKfp4XL2vHa2Rl0eFKkqNJh/iaWgSVokErkIVhwjtO6qWoE5irsvmzOlmF30IilgviESULRLlEZ5SZRX2xChlJKVAmUAVd4CwACR1HGmOdXf/ALhXoHiBR5bnxvcOas22ghtbM3wULO7wb4mVJyEJzAZ+0SZriaVu5UMji+XWgSHpVpPHUpl4eWMOopw83tpf+rUqdwlX+lVOm5aOGWuz3ajDrf3yhphNaONf36+njA1jvosfkaLiXxDLVKxEuXLJRil9tMVn7yFKQlK0Sz2bWBAVW7xHGfFxK8XMTJCZmLShKlFeYSyjOElA7MF2UqpI0I3jNZ/ADn7YRCYbF6O3W/LSDrJrosdWXuO8VE8yymX2XZy0y/nzuEBkkEITo73ejM0cWZMFnfdi79QawRUt+W+t7AevnApiGd/Frjo0MmSni0fLwSmOaktQdTz3hQEKrZydACXqIUEndneEzr5DwZPXYU5Qglu7Smwt6/c9YMA9h6ivU+UQYVba9voIhZ7f6dIeYoDlyv5fmHS4enX+Da179YDNmV1H10084QV+7Av6dR5wRdW+5OavqDsA38Ro+G8PwapIVOVJ7ZaXSP1Cgmub+oRPpTLmCQQlwwckRkZywx+xcU0bVq2h5czvG9dB6aHyoKQy2MmZPI6To0yeG4YyM6kSzP7Ins+3UB2naEBz23+FkpU3zFRPdifGMJgUlX6cylkDuSjiVZVNMuZva90mWXAzixJTQPmitIF+Z0tvS/46xFSK1evMio5Dxq2vl2pE30sk71mmk4fAdohLIVKM6YhUxeIWhXZJSkomkCcAAVBYfKAaEaZh/o8ItJTnlSlGTKZZxAVkmqUoTO5+oKSyQCUsWYMCS0ZeYnqX3HXcuP20iK0veg3pysPODaF/Ql9bNLOw+EyLOWS4EvI2KcOZKlTGBxNQJuUWVdmIdsvneya61O3iYmUhzcNdwDvtEiBz22boIVtGjDhkk1dlfNsHajvbXUHXR9ICpANkh93PnXd9tIudmHoNhfrtpCJDBqDffwvpresMmdkwN8lJCQB3el3ccoUPiBrT8FoUMZdGnY7wVs/m7+IFdfSJFHX1P0JEJNNtalvAtprtCzOWen8e9ogz24uuQE0Mfvf3b0ims6Cnv6fiOjMQCKHdxv8Ai/K/WKEyS1zTU084eLMnUwd7AUrFX6fx+B6tBJMyjGpOx1PvkHiM5INGY6Aaeben8zlUNNudR1G9aPDPgyQvXRZC3tzZttKnxp1gUwjd+lXpyY+TaVgiS4Idh1Bp9NBvA1y9dKe33iaN87aoAlNHp150oP2aGmg7vtz5j39Ic82fTSg/n63hpeV6HXdvs8MZvDwTOjkEb+I1b2/OJpSPMef4gQFflPiff1gqEOKD3ZoVmnCl2ElYb+b7iBrWDbnEsp29evOBmVXl/Ou30jkPO0U55OmnvzhQpyCDs/T34woqjy5puTNIEPZvLo33vEOwPh9fCDqTb35RFaT+P4iB7+kAUEC9/b3/AH5RWCiGGV+bvTm1LxdX7Pvrv+1NUqtbbsz8rN46c4MTJni72AzJb6B9/P5jr6xOTL+9BTz9IkpJqACOlL6PfwicvkPufdIZshGHjJFNOlen1r7pAwitjpXbpzrBJiqN9aiBq386t71hUXkyvMTSunN6fmHldbbh+oS452AETUbalxTb1B9YnLo1B4k/Y84Yg4+KwQlDe/QfTRmiZs7n24iCjX7fkvCXRtaXu1envaOGU9IpidG9fdIFMUaVuHsT5j1hu0e5rWhhnuWDv7+sGqBPLqKsyWzn7woKUl6D37MKHMckrNEhVPxDEm/7wCQO6PD8RYdx+fztEaPVjlciDHmH667aeMBKVculC3nX+YMUMTbna3MQ6UMPY9fPTeCTk7KxlE1IpyYVfUj69Ikmup5X9iD+XLT7v6+bwAq6EO7Vv+bxwnDIlIfWg+oMMqU+pD6+/GJG7aH34whcNW3ifWCNd8gVd2mvun0geTShvre33A84cAvVj7FRziaUvr7G7+UGjPrt0QUkX2BrvYuw352iCxsPqff0iyUPb3eIdm2lfeschpxYDIDzMN2Tj3VtIJLcv5vBFij026+UESKvcrTZWjv78nhoMoEX0+mrQoO4kqss4dfcTzA8KmLSC6iNq9YUKBWxWDdjLGvMD815w5RXrc9IUKAVfJE2JNWf7P5xFID239vChQByCDQloZwSKX902vChRyJ9gCkuHiEsAqbYwoUUMkuUX5FBv7eBrSHIbx6naFChFybsnyoHID+f4/MSOnifL+IUKCThwRmIFeVPKFChQbOlF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data:image/jpeg;base64,/9j/4AAQSkZJRgABAQAAAQABAAD/2wCEAAkGBxQTEhUUExIWFRQVGBgYGBUYGR0YHhkaHBoXHB0bGBgcHCggHxwlGxYYITMhKCwrLi4uGiAzODMuNygtLisBCgoKDg0OGhAQGywkHyQsLCwsLCwsLCwsLSwsKywsLSwsLCwsKywsLCwsLCwsLSwsLCwsNiwsLCwsLCwsLCwsNP/AABEIAKUAeAMBIgACEQEDEQH/xAAbAAABBQEBAAAAAAAAAAAAAAADAAECBAYFB//EAD4QAAECBAQDBgUDAwIFBQAAAAECEQADITEEEkFRBWFxEyKBkaHwBjKxwdEU4fEzQlIjcgcVJWLCNFNzgpL/xAAaAQADAQEBAQAAAAAAAAAAAAABAgMEAAUG/8QAKxEAAgIBAwIEBQUAAAAAAAAAAAECEQMSITEEQSJRYaEUMlJx8BOBsdHx/9oADAMBAAIRAxEAPwCvg/kSxYMKP6A+ERmgHVzeu/vWB4FYyJozgU35bxZQxNAHHhGdI+rc7VFU3qqvVhrr1hwQNQQRawDc9R+IsrQ9mPQim1haKk6UHPdfcBj509YKEkmiKVPQZW322pDsS1vLZtH8PCHQknS3gB1iYCVWQ+zOw6co4TdgVIG46BrcuQgZlAVFQdQxG9LOav7MW1M3yMKbM9asGra8VjLzVDtdzp75l4ayc8De4yZQOwrY2J/OkJKAP7QR/Oh8oigh6AndutgduXNqwlcw17no7DS3pBZHdbhFF7gAW39nnblD5d/D9j/EDCCKgEDmL+N/SHCg1SfEUbkW6wrNGJamBmFrljyLl6vWA3uH5P6v9osLLkg0ZnFt23bXSJJl2FQDoA3r0MFMWeNWBVhw1Q76H7GnPQQoJOy/5mptS+uvhDQ2og8LbCyJbJAa4amvODpkm3d5NcDY19vA8zFmN9BfcktUVidDoK1aj+rRI2xSOrwZlT5SVd5KlpSpJsQaHWvXpGm49gZWHXPmnCoVJQiWiWClh2hc5nf5QKHfugVEZPgZfE4dgAO1R4V09I9KxOIOInYzBK0lIVLP+4EH/wDKgk//AGikODD182si8q3Mn8I4aSvDYqbNkS5ipTqTRh8mbK7/ACuKdYH8W4WSnC4bESpQkzJoqgEs2Qqeoehyh6fMN4tfAeKbC41RAOUAkLAKfkNFJpTkY5GBnTMXi5JnKKyVpNgwSk52GjOkadeXPgRKSyyknSj/AEd74s4PJl4VC5aUBaVpQtYD1Ygi/wDlFTh2Dk4fB/q58sT1KITKQbAEtYCtiSWNBHamT5WK4diDJzXUspUQSlThZ8CKjrHO4rK7XhMkpL9mpLsOaksw070c6sWEpOChL6qf8nLlHDT8VgymQhMqdmSuUS4CkleZqOaKS1qEbxosF8MoONnJmYRP6bIOzVpmGV27zuQTp/aIx3wpJIxeFUXbtSASdQhyABTVPpG34OT/AM3xIq3Zhg//AMVto5OyefG4NpPtfuYD4fkS1YkGYlAlhS1zAxCQhIUo00ACdzaOr8f8Nl4fEJEqWlCVS3AAup1Zv/ExQ+HBKAxMydLJliX2agmiv9dWXul6d1K40P8AxKQmZh8JPQsqSXTmNCoKSFAnm8u3/cY7syyyNZ4+XAfC4DBoGASMMib+qBea9lJRmempLsNMpjKfFuFlysXMlyUIloTlASkNo92NSVegjc8GlpwsjAyV96ZPmP3qlKihayU7MA3jzrh/jP8A9dP5KFBT+1OoEK3sd0j1Znf5ucQJd+93rainOsNDzDyDtzsx0B+sKFPTaSCJbVyS3je3no0MstQmlG5tr18wzNeJrmMKU915m8DKq/Mztc3qau1ennBsk4VwWcDixLmoWEpUqWoKCSWD1y1GjnoY72G+M5gxCsR2Ce0UgIZ1M1Ks5rQA3+WjVfKnE0vpp+2/t4eQsNXTr+42qIKdEZwU2tSNjwbHzyjECRghNRPWozSFUciqAQpwA5PiY53BJc7DNiFSCpMxGVK1FknOAHdKrkFnaj0asdj4ACZmGxwK0oCkJClK+VIKJlS9x1il8f4cyJqJeY9iJTShRgA6VudVEkOTdwzQXwRxu80sVLctcGOKwiFS04Mq7YtlWTUBJGUMWoHqbxDg8zFyFLkpwpmJUCVYdbGho7ueli7VjUcUEk4nh/aKmCaEqMtKQMppLfOSHDUsRrFHCr/6yur9xTcu6j9oFBWdSUrgt1b57OvM5faz+0lzJeBI7AqAQlRypUXJKrOah+kQwPGMZ2q8XKwJmGagAEZilgzlLHXKm/8AjzMdnB4US8PxIZnmETVLGiQpM3Ik88tT/uEcmXiCngqlIJSe1oUk6zP8gR5wV9yc5xcXUV2XfvucRS5gTMwQwhTMnLEzJmUV0qkVNgNOZNzUvGOMLGHTgsRhQhKAg5StSVte6aAliOhLRD4d4pmxIxKyVnC4fMtRBL5TkCnBJ+VVX/xix/xTw2XGBbsJkobXQSktbQptyjmJFqWRRa9SGM+MDMnSJ65KBMw+fJ3yB3wkF0tplTHI41xEYicqaqWEKWzhKiXIDai1qCOUAP8AM9Getb/vsebWJTaG+30vvrrE22ergwY4tNLckshvlYvz9moZoUCnTWFj09iHgWanS2LBUrYePp7aAqeoYA129HfaJg0v0b7RAkmjP1DQUZ52waypj8vRq+Qc5m90iUggXLEaMB50v7aGyl7Cu5YklrVvyERUDQNfn6OL2sPSGszqDuze/AiVLwmPZLpUgJSyfmOSY6QNTUAjnBfikqn8Mws9ipQACixJKVJKSehIQXZtWrGDC1hgnOnWhUCamwFhzFa1NonLmlqlZFqLLUsnbw5Q17EI9O3k1X3PTuPJV+t4ZQsBMCqUBaVRTUGtOu0CwYP/ADmZQsJZL1ZilID9SKeMecjEmnzNupSh5kl9Tzv4SGKWWAc2qFF92d631dn811DrpHprV2rjzdm94NKWZXFXCiVKmgAguTlWwFHNFBvDeOYtP/QiQlx2maxYp7Qd6n9urvGXQF9kuZnISlSEgZlOpav7QxckJSTQf2+Vb9Yo90KWRZs1nt3W9NY7Ud8Lbe65Xsjs8ExE7C4OdikkoXMmypaVM4CUBS1K7zgIUTlrtc0js/8AEVCp+DweJMtSDZYAKcvaJSXUDUAKlgB694RiFTSQw7TKboJU13+UkAeUQm4pZSXmrY0ZaiQ/+3MX6R1gl0tS133BOnetiKF+QB8fYh82t2s6g3TqYWDwRmJmqCglMpGdRNCXUkADmSTvbwisVgvbker/ALXgNGiGRWEnEty0qPB4UVlqBOnmX18ftCjqFnNt2doFVubbn8C/WsMoE1bm1qH7PDrLVtd2BfRtfbRFJuS/N9YSzfoscJaxYi271rQuS58zG/4vipKJiZeKSpSJyMM4WkBEtnK15i1TQKswBjz9MzUktU0Jp1L06BovYPAqnqV3y0tJWtS1KVlQm5uT4C/qHUmZep6eM0pN0lZ3pyzm4gjFBSZSSCgs+UmYRLMgt8xlH5Uva28OPLWMUqWkEYNpdEf0xhyUZlpKdb1HepTWJcU+HOzmJQmauZLQZSFhiTL7U5UEIJKcps4IIrvSnxDhSUTUyFzJ4SVzU94ZQoIAOdKQpmJcWBo9YbcwxULtO9vLjjf7lji6p4xy5ctKuySuWyUgBCZeaXlKLCpNw5vsY6XHSUp4r2YOcJlnOH7r5gmWhhTKE5iBV5g2EcfAcGlzVYdCZ88CfIVPSm+RnZLBV2CrNcRXwvCRlnr7TFJ7CUmcZYBC1O4y5M/zMEl222aOaZJyjt6ehruIOJ+LYErGDUpIb+mUpSBlYUWtSlGtWlhrmM5xpakGQjCJKpKpHcb5Vuk9oVEsklqHM5DC0V8Z8PTZa8XlxC1GQlKgQpQVMAylYLE/00rQTf8AqC1YDguFgycKvt5wGJndjkSO6CSXUQFgNbneBZ2OMV4tV/4aTjMiYuS8lc0YgYeQpaQmvZEErVJGV1TMzkgue6kUcuCbLQMauSpLcP8A09P/AGxKCAQtKrZsxNbu28cjFcKIlzloxU9SpGI/TspRSCpkqK1KC6ICS5sWBh+IfD6UHGShPnzDhRKV2Ystc4qygJzGpUnrWlzBtix0rZv2/P2NJw1X+rw8zAVKXhR3WPzZXmTFBmcHskgm+Yt8seTrxBUCV/MaqoaqN3rQu5rUPpHc+JMOrDTEBOImLWqUFFYWQlizCWrN3kgv6GM6rMS5SSVVJIJJ3Lmp5nzgIpihp8SezCTVdH8X/a2sKAKmlPjrz1fxhoJoVGkd+T+fQ0fwgE2Zs7Dw+kQUL6crE+TMPdISztsfLaJHpuTZOWaAno928R5bx0cBjlyiSCGUlSVIUHStBZ0m/dvWORJSRblau929B1iwVEU6a9dfzfnHWNGKktMlsaXi3xYqZMSoS0oSFIWpIV/UMtijMspoA3ytFVfGJK1zFrlFK1GYpDTHIUsZSkHs2QllqVrVKdhHCUdD6B/pAirbKfp4XL2vHa2Rl0eFKkqNJh/iaWgSVokErkIVhwjtO6qWoE5irsvmzOlmF30IilgviESULRLlEZ5SZRX2xChlJKVAmUAVd4CwACR1HGmOdXf/ALhXoHiBR5bnxvcOas22ghtbM3wULO7wb4mVJyEJzAZ+0SZriaVu5UMji+XWgSHpVpPHUpl4eWMOopw83tpf+rUqdwlX+lVOm5aOGWuz3ajDrf3yhphNaONf36+njA1jvosfkaLiXxDLVKxEuXLJRil9tMVn7yFKQlK0Sz2bWBAVW7xHGfFxK8XMTJCZmLShKlFeYSyjOElA7MF2UqpI0I3jNZ/ADn7YRCYbF6O3W/LSDrJrosdWXuO8VE8yymX2XZy0y/nzuEBkkEITo73ejM0cWZMFnfdi79QawRUt+W+t7AevnApiGd/Frjo0MmSni0fLwSmOaktQdTz3hQEKrZydACXqIUEndneEzr5DwZPXYU5Qglu7Smwt6/c9YMA9h6ivU+UQYVba9voIhZ7f6dIeYoDlyv5fmHS4enX+Da179YDNmV1H10084QV+7Av6dR5wRdW+5OavqDsA38Ro+G8PwapIVOVJ7ZaXSP1Cgmub+oRPpTLmCQQlwwckRkZywx+xcU0bVq2h5czvG9dB6aHyoKQy2MmZPI6To0yeG4YyM6kSzP7Ins+3UB2naEBz23+FkpU3zFRPdifGMJgUlX6cylkDuSjiVZVNMuZva90mWXAzixJTQPmitIF+Z0tvS/46xFSK1evMio5Dxq2vl2pE30sk71mmk4fAdohLIVKM6YhUxeIWhXZJSkomkCcAAVBYfKAaEaZh/o8ItJTnlSlGTKZZxAVkmqUoTO5+oKSyQCUsWYMCS0ZeYnqX3HXcuP20iK0veg3pysPODaF/Ql9bNLOw+EyLOWS4EvI2KcOZKlTGBxNQJuUWVdmIdsvneya61O3iYmUhzcNdwDvtEiBz22boIVtGjDhkk1dlfNsHajvbXUHXR9ICpANkh93PnXd9tIudmHoNhfrtpCJDBqDffwvpresMmdkwN8lJCQB3el3ccoUPiBrT8FoUMZdGnY7wVs/m7+IFdfSJFHX1P0JEJNNtalvAtprtCzOWen8e9ogz24uuQE0Mfvf3b0ims6Cnv6fiOjMQCKHdxv8Ai/K/WKEyS1zTU084eLMnUwd7AUrFX6fx+B6tBJMyjGpOx1PvkHiM5INGY6Aaeben8zlUNNudR1G9aPDPgyQvXRZC3tzZttKnxp1gUwjd+lXpyY+TaVgiS4Idh1Bp9NBvA1y9dKe33iaN87aoAlNHp150oP2aGmg7vtz5j39Ic82fTSg/n63hpeV6HXdvs8MZvDwTOjkEb+I1b2/OJpSPMef4gQFflPiff1gqEOKD3ZoVmnCl2ElYb+b7iBrWDbnEsp29evOBmVXl/Ou30jkPO0U55OmnvzhQpyCDs/T34woqjy5puTNIEPZvLo33vEOwPh9fCDqTb35RFaT+P4iB7+kAUEC9/b3/AH5RWCiGGV+bvTm1LxdX7Pvrv+1NUqtbbsz8rN46c4MTJni72AzJb6B9/P5jr6xOTL+9BTz9IkpJqACOlL6PfwicvkPufdIZshGHjJFNOlen1r7pAwitjpXbpzrBJiqN9aiBq386t71hUXkyvMTSunN6fmHldbbh+oS452AETUbalxTb1B9YnLo1B4k/Y84Yg4+KwQlDe/QfTRmiZs7n24iCjX7fkvCXRtaXu1envaOGU9IpidG9fdIFMUaVuHsT5j1hu0e5rWhhnuWDv7+sGqBPLqKsyWzn7woKUl6D37MKHMckrNEhVPxDEm/7wCQO6PD8RYdx+fztEaPVjlciDHmH667aeMBKVculC3nX+YMUMTbna3MQ6UMPY9fPTeCTk7KxlE1IpyYVfUj69Ikmup5X9iD+XLT7v6+bwAq6EO7Vv+bxwnDIlIfWg+oMMqU+pD6+/GJG7aH34whcNW3ifWCNd8gVd2mvun0geTShvre33A84cAvVj7FRziaUvr7G7+UGjPrt0QUkX2BrvYuw352iCxsPqff0iyUPb3eIdm2lfeschpxYDIDzMN2Tj3VtIJLcv5vBFij026+UESKvcrTZWjv78nhoMoEX0+mrQoO4kqss4dfcTzA8KmLSC6iNq9YUKBWxWDdjLGvMD815w5RXrc9IUKAVfJE2JNWf7P5xFID239vChQByCDQloZwSKX902vChRyJ9gCkuHiEsAqbYwoUUMkuUX5FBv7eBrSHIbx6naFChFybsnyoHID+f4/MSOnifL+IUKCThwRmIFeVPKFChQbOlF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saranch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4071942"/>
            <a:ext cx="3119446" cy="233958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76441284"/>
              </p:ext>
            </p:extLst>
          </p:nvPr>
        </p:nvGraphicFramePr>
        <p:xfrm>
          <a:off x="142844" y="1336888"/>
          <a:ext cx="8858277" cy="502107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143105"/>
                <a:gridCol w="1282096"/>
                <a:gridCol w="1358269"/>
                <a:gridCol w="1358269"/>
                <a:gridCol w="1358269"/>
                <a:gridCol w="1358269"/>
              </a:tblGrid>
              <a:tr h="836845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Ракоподібні</a:t>
                      </a:r>
                      <a:endParaRPr lang="ru-RU" sz="2000" b="1" i="0" kern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10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20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30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40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50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36845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Павукоподібні</a:t>
                      </a:r>
                      <a:endParaRPr lang="ru-RU" sz="2000" b="1" i="0" kern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10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20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30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40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50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36845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Комахи</a:t>
                      </a:r>
                      <a:endParaRPr lang="ru-RU" sz="2000" b="1" i="0" kern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10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20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30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40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50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36845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Черевоногі молюски</a:t>
                      </a:r>
                      <a:endParaRPr lang="ru-RU" sz="20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17" action="ppaction://hlinksldjump"/>
                        </a:rPr>
                        <a:t>10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18" action="ppaction://hlinksldjump"/>
                        </a:rPr>
                        <a:t>20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19" action="ppaction://hlinksldjump"/>
                        </a:rPr>
                        <a:t>30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20" action="ppaction://hlinksldjump"/>
                        </a:rPr>
                        <a:t>40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21" action="ppaction://hlinksldjump"/>
                        </a:rPr>
                        <a:t>50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36845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Головоногі молюски</a:t>
                      </a:r>
                      <a:endParaRPr lang="ru-RU" sz="20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22" action="ppaction://hlinksldjump"/>
                        </a:rPr>
                        <a:t>10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23" action="ppaction://hlinksldjump"/>
                        </a:rPr>
                        <a:t>20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24" action="ppaction://hlinksldjump"/>
                        </a:rPr>
                        <a:t>30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25" action="ppaction://hlinksldjump"/>
                        </a:rPr>
                        <a:t>40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26" action="ppaction://hlinksldjump"/>
                        </a:rPr>
                        <a:t>50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3684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Приказки про тварин</a:t>
                      </a:r>
                      <a:endParaRPr lang="ru-RU" sz="20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27" action="ppaction://hlinksldjump"/>
                        </a:rPr>
                        <a:t>10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28" action="ppaction://hlinksldjump"/>
                        </a:rPr>
                        <a:t>20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29" action="ppaction://hlinksldjump"/>
                        </a:rPr>
                        <a:t>30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30" action="ppaction://hlinksldjump"/>
                        </a:rPr>
                        <a:t>40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31" action="ppaction://hlinksldjump"/>
                        </a:rPr>
                        <a:t>50</a:t>
                      </a:r>
                      <a:endParaRPr lang="ru-RU" sz="3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01368"/>
            <a:ext cx="9144000" cy="452628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Відгадайте назву метелика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Комахи</a:t>
            </a:r>
            <a:r>
              <a:rPr lang="ru-RU" dirty="0" smtClean="0"/>
              <a:t>, 20</a:t>
            </a:r>
            <a:endParaRPr lang="ru-RU" dirty="0"/>
          </a:p>
        </p:txBody>
      </p:sp>
      <p:sp>
        <p:nvSpPr>
          <p:cNvPr id="14338" name="AutoShape 2" descr="data:image/jpeg;base64,/9j/4AAQSkZJRgABAQAAAQABAAD/2wCEAAkGBhQSERUUEhQWFRUWFxgXFhYWGBcYGBcYFxgYFxcaGBkbGyYfGBsjGRQXHzAgIycpLCwsFx4xNTAqNSYrLCkBCQoKDgwOGg8PGiwkHyQsLCwpLCwsLCwvLCwsLCwsLCwsKSwsLCwsKSwsLCwsLCwsLCwsLCwsLCwsLCwsLCwpLP/AABEIALsBDgMBIgACEQEDEQH/xAAcAAABBQEBAQAAAAAAAAAAAAABAgMEBQYABwj/xABDEAABAgMFBAcFBgMIAwEAAAABAhEAAyEEEjFBUQUiYXEGEzKBkaGxB8HR4fAjQlJicvEUM5IVFkOCorLC0hdTczT/xAAaAQADAQEBAQAAAAAAAAAAAAAAAQIDBAUG/8QAKhEAAgIBBAICAQMFAQAAAAAAAAECEQMSITFBE1EEYZEUcYEiQlKxwTL/2gAMAwEAAhEDEQA/AMjBjo6PrD50Ijo6DCGdBECCIAFCDAgiAAiFQkQoQgCIIgCCIQxQgiAIIhAKEEQBBEACoIgQRCGKgwIIgAUIIgCDEgGFQkQqAAiFCEiFCEMIgiAIIgAIgwBBgGGDAgwAdHR0dABmmjoMdG5mdHR0dAAYIgQRAAYMCDCAIhQgCDCGGCIEKEABEEQBCoQBEEQBCoACIIgCFCEMMEQIIgAUIMAQYkAiFQkQqAAiFCEiFCEMMEQIMABEGAIMAwwYEGADo6OjoAM40c0Kjo3MxLQWgtBaAANBAjoMAAAggQYIhAcBBAgiCIQzgIIEdBgA5oLQuVKKiyQSdAHMW8nYKUy1TbRNSlKA5RLImTSKDBLhLkgOTnVozlOMeSowcuCnAhm121EpLqOYF0MVVD9l3ZqvhCZvTGVLlzOrkDripkGYb4QhhvXTRUx3yb0jIWvaC1rK1LUpZVeKiTeJOZVrhy4Rk8rfCOiOD2zdG0SCtCUWhBKw4vhcrO7dKli4C4Nb12mOUP2ixrlllpKTxGPEHAjiI85NqWXfed6mpfVz9VgpnKSzBhiKMwOhiVkkudy5YIvjY2Nv23LlUJvK/Ckh+/Id8LsW10zQSlKyB2mS939QDkDizRjVSiakHnWv08NomrlEKSSCMw4IhPLLoawRPRinl3EH0gtEXoVaha0lM1SUzLxCTuhwQGFTQv8Aix11O0NpJkzDLmpUggkOainJ274UPkJ7S5In8ZreJKAhTQbEjrW6tlPgxFdGc/vEmfsqajty1pbFxhGyyRfZg8clyiMBCgIDQqKJOaC0dHA1AzOAzPIQAggQQIdVZFjFCxzSoe6EIQTgCeQeFaHTEwWiPOt8tOKg+gqfKK207fNRLSANVerYDzgspRbLlawA5IA1NIqLZ0iCS0tN/Umg7tYo7ZaiarUVHn6DIREmT2xx0DU5vnEuRrHF7L+Oi1T0XtJwkqwfFPxhwdELWf8AAVzdDeN5o28sP8l+Tn8c/T/BTQYtf7r2n/0q5ulvF2h+V0KtamaTjmVywPG80J5ca/uX5H45+n+CjgxeHoPa37EsioA64Jcti6XoNHq1YaV0StqippUmXVw810pAyBClHVyaYM2eb+Tjvn/RovjzoqQIMXez+gFsSv7ZUq6oEllElBAowYM5F3SrthEqT0Enki8UJBLEuVFIyJAAy498H6nH7B/Hn6M3BjYo9nZCgFTgUmpIF26ljvMo71Rg4zrEaZ0AnAkJmSlAZusU1IuUgXycT7E8GRdGZEMWu2pQNVZJGPfpGlmdBrY4udSc6rxpoR6gxRzvZhb1VUqS7kn7QuSc3u+sTL5EOmXDBLtFZsnpZ1c15gN3OWEpIUQFMk3ncElLuO7I2m0+lM2fKmBU0I3EpMsAX1AVS7ANVnIAy3TEX/xfbCq60pJIZN6ZU4c61wi76K+y+dItKZlo6mbLALpQpeOQIKAGeOWc489nXGDqjAixBSt2go+Lu1a64E84btdhAQbgJY849E2p7PJ19fUdWEOboKgCATSl1uEQJfs8tuCUIYU/mIrxxdo2jPHp5IanfBg5Mq9eBcMMM30Y8Is5tkBlkAMSATUkAt6/GL6z+zW3JKlmUlRJLfaIYVONeHlD46D24YyQo8Jkpn53oFOHtBJSvgobLuSk3sSHbOtYhz5iW3gBiw5++Lub0B2ksk9UnT+bLpyZUBHsptyjXqknN5jn/SCITyx6Y1jZQ7Gt3VTiUUfIej8sjHoNm6m3SwiYWmgMm8CHpg/P3RSSfY7anDzZKTzWa/0cI0+weh1os6g86UoOHSQrHUZpP00cc3vaOiPFMw0mVNsi1AEpcEMpLhSa1Yje+UXuwOn60KAtMsLl0TeKSuWRpvOUai6WByjVbe6JLnqSQtIIpvAnHJ9Gw98UI9mkwEtNRdOKSFAt4Qm1LkKo0djm2W0EmzFKgamSt1FJzCS94a0buizsXRKROpvypn4TeXL7jRQwzJjz+f7M5955cyWkh2LzEnGlW8+UavYtq2zZ03VTrPaEDATjNKwMmWlIJ/zEwapL/wAyJcIy5Q/tn2e2pD9SEzE/lUx8Fe4mMz/dy0Ida5UwXVYAEqJFRVPZD1ckcNY9CO0pi0uoqSvNAmLVLfgXSSObRCt6Zk2iiSGqwTlh94ZjjGsfkTqpUQ8MVujJK2zb1IMsLUAq8FFV1jeGABDgAUpWkZjam1FgdUqaqZdcEObgOY/NhHo8nZ8xJoGGbywotizguRFZa+iUo7wKUL/CQUmujuBXui45YLolxkzz5ElSxWgyGXhn6QzaZ1xwKnjgOev1zjU2zZDumWlZWwaoIfMMz04GKWfseYkm8hQNcUmmRjoUlLhmdNFEqYwGKlk9/wAvWFyLK29MZzlkPnExFkEtzUqOJOPyirtqVLLig0JEFMaPoqzWhZUlLhIalcWP4br0OmsPKmoFFEU1JugBwd0BgPCMZs7pMiclbslMotQ41CVHClfF4l7LlXkqKJkskuSqakKuhbXAWu4g6OXfAiPIo7WzUWg4XVPXIgviHI56ad0NCVezINRdDXAS5zoC3I0ii2rtVQVeTLR1V+6Lhb8V7czLhicSxENWnpbIAVKUZiShsQRdK2G9TF+8MeMHQGoUSfv7qQCAmqSWZicXypTGsNzVkBykMcSXD8BgwpjSmZJpl9o9MESpUuYBe60BctBoQCQ153JvM+9UNiaw9Y+lX8R1YwcqdKkg7iQCplVcVBqM9IKEX8lTqFXTvG7vJwZIO8XPo5zhSyUsUgzATUpoz8DvKrm/gHan2btYqEtZT1iVgKSosClBDXlMGVvslwxYjUwnZ/TNJExMwFADi8lmDhgT3uwq55QO7oEX9nnJUHqQ4yIY5vXHhx4iGwpQej3XBFFUBpQg4perfGKbZ22SpS2CGZKXaiXAYNVwATWtG4CIx6WyUFW6pSULuCYKG8pBWQQchqTrzI7QzQzLUULBCboLMeL0pqQRR3qzRLmhKheQXOFXxxqNa4cXrGItPtKRMuoTKWVKpUimNSxoBdPhFsnb6VyUiZLUKshaWJCgHKilxR0sGLu2ZhNNAizNFXS+dXYO3icQMPjDksEJUQbobFnThkRno2sZqx9L0pKEpUpaSoBiCC5AU1RkOVQ1HhS+ksw2da0pUFi6sOoBypUul3AJdRp+XJ4dMLRoZMxaBvMoVqnI0buxdi1YM+1G6VLSCHcGrM9A9eIpw5xkpvTWcpKr0mU19nLml1RvEnB7qh4Q5ZulilIW8kUUQT1qiUsHJBIIywyYYQUwtGtl2gMDvEEO44aijHgca4tCZ8qovVCmopCWJBLVYVGOcZbo/wBIP4i2S0lF0S03ip6upF5L0cJcpLOxpSkaHatpmpP2YSkq3eyCDhS6QxIPkIT2BbkoWbAFBJrVKjhyVjRsMK8YUmzqriwrvUBFRhge6nKKdG2bWywQBcmC6E7u4Q6SoF3qlQyxEMz9uzZjqTdSoKVdWHKkpoBw0PeIVlUXhkYFlEahiMcgPH4xHnSw9wrAJe6k1pyxLchjWKWz7etKgkBkrWVi8QQoMhRq1CXQ1eJi1k7VmqCiu6oIUzUvKupBfBncE4QWxbEqTevBwKvdulzRxq+WcEpY7yFDChDKfSn7UjOWnpNONrWjsS0kIqCVOQSVM9OyWxwwifYtu2grVKWoElKSMaAuFV1ceWcO2BamWgjFjopmPecMfSH/AOxeTnDl354VrFCqdNQo/a3WxcDAkhwrGj8RhkYUkzQoELLVTNRvNeN1V4AEAtiNQruidQ9JZTdlkYrAGNUueWNfl4UFt21KlC91hIwIQCK8QpgK+cX02aL6E3lLDKIBJd+ZxA3S3GMratkfazb9ZUwvrdJLkOMGoR8IpSE0S59vvJUQVbv6yS4DNk/eKw0uasEjeWQQkOojeURdN0PTec4UHCELAlICZhuaENvAFKQQMASohx+UnCLOxWWaUvLQJaabyylxRIfWiUgVGusPUKisstnnOoXgApd1JYEqAJdTnshyMNToHjyUz1TTdUq4pypKiTduuKcaihcM1MXsdr7clSEqPWdZNQWuEhIU4rdF3eoMQ7NGVtPTyYgqMqXJF1iesE1Yet4uVjOjFIfXQsKL6ZYyhgUUUzEYpLXTgKuOGZitt9jmzGlpnIRdqL8iWpSk6k9WTiWrpGRtftFtk9aUJuklTITLlJQSeB3uI840vR2zzp6VTbReSgMhN9Uy+pVSTdlLDANnqIpTFpM/sqddTuk9kJZxgAQxYVx8hFnYdplCSZRYqCqKwckF2/UlJ7ot0bEsIp/CpSfxJnKSrDgkDHUPFbatjSFndSZY0E5ZcVx38+DRrrVcGen7DJtimkpb+SEKfALmJN4kti6q95hFpUhU+au6VIUuoerBc2aQHOL9WnkDE1Fms5SApKgMihc1+LkrPlDdt2TZ7wCP4hBzKJhLvqJl8Awm0+gW3ZBOzwsy0rDhCBeJ7Sl7z/5d8cdwPm9oVXlYt9mqWmgZPWLBWRk7JCdGeESNhSwA8+0LvZBUsEd6ZJMSpGwpaQyRaGL4qKv9yHHdBt6Df2datrCVZghCKh0pD0CVIAH9KkJUBxPOK9OzUq7b3SJQKXcqVLFSdA5VQfiMTP7AlKdSutWl/wCWpZu50N0BRFG7WcPo2ZIc/ZrL1H2s4XXowF71BgVJ7IXK5HrCQqYEJZyaB2BLO54UMJ2tJEtcwLDLKwssMCJJQSW1vVHGJ+zZSJd1KJYGd5S1KUDkXJZxqBCLfsKQuYorkdaokEkFyokYqAVXRyIUnb4HFJLkz+zLFKkBwl1AEXqk9on0Iy1iyO0EoDkskBRLmlUmviXh2ybFQg7lhCRXKZwxMWKdkoVdKrMkEEEbrMdad2MNvbgEt+TObFkp3bjrZThwaiiQKs9ExMm2yXdKXBdCkgE43gAPNIi7s828wKEirMVJHkQ+ZhE3YiCb5syLybxBDit3gBrrE2+0Ol0zMykShK+0BReU++4JAChn+vGJSdoSmu0CQ7BwASokqPMkvF8ZC5iTekS1MWZSUkZ5KhMuwXUkdRIQNBLQBR9M4q32KkU+zZyAFBDG8EA3alkvpVnV6aRqxbC5TmVqqoMAQVFycaEsRpFVYgFrDolBmwSkPqC4qKfOLpdjA7LAhxi1DiCbpd6UOkRO3yVGuiNbCTKKppSEqUUG+MnUlmcPikkcTrSLZDeN8JHbSmoa+FJQCU6qcn6BizNivJqpKSFOA6WeuYSW+WENAJTQqDhmZKikYYbhar/tGek01DEizLvIoynCrpoktUpfFgCaaAaCGbLbpapm4qpKgXLvcJSFs9AWPemLJSkgBSpwUcgmmA/NgPqsMIXIJBMxKCRRgnJyWuzH1rxMGmxKRDnWcLKZjUWl7ooQpJDKbMEBQI0AcViTKswCkJvupg6nBvBRZjhUADHUQ/Pm3cJiOCVEpUXoB2qGorTEUhEpdDSbTG6oAPnQqBasGkdjtisaFKQVqcSgreUyXBSzNgxIBzhJkA3gVbu4AQofkKmY41PJiYRZio1ANaN1pbmA5Y1weE2+XMAoicoUG6V3hqzHI5wUFnWabLVfeYBdZV68ndO8EqB/CbocYUgWi0IukOFLU5BSCzZPSpoMKg1iLaLUpKHImoIGKis0OoSoMePCE7MtlOrVMvrNXVMVLFRQB1zK1Hwg09hZI2f0cSkpVNV1poyUgGWhJS6VKBBuJZBY4PqzwjbyliYllKKVpHUXVhSSs/fUXvKa/ukAsa1xh6fYZwACVsW+7MDeBmCndWKkzZ6FETFqU1KKmEDkUlgeWYhqIOR5jt3Y80Wichc9Tp3ASb14JDAXkGuIBJAfxTERGyEyylRWJuJF0dWL1GdS7rAMaJAJYauPU7VZ1kdYpaVaNMbTG9Mrhhd17o1kUuYezSrkM3leIFcW7opx7J1GZ6OTLNKs8y0zLRLlWgX5cqXKBUqVfN68Qhd+aNL6rozJjMHpPOkAizulK1FZXMCJkxRNKlQIanjnkPYU7JCgWUm9gd8MAeBQCDRnHhFRabHNSSBvVpdWlVPAlucCV9jsrpK98gqQK4ElR8w0PWdBKizNwA/bOLNe0ZhUBiKdpSj5BoSyrz3Rzb3kmLsxY1JkISg9YFmp7LJpjofWJdsFnCgbjkpDOtqMk5KAOAw0MLmWUqSWz/QBhw5iGhYyQliAwbteGCYAIU1SLoUhBFSwDkeCniw2bb1JZ0JIzeWnMa3XFc3ascLGoIKSoOTiHbAUwqYTLstxBrV6i6wp6QCsvbNt4sWkoSxbAjV+yRpEGf0jtF5hfDglgtTODgGGnGFWPZswgqJSlPaJK0UHc5HhE6w7HllRWJw3hklRBrVnbwidkyt2U8q1LK3WCo0cqc4ccYkz528dx6J11ZsYsJuzpQU4Ws8BLKfUgRAnpF4sCaAbwajuMeXlF3ZPA0JKDVSijhcJ0zesTpMuWEbqyo4hkN473uiHNkouiiHNcaxJk0QWR3uj/tA+BDMhUofcUS+N8APyCREtC0spkDA0UXenBj9CK0Wi6aI/qQhT8nBPnD8i2IJUFCYgHAolFSWOO6S47nxhtCUhSDiyJYFC2XmSYLBT0SnkC2HB4M4SACUz0nO6qVMS/IsYj2Ta0kdtBV+lQTTiLrv3w6C/sdsUtKZgdQyGPPByIuVAkOkPXJiPIxCsu3rMezZ3bMrUfl5wpe1ZRNbKyf1qf0+MS7fRSaXY8ucwIIzeGyzd/wAPhCTPlEUkTAcjfDN3hPhCrP1Q/mIWABiFpJx0chuLxNDsEtYDVwhbh++Ol2mzD/3M+akf94eNsst9NFhOd6oOlQug7oP4H/JXTkpMxzhyhcuXLU9Ae4RfKXYga9Xh2r4bOjXn/eBInWEqO/JUcqgf6ipjlBf0wr7Rn5Gz5SFApSlJH4QE+n1WHZlgQsupEpR/NLln/i8aErsv4Af0rSf9qy0N/wAXZhhKV5/9oWr6HRmLZsWWpT9WgagJAB7su6Ii5ElgJlmSq6clrS3qR4xqLVb5P3ZDn8yyB6xTz7cgClnlg63ln/kItWyXsREyLA1bOtJLB0zCW/qB9DEj+Alf4U67gQFFDPw+wGmsRp9sBH8tI5dYfVREQlrGYHhWK02Tro0C9rzpSQHs6gOKj5AekVqulMxdALITxA5ffIir/iQMknm498cnaJyShtAH9XPnD8f0LyfZaqVNX2pdm5pFnbvdT+EIVZpgJHVSeHZHkFtFcNsKBfq5Sv1IPqFiDO6UAH/8sg/5VP74WhleRDMtbmgKjyPq0SOuwDIB0KiT4GMui1rI7bcS/uiRKtMwZvnWnqfdGnhMPMjSG0ADeKW4A+sNyLUjUGnw0FYoRNId1JTTIj0BiRZ7aAHLE6lqcnLQ/ET5i/61IHZfiEvDKrSMXUODJHg8VMzahGCrvAOX8284NmtjgkvTMU5AVxg8QeZFgCSSEhfNk18BFlIUUGi1JJ/Cq6PJn74z6tq5B/EEfEw2beRgnw+ZpD8bF5kjWm1zlFhPWeAWoehhM2yziWUZxBxdUwjXWsZf+8M0YLWnheb0Pwh6y2mYohVwsfvqzP6jTzheJoPNF+y7NmvPvhhqr0BBMdLsIUKT0CmCphA/2xXTktRSgOArh3iGDPSMK8Ss+j++DQ3wHkS5Lk7NlJDrtUkaXVn4e6EJUgE3DMP5iCEkc1t6RSG2KV2TX8t0fPxh/qSN5SrytHJb3QvH7H5U+EX1nuJrNKtQAUnk4vAxFVtBCFG6b4/OEnyY+sUNptKiqtO7IRFVbFD7w8AR7xFLERLPRoztY4vUD7qT/wBYA2spWLjjdoe+M5LnLVUgBP4jugeVYdlzZeRCj3gfMRXjRPmZe/xpODv9aiHOtJbeTwDh/UNFIbaQGdhoMD3N5wZSEGrga6+ohaCllLYzruIUX4/PlrDkqc+BbuHuaKuQlL7ilMNWrwYROTOODCvI++JaLUhaxXtKH+V/fDV4HtOeJDcqCG1Wbeq3g37wtEtIqySdLpavHWHQrFSrOg1UAPriPjFhIlpQKJfwA4HTyiDeGJSDqQYVImV99D4QUxqSRKnz1fhPcfVoYM4qoXHP4w1aZxzBDcHpELrwM/WGoic0S1IU4oS+kQZ84g4KA5Uh+VMA3npk4xPCGJqlZKU3DDweKSJb+yKo5/XrDMycBgST3eRd/CJf8UcCo94MImSgvBXcR9PFfuR+x0nb89IF1ZUBglbKHmYmp6WoP82xyVK1CAB6xTLkgYkD/L8obmMc0+A+ES4RfRSnJdkqR0dnKFEqSMXN1KfMjyECz7Av9lS5p1loJT/Wpk+BMekosN5TqAbRQd/GJyZXdyAEc/nZ1/p4nnEjoFaFNSWl/wASy/ewMWVn9mcxt6chPJBV6qEbxKBEhCYl55j/AE8DE2b2ZI/xJxPBCAnzJVFmn2c2e6wVM4byadwTGoChDst4h5pvstYMa6Mt/wCNrJn1pP8A9G90YXaeyxZphTMvCjhJNLpwyB1HMGPZrmseae1lSZPVrCAVKJckYhgwdmOBxIZ6O5a8OWTlTZjnxRULiqoy39poT2UgcWr4mEnaRDrUXyHM610BirlbcTnKTzYRdbNmhSLxSwVgx0o9ePpHe9ujzVv2SZFqExF45M58vhDSyMWHrCZVtS9LwPdE1Qvh0k3sxdfvAGXpE3RVaivVaGxMMG1l+15xZpsS335iQNLrn1pCpou9gAnVTP6Uh6kToZXpscxVSbo1V8MYTPUlHZN9Wpy5CH502YTvIB7wffDJSPvS25Q+SX9EU21ahX1aJUksKt4F/PGEJ6sZEd3yh9ACsC3MQUCbEzKjDugybKTgnwZ/WHEoSMwry8okWYkqAfdGOA/eJf0Wlb3H7PZSkgqBSdSfc8PTVAuSQ+rB/KHLRPRS6/h78ohLmgYP4xmlZu2o7C0ENVXIEEv4wbPNypzDmIpbEu3BvnCJk0vuinBo0oy1Exc9oVLnjEBxwZxEJM5WbjSEoty0lsScqOdM4KHqLNV1TOVetdKQ5I2crPOtSKD4wxKJa8XvZ3cB7nhwLCCyya4gjLTnEX6NVXLFTlF6EHmMOApEaYrgPP4QJiEkkoLDQk08zDDLGT8QYaJbYq4DiD4w0uy6KI0cP5gwpSn7Q8YCpYycHxhiEGSWY1Hl4GGTZkHENyaFTpK2ofdES5M+qw0g1fR60hZJiSEwzJS4f6aJKVgClePOPMPXDLTWJISIiyqmHVrAoPGEA6DDyVxFEwtDiIQEhKjGG9qVkBkomhbFCrpS5ZSTVwMCQR4E6RtTMiNtDZsuegy5qQtBxSX8aVB4iKg9LTJnHVFxPAhMR+FPeExc2ILKBQAAUyDD64xutp+zOQElVlTcmA4KUVJPAEuUnl84w3SKwWmyKuzUkBRdKgXSogB2PB8DrHfHLGeyPLlilj3kSUyJbuTXMCgPviWi13eyG+s3xjMybUScYmyrcO6KcTNTRLn2RSlFSF0xZT01GdI4yyDiMWxMJk2gPQvwNImyzhQvyhNtFKKZCtNnU5D1BIoRlTHAxDecksW90W1smb6nAck5al4blpSTXXzi1LYzcN9hpCS28A/DLv1hqdMX9wg8CK+OEPWqekFi794/eIptKOHnDRLpbWNKmrGKR9d8TNnWoFTKA4GGzMQqpgi5qIb3QLZ2SZtqUijU1BDQE7Qf7pPNvjCxZlhiZa7p/KfEFombE2OifNMtayhTOBcvONSXYYiM24pWaqMm6RDVNQwBQ3jWCZCCmjxd2/oOtOExJDgJcKBOmAU3jFJM2BPSooIZQwBLFWe4SAFdxeJUovhlyhKPMREvZgUoALKeJBpF1K2UlIZCgVYXlC8/LTwhiw9E7UsOUmWBV1FnpkA5J7oVLsM245lTRxuqr5RMpX2XCFf2i7SlUsMlNT94DxZ8Ir1yFKYKU+jio7xDEy3rCji7mhphCVWwHEVikmiXKLDMsi0mhBHOB1pFFP4ekDrxko+sKE0Gl/u9Yq/ZNLoC55ADgniKiGlWkjEe6HihQzgFYaoeC0OhuXax+0OKtwIanhXx90R58kZYd0RlNzh0mK2j1hdpGAPhD0lZVDNlsQAdVYsZKhngMhhHmnrndWdPCBdOkSBaaFoZZ8T3CEAoKA4woSlEPhCEgDCD1pwgAcQsBvCFrU2JbnHXWDw2VawgClZ+sY809qW0CuYhAYy0A1CgRfPacA7pAYMa1j0pCdMIo9r9G5dpIE1wL5LJU4WLpCXCgbpqrsjPExpCSjKzLLBzjpR4oFtSHpc5h9cYd6SbGVZLSuUqgxRgSUkljTkdMMBEDrnFMI9JNSVo8aScXTLCXaomWfaBSQoGoYiKZJMSJM16QNWEZNGjvCYy2ZwHrmKe6FiS2ENbDQFomIJZSWWmuIwWBx7J5JMOTAU8RGX0bv2KmS0qDKDiKq0bGOKD3E++LK+9MjEVU8pU2Qiotrgzkk+SttctSWoQ1Iji0GL6+FBjESfsVJ7KiD4j4xop+zJ43yjb9DuniVpEueoJmCgUSAFjKv4uEbWT1RqEpB1AAjwZexJoZk3hqMBzJa73xf7I2/Os91K1hSRS5iQOCsvOOXJgi94M78PyZL+nIv5PY+p0rBSlqRjLJt2YuWJkiYRqlQCmajLS/nSLLZXTRMxXVz0iWvAKSXSfGo845HCSPQU0zRdXHGXHVZxURyZw5RBYxMsqS7pSXxoC/NxFXbOi1mmYyUOfwi4fFJEX8Nqkg0wgUmuBOKfKPM9q9GrEhRT165EzSYL6f9LMOJMVM3olNNZC5U9Iq8qYkn+kkHwePULdsVM2kwImDK+kEjkcR3RSzOg1md7q0nIomr8nJjpjmrs5JfHTey/4eeT5c2VSYhaP1pKQeRIhhdsGpHKPTB0dlhJHW2i6clLSpPgpBEVc/wBntlWCy5oJ+8Lo8roSfCNFmj2Zv48ujFSLWVBgQecG0IANRGkPsqKS6LT3Kl+8K90dO6DWkHdXLI/Uof8AGK8sL2ZPhnW6NaqfnlpDsuZQD6484hgV/p84kHtAcY4z0CZJh0qiOlVIBWWHfCESlVgpGehjpKafXCHEwDEzVE4c+GNa8o4gUaFTTR+I9YaX9eAgAcC4ZCrswPgacjX1wg6d8NWwOGP0zNABgfbPs9AEidgokyzxSxWnwN7+qPNUMKx6v7XEg2BJIBInpALVDpW7GPHpSiX+so7sD/po8r5UanZO694dkzaxBRD6I6DkLzZtuMuYlaakZHAg0IOoIoecXy5ySAoFwfLIg8iMoyso0HONRYJYVLlhVcR3OYyntudGO2qEqlDL5Q3abD1gxqMOPziZNs6RgPMxb2aSlEtKkgBRFTicBg+HdGbnRosd8mWsmyV6sNVOB8T3AxJMlEtnN/yHq5iftMbxxyzMUlsUwfN2ik3IlxUCYraQNGYaRAmWZCjQseJpDAxMctLFxFpVwQ5XyPyDMlLcKukUdJ+GIhI2uJhKZ5L5LAF4H8zdoccecC1qLJ4pPk8UW0CyjDSvketx4N90f6Yz7KQlSutknBQLt9aGPRbJt2XNSFZHMR8/2K0KQsBJIBIBGIL6g849A6LTSm0XAd04pyjnzYlyd2DM5bHpSLQMi/r4RITMBEZZZbDWJ9gnG6suaYRyOJ12WZnG/d4Pz5QiaQN4wtMoXQWrrDE1ZrWJGMTT1id00P3kkHnryhyXLAAavGFSKpfOvCOUmGIBENrSdfGHFQmA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3071810"/>
            <a:ext cx="164031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3714752"/>
            <a:ext cx="5132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ru-RU" sz="32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Рисунок 9" descr="1286908315_m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071810"/>
            <a:ext cx="1643074" cy="1910551"/>
          </a:xfrm>
          <a:prstGeom prst="rect">
            <a:avLst/>
          </a:prstGeom>
        </p:spPr>
      </p:pic>
      <p:pic>
        <p:nvPicPr>
          <p:cNvPr id="12" name="Рисунок 11" descr="lisa-kartink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3071810"/>
            <a:ext cx="2438400" cy="24384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rot="10800000">
            <a:off x="5143504" y="3071810"/>
            <a:ext cx="867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,,,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688" y="5072074"/>
            <a:ext cx="8858312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Ведмедиця пурпурна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Які комахи будують самі високі споруди у природі?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Комахи</a:t>
            </a:r>
            <a:r>
              <a:rPr lang="ru-RU" dirty="0" smtClean="0"/>
              <a:t>, 30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143248"/>
            <a:ext cx="8643998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Терміти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858148" y="5929330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Term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25090" y="4478342"/>
            <a:ext cx="2847113" cy="1736739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Англійська назва якої комахи складається з двох слів «лодка»та «муха»?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Комахи</a:t>
            </a:r>
            <a:r>
              <a:rPr lang="ru-RU" dirty="0" smtClean="0"/>
              <a:t>, 40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00037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Водомірка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929586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LJUPHtJAkQ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4071942"/>
            <a:ext cx="4572000" cy="256946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Складіть назви представників Комах</a:t>
            </a:r>
          </a:p>
          <a:p>
            <a:pPr algn="ctr">
              <a:buNone/>
            </a:pPr>
            <a:r>
              <a:rPr lang="uk-UA" dirty="0" smtClean="0"/>
              <a:t>РКУНЦВІ            ЛАЖОБД</a:t>
            </a:r>
          </a:p>
          <a:p>
            <a:pPr algn="ctr">
              <a:buNone/>
            </a:pPr>
            <a:r>
              <a:rPr lang="uk-UA" dirty="0" smtClean="0"/>
              <a:t>ГОМОЛБО           СИКГОНОДОВ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Комахи</a:t>
            </a:r>
            <a:r>
              <a:rPr lang="ru-RU" dirty="0" smtClean="0"/>
              <a:t>, 50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072462" y="5929330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571876"/>
            <a:ext cx="813690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РКУНЦВІ – Цвіркун</a:t>
            </a:r>
          </a:p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ЛАЖОБЛ – Бджола</a:t>
            </a:r>
          </a:p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ГОМОЛБО – Богомол</a:t>
            </a:r>
          </a:p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СИКГОНОДОВ - Довгоносик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00240"/>
            <a:ext cx="8786842" cy="241345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Які молюски вважають найрозумнішими серед безхребетних?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Головоногі молюски, 10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357562"/>
            <a:ext cx="7643866" cy="120032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Восьминоги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Рисунок 6" descr="Осьмино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4500570"/>
            <a:ext cx="2671769" cy="2152843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Її </a:t>
            </a:r>
            <a:r>
              <a:rPr lang="ru-RU" dirty="0" err="1" smtClean="0"/>
              <a:t>ім</a:t>
            </a:r>
            <a:r>
              <a:rPr lang="en-US" dirty="0" smtClean="0"/>
              <a:t>’</a:t>
            </a:r>
            <a:r>
              <a:rPr lang="ru-RU" dirty="0" smtClean="0"/>
              <a:t>ям називають незграбних людей?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Головоногі молюски, </a:t>
            </a:r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571744"/>
            <a:ext cx="7000924" cy="120032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Каракатиця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Рисунок 6" descr="img_6191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4071942"/>
            <a:ext cx="3810010" cy="241554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dirty="0" smtClean="0"/>
              <a:t>Чому головоногих часто називають </a:t>
            </a:r>
            <a:r>
              <a:rPr lang="uk-UA" dirty="0" err="1" smtClean="0"/>
              <a:t>“морськими</a:t>
            </a:r>
            <a:r>
              <a:rPr lang="uk-UA" dirty="0" smtClean="0"/>
              <a:t> </a:t>
            </a:r>
            <a:r>
              <a:rPr lang="uk-UA" dirty="0" err="1" smtClean="0"/>
              <a:t>аристократами”</a:t>
            </a:r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Головоногі молюски, </a:t>
            </a:r>
            <a:r>
              <a:rPr lang="ru-RU" dirty="0" smtClean="0"/>
              <a:t>30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857628"/>
            <a:ext cx="7715303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 них блакитна кров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Утворіть назви представників Головоногих молюсків:</a:t>
            </a:r>
          </a:p>
          <a:p>
            <a:pPr algn="ctr">
              <a:buNone/>
            </a:pPr>
            <a:r>
              <a:rPr lang="uk-UA" dirty="0" smtClean="0"/>
              <a:t>ЛЬМАРКА       НАГОВТАР</a:t>
            </a:r>
          </a:p>
          <a:p>
            <a:pPr algn="ctr">
              <a:buNone/>
            </a:pPr>
            <a:r>
              <a:rPr lang="uk-UA" dirty="0" smtClean="0"/>
              <a:t>ЦЯКАТИКАРА          МИСЬНІГВО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Головоногі молюски, </a:t>
            </a:r>
            <a:r>
              <a:rPr lang="ru-RU" dirty="0" smtClean="0"/>
              <a:t>40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857364"/>
            <a:ext cx="9144000" cy="329320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Льмарка – Кальмар</a:t>
            </a:r>
          </a:p>
          <a:p>
            <a:pPr algn="ctr"/>
            <a:r>
              <a:rPr lang="uk-UA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Цякатикара – Каракатиця</a:t>
            </a:r>
          </a:p>
          <a:p>
            <a:pPr algn="ctr"/>
            <a:r>
              <a:rPr lang="uk-UA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Наговтар – Аргонавт</a:t>
            </a:r>
          </a:p>
          <a:p>
            <a:pPr algn="ctr"/>
            <a:r>
              <a:rPr lang="uk-UA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Мисьнігво - Восьминіг</a:t>
            </a:r>
          </a:p>
          <a:p>
            <a:pPr algn="ctr"/>
            <a:endParaRPr lang="uk-UA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45545454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8722"/>
          <a:stretch>
            <a:fillRect/>
          </a:stretch>
        </p:blipFill>
        <p:spPr>
          <a:xfrm>
            <a:off x="928662" y="1643050"/>
            <a:ext cx="1544274" cy="200404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Головоногі молюски, </a:t>
            </a:r>
            <a:r>
              <a:rPr lang="ru-RU" dirty="0" smtClean="0"/>
              <a:t>50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14818"/>
            <a:ext cx="7487419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НАУТИЛУС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3143248"/>
            <a:ext cx="1507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І=А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1071546"/>
            <a:ext cx="412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Рисунок 8" descr="88LCJuXd.jpg"/>
          <p:cNvPicPr>
            <a:picLocks noChangeAspect="1"/>
          </p:cNvPicPr>
          <p:nvPr/>
        </p:nvPicPr>
        <p:blipFill>
          <a:blip r:embed="rId4" cstate="print"/>
          <a:srcRect l="75466" b="19262"/>
          <a:stretch>
            <a:fillRect/>
          </a:stretch>
        </p:blipFill>
        <p:spPr>
          <a:xfrm>
            <a:off x="3714744" y="2285992"/>
            <a:ext cx="1214446" cy="141902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10800000">
            <a:off x="3428992" y="1857364"/>
            <a:ext cx="412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2643182"/>
            <a:ext cx="822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Рисунок 11" descr="moustache-clipart-RiA6aqa9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2643182"/>
            <a:ext cx="1421543" cy="612448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429388" y="3286124"/>
            <a:ext cx="1774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В=Л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Утворіть назви представників Ракоподібних:</a:t>
            </a:r>
          </a:p>
          <a:p>
            <a:pPr algn="ctr">
              <a:buNone/>
            </a:pPr>
            <a:r>
              <a:rPr lang="uk-UA" dirty="0" smtClean="0"/>
              <a:t>АВКОПЛБО        НІЯФДА</a:t>
            </a:r>
            <a:endParaRPr lang="uk-UA" dirty="0" smtClean="0"/>
          </a:p>
          <a:p>
            <a:pPr algn="ctr">
              <a:buNone/>
            </a:pPr>
            <a:r>
              <a:rPr lang="uk-UA" dirty="0" smtClean="0"/>
              <a:t>ВЕРЕКТКА           НЬТЕЩИ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Ракоподібні</a:t>
            </a:r>
            <a:r>
              <a:rPr lang="ru-RU" dirty="0" smtClean="0"/>
              <a:t>, 20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071942"/>
            <a:ext cx="8358246" cy="230832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АВКОПЛБО - Бокоплав</a:t>
            </a:r>
          </a:p>
          <a:p>
            <a:pPr algn="ctr"/>
            <a:r>
              <a:rPr lang="uk-U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НІЯФДА - Дафнія</a:t>
            </a:r>
          </a:p>
          <a:p>
            <a:pPr algn="ctr"/>
            <a:r>
              <a:rPr lang="uk-U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ВЕРЕКТКА - Креветка</a:t>
            </a:r>
          </a:p>
          <a:p>
            <a:pPr algn="ctr"/>
            <a:r>
              <a:rPr lang="uk-U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НЬТЕЩИ - Щитень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lt1"/>
                </a:solidFill>
                <a:effectLst/>
              </a:rPr>
              <a:t>Ракоподібні</a:t>
            </a:r>
            <a:r>
              <a:rPr lang="ru-RU" dirty="0" smtClean="0"/>
              <a:t>, 10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gray">
          <a:xfrm>
            <a:off x="428596" y="2331720"/>
            <a:ext cx="8229600" cy="452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5"/>
              </a:buClr>
              <a:buSzPct val="85000"/>
              <a:defRPr/>
            </a:pPr>
            <a:r>
              <a:rPr lang="ru-RU" sz="3200" dirty="0" smtClean="0"/>
              <a:t>Як називається наука, що вивчає Ракоподібних?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071942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Карцинологія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5143512"/>
            <a:ext cx="3105150" cy="146685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9451" y="1484784"/>
            <a:ext cx="8229600" cy="452628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До </a:t>
            </a:r>
            <a:r>
              <a:rPr lang="ru-RU" dirty="0" err="1" smtClean="0"/>
              <a:t>середини</a:t>
            </a:r>
            <a:r>
              <a:rPr lang="ru-RU" dirty="0" smtClean="0"/>
              <a:t> 19ст </a:t>
            </a:r>
            <a:r>
              <a:rPr lang="ru-RU" dirty="0" err="1" smtClean="0"/>
              <a:t>ці</a:t>
            </a:r>
            <a:r>
              <a:rPr lang="ru-RU" dirty="0" smtClean="0"/>
              <a:t> </a:t>
            </a:r>
            <a:r>
              <a:rPr lang="ru-RU" dirty="0" err="1" smtClean="0"/>
              <a:t>тварини</a:t>
            </a:r>
            <a:r>
              <a:rPr lang="ru-RU" dirty="0" smtClean="0"/>
              <a:t> </a:t>
            </a:r>
            <a:r>
              <a:rPr lang="ru-RU" dirty="0" err="1" smtClean="0"/>
              <a:t>вважались</a:t>
            </a:r>
            <a:r>
              <a:rPr lang="ru-RU" dirty="0" smtClean="0"/>
              <a:t> </a:t>
            </a:r>
            <a:r>
              <a:rPr lang="ru-RU" dirty="0" err="1" smtClean="0"/>
              <a:t>їжею</a:t>
            </a:r>
            <a:r>
              <a:rPr lang="ru-RU" dirty="0" smtClean="0"/>
              <a:t> </a:t>
            </a:r>
            <a:r>
              <a:rPr lang="ru-RU" dirty="0" err="1" smtClean="0"/>
              <a:t>американських</a:t>
            </a:r>
            <a:r>
              <a:rPr lang="ru-RU" dirty="0" smtClean="0"/>
              <a:t> </a:t>
            </a:r>
            <a:r>
              <a:rPr lang="ru-RU" dirty="0" err="1" smtClean="0"/>
              <a:t>бідняків</a:t>
            </a:r>
            <a:r>
              <a:rPr lang="ru-RU" dirty="0" smtClean="0"/>
              <a:t> </a:t>
            </a:r>
            <a:r>
              <a:rPr lang="ru-RU" dirty="0" err="1" smtClean="0"/>
              <a:t>використовувались</a:t>
            </a:r>
            <a:r>
              <a:rPr lang="ru-RU" dirty="0" smtClean="0"/>
              <a:t> як </a:t>
            </a:r>
            <a:r>
              <a:rPr lang="ru-RU" dirty="0" err="1" smtClean="0"/>
              <a:t>добриво</a:t>
            </a:r>
            <a:r>
              <a:rPr lang="ru-RU" dirty="0" smtClean="0"/>
              <a:t> та приманка для </a:t>
            </a:r>
            <a:r>
              <a:rPr lang="ru-RU" dirty="0" err="1" smtClean="0"/>
              <a:t>риби</a:t>
            </a:r>
            <a:r>
              <a:rPr lang="ru-RU" dirty="0" smtClean="0"/>
              <a:t>. </a:t>
            </a:r>
            <a:r>
              <a:rPr lang="ru-RU" dirty="0" err="1" smtClean="0"/>
              <a:t>Потім</a:t>
            </a:r>
            <a:r>
              <a:rPr lang="ru-RU" dirty="0" smtClean="0"/>
              <a:t> </a:t>
            </a:r>
            <a:r>
              <a:rPr lang="ru-RU" dirty="0" err="1" smtClean="0"/>
              <a:t>інтерес</a:t>
            </a:r>
            <a:r>
              <a:rPr lang="ru-RU" dirty="0" smtClean="0"/>
              <a:t> до </a:t>
            </a:r>
            <a:r>
              <a:rPr lang="ru-RU" dirty="0" err="1" smtClean="0"/>
              <a:t>цих</a:t>
            </a:r>
            <a:r>
              <a:rPr lang="ru-RU" dirty="0" smtClean="0"/>
              <a:t> тварин </a:t>
            </a:r>
            <a:r>
              <a:rPr lang="ru-RU" dirty="0" err="1" smtClean="0"/>
              <a:t>виріс</a:t>
            </a:r>
            <a:r>
              <a:rPr lang="ru-RU" dirty="0" smtClean="0"/>
              <a:t>. Зараз – це признаний </a:t>
            </a:r>
            <a:r>
              <a:rPr lang="ru-RU" dirty="0" err="1" smtClean="0"/>
              <a:t>делікатес</a:t>
            </a:r>
            <a:r>
              <a:rPr lang="ru-RU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Ракоподібні</a:t>
            </a:r>
            <a:r>
              <a:rPr lang="ru-RU" dirty="0" smtClean="0"/>
              <a:t>, 30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500570"/>
            <a:ext cx="87154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Омар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Рисунок 5" descr="7108675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5186360"/>
            <a:ext cx="2857520" cy="142876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Цей невеликий рачок живиться кровю риб. Має пласке тіло, розміри від 3 до 8 мм. Серця не мають, дихають всією поверхнею тіла, належить до класу Щелепоногі.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Ракоподібні</a:t>
            </a:r>
            <a:r>
              <a:rPr lang="ru-RU" dirty="0" smtClean="0"/>
              <a:t>, 40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429132"/>
            <a:ext cx="8215370" cy="120032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Коропоїд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19d90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86182" y="3000372"/>
            <a:ext cx="1554360" cy="20724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Ракоподібні</a:t>
            </a:r>
            <a:r>
              <a:rPr lang="ru-RU" dirty="0" smtClean="0"/>
              <a:t>, 50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571612"/>
            <a:ext cx="7286644" cy="120032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МОКРИЦЯ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Рисунок 5" descr="mak_colo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3143248"/>
            <a:ext cx="1762129" cy="176212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00100" y="4929198"/>
            <a:ext cx="17652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А=О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72462" y="2714620"/>
            <a:ext cx="412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4143380"/>
            <a:ext cx="808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Рисунок 11" descr="30207195.jpg"/>
          <p:cNvPicPr>
            <a:picLocks noChangeAspect="1"/>
          </p:cNvPicPr>
          <p:nvPr/>
        </p:nvPicPr>
        <p:blipFill>
          <a:blip r:embed="rId6" cstate="print"/>
          <a:srcRect l="10588" r="25881"/>
          <a:stretch>
            <a:fillRect/>
          </a:stretch>
        </p:blipFill>
        <p:spPr>
          <a:xfrm>
            <a:off x="6357949" y="3286124"/>
            <a:ext cx="1554830" cy="165198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 rot="10800000">
            <a:off x="3438516" y="3438524"/>
            <a:ext cx="412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/>
          <a:lstStyle/>
          <a:p>
            <a:r>
              <a:rPr lang="ru-RU" dirty="0" smtClean="0"/>
              <a:t>Список </a:t>
            </a:r>
            <a:r>
              <a:rPr lang="ru-RU" dirty="0" smtClean="0"/>
              <a:t>використаних </a:t>
            </a:r>
            <a:r>
              <a:rPr lang="ru-RU" dirty="0" err="1" smtClean="0"/>
              <a:t>джерел</a:t>
            </a:r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firstslide" highlightClick="1"/>
          </p:cNvPr>
          <p:cNvSpPr/>
          <p:nvPr/>
        </p:nvSpPr>
        <p:spPr>
          <a:xfrm>
            <a:off x="7072330" y="5857892"/>
            <a:ext cx="785818" cy="7143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cikavo-znaty.com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  <a:hlinkClick r:id="rId3"/>
              </a:rPr>
              <a:t>http://disted.edu.vn.ua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uk.wikipedia.org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narodna-osvita.com.ua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6"/>
              </a:rPr>
              <a:t>svit-tvarin.net.ua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14620"/>
            <a:ext cx="8229600" cy="342902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Зловіща назва павука в перекладі з тюрського означає чорна смерть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lt1"/>
                </a:solidFill>
                <a:effectLst/>
              </a:rPr>
              <a:t>Павукоподібні</a:t>
            </a:r>
            <a:r>
              <a:rPr lang="ru-RU" dirty="0" smtClean="0"/>
              <a:t>, 10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714752"/>
            <a:ext cx="689224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КАРАКУРТ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Рисунок 6" descr="maxres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V="1">
            <a:off x="2928926" y="4857760"/>
            <a:ext cx="2857488" cy="163388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Які павукоподібні спричинили захворювання, внаслідок якого померли Геродот, Антиох, Філіпп ІІ,</a:t>
            </a:r>
          </a:p>
          <a:p>
            <a:pPr marL="0" indent="0" algn="ctr">
              <a:buNone/>
            </a:pPr>
            <a:r>
              <a:rPr lang="ru-RU" dirty="0" smtClean="0"/>
              <a:t> папа Клемент?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Павукоподібні</a:t>
            </a:r>
            <a:r>
              <a:rPr lang="ru-RU" dirty="0" smtClean="0"/>
              <a:t>, 20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19" y="4000504"/>
            <a:ext cx="869202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Коростяний свербун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Рисунок 5" descr="image4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778675" y="4508077"/>
            <a:ext cx="1729525" cy="257176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229600" cy="452628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Утворіть назви </a:t>
            </a:r>
            <a:r>
              <a:rPr lang="ru-RU" dirty="0" smtClean="0"/>
              <a:t>представників </a:t>
            </a:r>
            <a:r>
              <a:rPr lang="ru-RU" dirty="0" smtClean="0"/>
              <a:t>Павукоподібних:</a:t>
            </a:r>
          </a:p>
          <a:p>
            <a:pPr marL="0" indent="0" algn="ctr">
              <a:buNone/>
            </a:pPr>
            <a:r>
              <a:rPr lang="uk-UA" dirty="0" smtClean="0"/>
              <a:t>ОНОРПІСК        РАКУКАРТ</a:t>
            </a:r>
            <a:endParaRPr lang="uk-UA" dirty="0" smtClean="0"/>
          </a:p>
          <a:p>
            <a:pPr marL="0" indent="0" algn="ctr">
              <a:buNone/>
            </a:pPr>
            <a:r>
              <a:rPr lang="uk-UA" dirty="0" smtClean="0"/>
              <a:t>САРИККО            ЛЯНРІБКАС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Павукоподібні,</a:t>
            </a:r>
            <a:r>
              <a:rPr lang="ru-RU" dirty="0" smtClean="0"/>
              <a:t> 30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3929066"/>
            <a:ext cx="864399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ОНОРПІСК - Скорпіон</a:t>
            </a:r>
          </a:p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РАКУКАРТ - Каракурт</a:t>
            </a:r>
          </a:p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САРИККО - Косарик</a:t>
            </a:r>
          </a:p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ЛЯНРІБКАС -Сріблянка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27860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 Китаї </a:t>
            </a:r>
            <a:r>
              <a:rPr lang="ru-RU" dirty="0" err="1" smtClean="0"/>
              <a:t>її</a:t>
            </a:r>
            <a:r>
              <a:rPr lang="ru-RU" dirty="0" smtClean="0"/>
              <a:t> називали «тканиною східного моря», в Полінезії з неї виготовляли нитки для шиття. На початку 18 ст. вона стала сировиною для виготовлення перчаток та панчох. Про що йде мова?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Павукоподібні</a:t>
            </a:r>
            <a:r>
              <a:rPr lang="ru-RU" dirty="0" smtClean="0"/>
              <a:t>, 40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4474" y="3983622"/>
            <a:ext cx="74295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ПАВУТИНА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Рисунок 5" descr="0,,6100424_4,00.jpg"/>
          <p:cNvPicPr>
            <a:picLocks noChangeAspect="1"/>
          </p:cNvPicPr>
          <p:nvPr/>
        </p:nvPicPr>
        <p:blipFill>
          <a:blip r:embed="rId3" cstate="print"/>
          <a:srcRect b="10302"/>
          <a:stretch>
            <a:fillRect/>
          </a:stretch>
        </p:blipFill>
        <p:spPr>
          <a:xfrm>
            <a:off x="3143240" y="5072074"/>
            <a:ext cx="2428892" cy="1610893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01368"/>
            <a:ext cx="9144000" cy="112756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Павукоподібні</a:t>
            </a:r>
            <a:r>
              <a:rPr lang="ru-RU" dirty="0" smtClean="0"/>
              <a:t>, 50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4071942"/>
            <a:ext cx="8643998" cy="144655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Арахнологія – це наука, що вивчає Павукоподібних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Рисунок 6" descr="arahis.jpg"/>
          <p:cNvPicPr>
            <a:picLocks noChangeAspect="1"/>
          </p:cNvPicPr>
          <p:nvPr/>
        </p:nvPicPr>
        <p:blipFill>
          <a:blip r:embed="rId3" cstate="print"/>
          <a:srcRect l="19048"/>
          <a:stretch>
            <a:fillRect/>
          </a:stretch>
        </p:blipFill>
        <p:spPr>
          <a:xfrm>
            <a:off x="857224" y="2357430"/>
            <a:ext cx="2428860" cy="150018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928926" y="1500174"/>
            <a:ext cx="639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,,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Рисунок 9" descr="thumbnail_ale5a.jpg"/>
          <p:cNvPicPr>
            <a:picLocks noChangeAspect="1"/>
          </p:cNvPicPr>
          <p:nvPr/>
        </p:nvPicPr>
        <p:blipFill>
          <a:blip r:embed="rId4" cstate="print"/>
          <a:srcRect l="25000" r="29167"/>
          <a:stretch>
            <a:fillRect/>
          </a:stretch>
        </p:blipFill>
        <p:spPr>
          <a:xfrm>
            <a:off x="4000496" y="2000240"/>
            <a:ext cx="785818" cy="17145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643438" y="1571612"/>
            <a:ext cx="639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,,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Рисунок 11" descr="hkhjkg_8f26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15140" y="1714488"/>
            <a:ext cx="1542633" cy="212883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 rot="10800000">
            <a:off x="5929322" y="1571612"/>
            <a:ext cx="639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,,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43182"/>
            <a:ext cx="8229600" cy="17705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ЛАЗЯТЬ  НАЗАД  РАКИ  ТІЛЬКИ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Приказки про тварин</a:t>
            </a:r>
            <a:r>
              <a:rPr lang="ru-RU" dirty="0" smtClean="0"/>
              <a:t>, 10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714884"/>
            <a:ext cx="7701733" cy="70788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Назад тільки раки лазять</a:t>
            </a: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001024" y="5929330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3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atural01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31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0000"/>
                <a:satMod val="2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4000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alpha val="38000"/>
                <a:satMod val="150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contourW="6350" prstMaterial="flat">
            <a:bevelT h="889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satMod val="200000"/>
              </a:schemeClr>
            </a:gs>
            <a:gs pos="100000">
              <a:schemeClr val="phClr">
                <a:tint val="100000"/>
                <a:shade val="89000"/>
                <a:satMod val="150000"/>
                <a:lumMod val="90000"/>
              </a:schemeClr>
            </a:gs>
          </a:gsLst>
          <a:path path="circle">
            <a:fillToRect l="40000" t="30000" r="40000" b="30000"/>
          </a:path>
        </a:gradFill>
        <a:gradFill rotWithShape="1">
          <a:gsLst>
            <a:gs pos="0">
              <a:schemeClr val="phClr">
                <a:tint val="100000"/>
                <a:shade val="90000"/>
                <a:satMod val="200000"/>
                <a:lumMod val="90000"/>
              </a:schemeClr>
            </a:gs>
            <a:gs pos="43000">
              <a:schemeClr val="phClr">
                <a:tint val="85000"/>
                <a:shade val="100000"/>
                <a:satMod val="300000"/>
                <a:lumMod val="100000"/>
              </a:schemeClr>
            </a:gs>
            <a:gs pos="100000">
              <a:schemeClr val="phClr">
                <a:tint val="85000"/>
                <a:shade val="100000"/>
                <a:satMod val="300000"/>
                <a:lumMod val="100000"/>
              </a:schemeClr>
            </a:gs>
          </a:gsLst>
          <a:lin ang="54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2946</TotalTime>
  <Words>644</Words>
  <Application>Microsoft Office PowerPoint</Application>
  <PresentationFormat>Экран (4:3)</PresentationFormat>
  <Paragraphs>184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Тема3</vt:lpstr>
      <vt:lpstr>Битва ерудитів</vt:lpstr>
      <vt:lpstr>Слайд 2</vt:lpstr>
      <vt:lpstr>Ракоподібні, 10</vt:lpstr>
      <vt:lpstr>Павукоподібні, 10</vt:lpstr>
      <vt:lpstr>Павукоподібні, 20</vt:lpstr>
      <vt:lpstr>Павукоподібні, 30</vt:lpstr>
      <vt:lpstr>Павукоподібні, 40</vt:lpstr>
      <vt:lpstr>Павукоподібні, 50</vt:lpstr>
      <vt:lpstr>Приказки про тварин, 10</vt:lpstr>
      <vt:lpstr>Приказки про тварин, 20</vt:lpstr>
      <vt:lpstr>Приказки про тварин, 30</vt:lpstr>
      <vt:lpstr>Приказки про тварин, 40</vt:lpstr>
      <vt:lpstr>Приказки про тварин, 50</vt:lpstr>
      <vt:lpstr>Черевоногі молюски, 10</vt:lpstr>
      <vt:lpstr>Черевоногі молюски, 20</vt:lpstr>
      <vt:lpstr>Черевоногі молюски, 30</vt:lpstr>
      <vt:lpstr>Черевоногі молюски, 40</vt:lpstr>
      <vt:lpstr>Черевоногі молюски, 50</vt:lpstr>
      <vt:lpstr>Комахи, 10</vt:lpstr>
      <vt:lpstr>Комахи, 20</vt:lpstr>
      <vt:lpstr>Комахи, 30</vt:lpstr>
      <vt:lpstr>Комахи, 40</vt:lpstr>
      <vt:lpstr>Комахи, 50</vt:lpstr>
      <vt:lpstr>Головоногі молюски, 10</vt:lpstr>
      <vt:lpstr>Головоногі молюски, 20</vt:lpstr>
      <vt:lpstr>Головоногі молюски, 30</vt:lpstr>
      <vt:lpstr>Головоногі молюски, 40</vt:lpstr>
      <vt:lpstr>Головоногі молюски, 50</vt:lpstr>
      <vt:lpstr>Ракоподібні, 20</vt:lpstr>
      <vt:lpstr>Ракоподібні, 30</vt:lpstr>
      <vt:lpstr>Ракоподібні, 40</vt:lpstr>
      <vt:lpstr>Ракоподібні, 50</vt:lpstr>
      <vt:lpstr>Список використаних джерел</vt:lpstr>
    </vt:vector>
  </TitlesOfParts>
  <Company>shcola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Лестница успеха</dc:title>
  <dc:creator>Учитель</dc:creator>
  <cp:lastModifiedBy>Ростик</cp:lastModifiedBy>
  <cp:revision>198</cp:revision>
  <dcterms:created xsi:type="dcterms:W3CDTF">2010-03-12T03:00:13Z</dcterms:created>
  <dcterms:modified xsi:type="dcterms:W3CDTF">2016-02-15T19:59:27Z</dcterms:modified>
</cp:coreProperties>
</file>