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7" r:id="rId2"/>
    <p:sldId id="260" r:id="rId3"/>
    <p:sldId id="258" r:id="rId4"/>
    <p:sldId id="261" r:id="rId5"/>
    <p:sldId id="262" r:id="rId6"/>
    <p:sldId id="263" r:id="rId7"/>
    <p:sldId id="272" r:id="rId8"/>
    <p:sldId id="266" r:id="rId9"/>
    <p:sldId id="265" r:id="rId10"/>
    <p:sldId id="269" r:id="rId11"/>
    <p:sldId id="271" r:id="rId12"/>
    <p:sldId id="268" r:id="rId13"/>
    <p:sldId id="273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741" autoAdjust="0"/>
  </p:normalViewPr>
  <p:slideViewPr>
    <p:cSldViewPr>
      <p:cViewPr varScale="1">
        <p:scale>
          <a:sx n="76" d="100"/>
          <a:sy n="76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94612-E0F4-4EA1-957B-70C7E87E33B6}" type="datetimeFigureOut">
              <a:rPr lang="uk-UA" smtClean="0"/>
              <a:pPr/>
              <a:t>14.10.2015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8ACB3-E718-4268-BF8A-6D98774E730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771229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8ACB3-E718-4268-BF8A-6D98774E7305}" type="slidenum">
              <a:rPr lang="uk-UA" smtClean="0"/>
              <a:pPr/>
              <a:t>6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682357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8ACB3-E718-4268-BF8A-6D98774E7305}" type="slidenum">
              <a:rPr lang="uk-UA" smtClean="0"/>
              <a:pPr/>
              <a:t>9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7A00C9-0BDE-424F-84A7-321958DBA3E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EC1075-F55F-4FF3-A72B-9A11135E20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&#1054;&#1049;%20&#1063;&#1048;&#1028;%20&#1058;&#1054;%20&#1046;&#1048;&#1058;&#1054;%20&#8212;%20&#1059;&#1082;&#1088;&#1072;&#1111;&#1085;&#1089;&#1100;&#1082;&#1072;%20&#1085;&#1072;&#1088;&#1086;&#1076;&#1085;&#1072;%20&#1087;&#1110;&#1089;&#1085;&#1103;..mp4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&#1055;&#1086;%20&#1076;&#1110;&#1073;&#1088;&#1086;&#1074;&#1110;%20&#1074;&#1110;&#1090;&#1077;&#1088;%20&#1074;&#1080;&#1108;%20(&#1059;&#1082;&#1088;&#1072;&#1111;&#1085;&#1089;&#1100;&#1082;&#1072;%20&#1085;&#1072;&#1088;&#1086;&#1076;&#1085;&#1072;%20&#1087;&#1110;&#1089;&#1085;&#1103;).mp4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58;&#1086;&#1087;&#1086;&#1083;&#1103;%20&#1064;&#1077;&#1074;&#1095;&#1077;&#1085;&#1082;&#1086;.mp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04337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st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7135" y="476250"/>
            <a:ext cx="4038600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003800" y="3400425"/>
            <a:ext cx="3748088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800" b="1" dirty="0">
                <a:latin typeface="Garamond" pitchFamily="18" charset="0"/>
              </a:rPr>
              <a:t>Тарас Григорович Шевченко</a:t>
            </a:r>
          </a:p>
          <a:p>
            <a:pPr algn="ctr"/>
            <a:r>
              <a:rPr lang="ru-RU" sz="4800" b="1" dirty="0">
                <a:latin typeface="Garamond" pitchFamily="18" charset="0"/>
              </a:rPr>
              <a:t>(1814 </a:t>
            </a:r>
            <a:r>
              <a:rPr lang="en-US" sz="4800" b="1" dirty="0">
                <a:latin typeface="Garamond" pitchFamily="18" charset="0"/>
              </a:rPr>
              <a:t>- </a:t>
            </a:r>
            <a:r>
              <a:rPr lang="ru-RU" sz="4800" b="1" dirty="0">
                <a:latin typeface="Garamond" pitchFamily="18" charset="0"/>
              </a:rPr>
              <a:t>1861)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Розсипанка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083624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dirty="0" smtClean="0"/>
              <a:t>Полюбила   козака</a:t>
            </a:r>
            <a:endParaRPr lang="ru-RU" dirty="0" smtClean="0"/>
          </a:p>
          <a:p>
            <a:pPr fontAlgn="auto">
              <a:spcAft>
                <a:spcPts val="0"/>
              </a:spcAft>
              <a:buNone/>
              <a:defRPr/>
            </a:pPr>
            <a:r>
              <a:rPr lang="uk-UA" dirty="0" smtClean="0"/>
              <a:t>не спинила   чорнобрива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uk-UA" dirty="0" smtClean="0"/>
              <a:t>дівчина загинув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uk-UA" dirty="0" smtClean="0"/>
              <a:t>полюбила  пішов та й</a:t>
            </a:r>
            <a:endParaRPr lang="ru-RU" dirty="0"/>
          </a:p>
        </p:txBody>
      </p:sp>
      <p:pic>
        <p:nvPicPr>
          <p:cNvPr id="6041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86438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00808"/>
            <a:ext cx="2735263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Перевір себе</a:t>
            </a:r>
            <a:endParaRPr lang="ru-RU" smtClean="0"/>
          </a:p>
        </p:txBody>
      </p:sp>
      <p:sp>
        <p:nvSpPr>
          <p:cNvPr id="614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uk-UA" dirty="0" smtClean="0"/>
              <a:t>Полюбила чорнобрива</a:t>
            </a:r>
          </a:p>
          <a:p>
            <a:pPr>
              <a:buFont typeface="Arial" charset="0"/>
              <a:buNone/>
            </a:pPr>
            <a:r>
              <a:rPr lang="uk-UA" dirty="0" smtClean="0"/>
              <a:t>Козака дівчина</a:t>
            </a:r>
          </a:p>
          <a:p>
            <a:pPr>
              <a:buFont typeface="Arial" charset="0"/>
              <a:buNone/>
            </a:pPr>
            <a:r>
              <a:rPr lang="uk-UA" dirty="0" smtClean="0"/>
              <a:t>Полюбила -  не спинила</a:t>
            </a:r>
          </a:p>
          <a:p>
            <a:pPr>
              <a:buFont typeface="Arial" charset="0"/>
              <a:buNone/>
            </a:pPr>
            <a:r>
              <a:rPr lang="uk-UA" dirty="0" smtClean="0"/>
              <a:t>Пішов та </a:t>
            </a:r>
            <a:r>
              <a:rPr lang="uk-UA" smtClean="0"/>
              <a:t>й загинув…</a:t>
            </a:r>
            <a:endParaRPr lang="uk-UA" dirty="0" smtClean="0"/>
          </a:p>
        </p:txBody>
      </p:sp>
      <p:pic>
        <p:nvPicPr>
          <p:cNvPr id="6144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86438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shkola.ua/web/uploads/book/57/images/sqgPvky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769" y="2204864"/>
            <a:ext cx="4113337" cy="26485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86454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Робота за варіантами</a:t>
            </a:r>
            <a:br>
              <a:rPr lang="uk-UA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1054405"/>
          <a:ext cx="8215370" cy="4606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56"/>
                <a:gridCol w="214314"/>
              </a:tblGrid>
              <a:tr h="3874793">
                <a:tc>
                  <a:txBody>
                    <a:bodyPr/>
                    <a:lstStyle/>
                    <a:p>
                      <a:r>
                        <a:rPr lang="uk-UA" sz="3600" dirty="0" smtClean="0"/>
                        <a:t>                    Художні засоби</a:t>
                      </a:r>
                    </a:p>
                    <a:p>
                      <a:endParaRPr lang="uk-UA" sz="3600" dirty="0" smtClean="0"/>
                    </a:p>
                    <a:p>
                      <a:r>
                        <a:rPr lang="uk-UA" sz="3600" dirty="0" smtClean="0"/>
                        <a:t>1-</a:t>
                      </a:r>
                      <a:r>
                        <a:rPr lang="uk-UA" sz="3600" baseline="0" dirty="0" smtClean="0"/>
                        <a:t> варіант </a:t>
                      </a:r>
                      <a:r>
                        <a:rPr lang="en-US" sz="3600" baseline="0" dirty="0" smtClean="0"/>
                        <a:t> </a:t>
                      </a:r>
                      <a:r>
                        <a:rPr lang="uk-UA" sz="3600" baseline="0" dirty="0" smtClean="0"/>
                        <a:t>- порівняння;</a:t>
                      </a:r>
                      <a:endParaRPr lang="uk-UA" sz="3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uk-UA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2-</a:t>
                      </a:r>
                      <a:r>
                        <a:rPr lang="uk-UA" sz="3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варіант - епітети</a:t>
                      </a:r>
                      <a:r>
                        <a:rPr lang="uk-UA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uk-UA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3-</a:t>
                      </a:r>
                      <a:r>
                        <a:rPr lang="uk-UA" sz="3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варіант – метафори.</a:t>
                      </a:r>
                      <a:r>
                        <a:rPr lang="uk-UA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uk-UA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86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9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5016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Мікрофон</a:t>
            </a:r>
            <a:endParaRPr lang="ru-RU" dirty="0" smtClean="0"/>
          </a:p>
        </p:txBody>
      </p:sp>
      <p:sp>
        <p:nvSpPr>
          <p:cNvPr id="634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На уроці мені сподобалось, запам’яталось, вразило…</a:t>
            </a:r>
            <a:endParaRPr lang="ru-RU" dirty="0" smtClean="0"/>
          </a:p>
          <a:p>
            <a:endParaRPr lang="ru-RU" dirty="0" smtClean="0"/>
          </a:p>
        </p:txBody>
      </p:sp>
      <p:pic>
        <p:nvPicPr>
          <p:cNvPr id="6349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86438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speakerclub.ru/00020dx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92896"/>
            <a:ext cx="28575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Домашнє завдання</a:t>
            </a:r>
            <a:endParaRPr lang="ru-RU" smtClean="0"/>
          </a:p>
        </p:txBody>
      </p:sp>
      <p:sp>
        <p:nvSpPr>
          <p:cNvPr id="6451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Навчитися виразно </a:t>
            </a:r>
            <a:r>
              <a:rPr lang="uk-UA" smtClean="0"/>
              <a:t>читати баладу </a:t>
            </a:r>
            <a:r>
              <a:rPr lang="uk-UA" dirty="0" smtClean="0"/>
              <a:t>Т. Шевченка «Тополя».</a:t>
            </a:r>
          </a:p>
          <a:p>
            <a:r>
              <a:rPr lang="uk-UA" dirty="0" smtClean="0"/>
              <a:t> Скласти до нього питання.</a:t>
            </a:r>
          </a:p>
          <a:p>
            <a:r>
              <a:rPr lang="uk-UA" dirty="0" smtClean="0"/>
              <a:t> Підготувати малюнки.</a:t>
            </a:r>
            <a:endParaRPr lang="ru-RU" dirty="0" smtClean="0"/>
          </a:p>
          <a:p>
            <a:pPr>
              <a:buFont typeface="Arial" charset="0"/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6451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86438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data:image/jpeg;base64,/9j/4AAQSkZJRgABAQAAAQABAAD/2wCEAAkGBhQSEBUUEhQWFBQVGBcaGBQXFBcWHxgYFxgcFxocGBYcHCYeHh0lHBcaHy8gIycpLCwsFR8xNTAqNSYrLCkBCQoKDgwOGg8PGiwiHiQpLCwsLCwsLCwqKSwpLCwpLCksLCksLCwsLCwsLCwsLCwsLCwpLCwpLCksKSkpLCwsLP/AABEIANUA7QMBIgACEQEDEQH/xAAcAAEAAgMBAQEAAAAAAAAAAAAABQYBBAcDAgj/xABAEAACAQMCBAQDBgQEBgIDAQABAgMABBESIQUGMUETIlFhMnGBBxQjQpGhM1JysUNigsEVNFNjkvCiwnPR8ST/xAAbAQEAAwEBAQEAAAAAAAAAAAAAAgMEBQEGB//EADERAAICAQMDAgMHBAMAAAAAAAABAgMRBBIhBTFBE1FhcbEUIiMygaHRBpHB8CQz4f/aAAwDAQACEQMRAD8A7hSlKAUpSgFKUoBSlKAUpSgFKVFzcy26XItWlVZ2XUsZOCwJwMZ6/KgJPNM1SftA5yktzFb2xUTSsuuR/hii1YLE9PYfOozi32jvID9zZEgj2kvpFLKxGxWFMjUSfzdPTNVWWwgm5MnCuU3iKOkMwHUgViOVWGVII9Qc/vXBLrg13fMHluJUhDFlWV/M5O+Si6dC+g9MVZY+M3NrEsUdxbRKgwqC2JwP6Q+ayvqFCe1y5NX2K584OsZrNcni5/4ig/hxXQznaNofL6AZO/vVg4b9rFuQBdJLaP3EqHSCTj+IPLj61fXqarPyyRTZRZX+ZF4pXjb3iSLqjZXU9GUhh+or1zWgoM0pSgFKUoBSlKAUpSgFKUoBSlKAUpSgFKUoBSlKAVgmlc95/wDtKS2l+6wyKsxXLS41+EDsAsf53O+B7b1GTSWWepZeEbXOH2lmxkKG2bT0WeRhHGXIzju2PfGKpfHeOtxFYZGtY3KPjxLecSaY22JzgMrDOQR0IFeNkpkbWbaadv8Ar3TgE57qhPlz6ACpq1t1Hm8JY2Ox04H9q4Or6nhuEF/v6djsabQZw5EZccBe4Eou38TW0WHHV44h5Q/YH1xjPtUk1gh0LgeHFjRGOgI6ZHtWy1BXDs1FljzJnWhRCCwkCf19a8beyRMlR5j1Y7k/M17Gs1TlpYTLcZ7mCxrVvbmTZI4hJnqzkBB8/X5Vt1g17FqLzgSWVgh7K0mtS8kdz931fFHDGSjH10Nnf+nHyrVvOe+KROrQs8idCbiDCD3OnDVYxXxNKwGVUuf5c4/vtXSo6ldB47/DwYLdBXLOOC7cn8e+9WiSNJDJJjzmEkqGBwcA7j5Gp0VxCSfw5hNDqsrvIwWH4c3+SUjy79M9RXUOUOaVvYNZUxyodM0R6o464PdT1B7ivpdPqY3xyuH7HCv08qXhk/SlK1GcUpSgFKUoBSlKAUpSgFKUoBSlKAUpWDQEPzVzEtnAZCC7nyxxKfNI52AH+57VyzgXLCQEyygSXEjM7MfOELdVQnc4wBk+le3MHMQnvHuWXWIna3so1OfFcHEkgHQYO2rsAa2rG0dfNM2uU9cfCn+VR7evevnuqaqX/XF4X1f8I7XT6I/mksv6G5qPelYArNfOnbMYoK8ru6EaF2B0r8RAzgdzj0FfQmUqHDAoQCHByMGvcPGccDKzg9M0rCrkZG49Rv8A2r60H0NeDKMUqMbjIimEVwvhF/4bjdJPbPZvapCGVX+Blb5EGpyhKPLXHuQjZFvCZ9ZrFZA/br7VrWt5qZ0ZdLxkZH8ynow9u1RS3JteCTkk8HrKiSKUdQ6nZlYZ2/8Ae9Q/IdhcWnGnCM0kDoFZS2WWM5KMc7tpIK56+epO+jbQXj/iIMj/ADY6qfmK8uW+K6+JWE8Y2nimjcMNwMqxHsQyCuz0mco2rH5Xlfrg5fUopwfujr4pSlfUnz4pSlAKUpQClKUApSlAKUpQClKUAqI5t4l93sbiXUFKRsQ3ocbVL1p8WijaCQTBfD0nVr6YA7+1AcM5FtmMfjyjQIkEMKH8ir8bezE/2q2xnIBxjI6VC8KcvBbq580w8aTHfufpnapzNfD6ybna2/fj5I+s0sdtaQpSlZDSYcjHm6HY599q9OW+VUls08NzBJEzxkqNSvpJ+NK0uLQa7eVT3RsdsEDY/Sp77L5mk4bHJICGdmLDB6jb98V3OlVqe7KyvJy+oT2uOOGRj/Zm2QXvvByf8JPDLfIMxH7VK2/2c2yjzyXErH8zynP0xW1LybBLKZ7oGeXomokCJewjA6E9z1qdQYAHp67/AL13Y0VxXEUclWWPu2ULmnlN7a3M9q7SiDEvgS+b4PMTGwyc47d6sk/KlpdKsvgBWdQwkj8hGoZzkd8mpoft0I9QaguI8oxzuWklnUj+GscrRiLHQqq4Db/zZqUa4JYSR43PvkpnGeDzR30MCyHxQC8UhH8WEDLpKB1K46/5hWPED3MDrtrjcEewyQPowrosXDFyjyfiTRRuglIwdLYzsNsnAz8q5dweAvNHMPg/HiRex0MSzD5MCua5Ou0sYx3w8Jm/TXylLbJ+xIXvF1iFxqB/Aj1/1Aj+9aXI/BJIuMQ27eUQQvckjzA+MR5c9vi/Y1scA4O/EOJvj/lLd08Vv+rIgyEUegbcn2xXVYODxrcPcAfiSIiMf8qE4AHbqa0dN0npV7pLl4f7GfXahzntXjKN8UNKwTXWOcRPGebbW0ZFuZ0iZ/hDHGcbZ/cVuX3FYoYjNLIqRKMlydsfOqnzBcQm8dILRb278NQ6uQqRx5JAaQq2knfCgZOK07/maK6jSP8A4fLcSW51SW6kYhePcKzHCuehUY32oC6cH45BdR+JbyrKmSNSnO47Gt+q1ycbSZXurRPD8bCyJjRpkj2IZOzjofkKstAKUpQClKUApSlAKUpQCoXnJCbC5CgkmJ9huTt2qar5dMgj1FAcV4FIGcYHwW8QH+repuq3wFDb3d9BJlfA8NVBySYlyFbPfNTst6qMQ2egOwyTnpgDc18Rq6ZRucMH1emsjKvdk981itLiHE2hCPJDLHE2R4jrgA/lJ9Aem+K2mnVU8RjhQuon2xmqLKLK8bk1kujbGWdrNaaXWWhHUukYx18+529hv8q6VDbrGoRAAqgAAewqg/ZvweWR3vblCmp3MCNscHy6yP6dhXQAK+q0Om+z1tPuzg6m71pfBEHzLzJ90wzgJF5T4zfCd8MhP5WwcjPXFZ5R5gS7gLrKsrI7K5Xtv5cr1G1baWf3i4fWA0cAARGGQZT5tTDvgYx6VyXhlrdWPMGtPEdJn03B8Mog1nYA7Kcdj/8AuujhYMO/nB2lnABJIAG5JOAAO5NU0/aNDJdtDbyq+FXA0sdXd3TbzeXYAd6sHHbYSvDbtnw5HJcA41Km4U+x7+1ct+0HkW7/AOJrPaa2lzrVgFSOKOMZUaxjfbp70S4PZT5OvKwkj3DIHBGDsQCMfQ1QearfwZY7a0XSwjSCFeylzlpCO+lTk/Kr/Zzl4o3b4mVSf6sb1zbmfjctrxwymGSWOMRvqjQtpjkTw2yBvsQTtVFsPUW3xlZ+RdCe17vOGdO5c4FHZ26QRDZBuT1ZjuzMe5JJNSdeFldrLGkiHKOoZTjGxGRtX3NOEUsxwACST2A61qMYmnCKWYhVHViQAB7k1RW5pmv5pVsp44rWEqpuQvimVyMlY99OkDqd+vtWhNctxNzLOGWyB/At848f/uykdUP5V9Dn5bL64ZDJCgkRlAkgXCkaejRjp06j96juM8rknhEVxa5vOFWsj2qLcy3E6s8+jBy5ChWQduijHTJrMvP54Zb/AI4j++z3BaWPJwoIGWA+IjA0j3qVuuJGdPDjikXJGp5QFCAEHbf4q9prSJ3UvGkjJurMuSPcV5uILUOOMrJqWvFb/BnthbokrGQW0yMrkEYwXB2JO+4qe4Fz2ksngXMbWlx0EcnwyHGcxSfC+wzgHI71osc796176xjnjMUy64z26FT1BRhupB3BHpUVIhG9p8l/BrNUzknjciSNY3BaR411xTkfxoc7Z/zr0Pyz3q5CrTbFqSyjNKUoeilKUApSlAKGlKA579pfB9LR3arkBWimx2jfGliMb6Wx8gTWhywI3vIJGGorBIV7+ZSBsO5x0+ddJvrNZY2jcZR1KsPUEYNcUm4dccKuvDfUYlkV7W6bdQxGnwpT21Dy5PqO9c/UUfixvXjubabvw3U/PY6NDxNbvME8OIriOTQWYMJAPKwZeqkbH61TeWoDLPBauCPBd/ERhuY4c+GfcNhTn3q5WPM9rIFaRkglXqkmFKk9dJ7qfUetbs3B4muI7nGJkUqHG2pG/K3qPQ1bZCF+2XfDyiMZSryu2Vg3z/8AysUpVrCNCSeWGYskRljdRq0suoOP8p65FeV5NNcSQjwPDiV9UjSEBsr8IVR136/KpSo26uZYpixVpIHAyV3aJh18vdT/ALVPJW485PLmKO4ASa2VJGhJbwjszrjcKT3x0rym5glu7cLb28g8YYMkmFVUbZznOc4zgetLrmfKstpFJNMRhQV0ICdgXc9AK3uBcNNvaxQltZjUBm28zdWOB7k0yR25ZuRxBVCjooAHyFV/mmU28tveLnTG4inUDOqGU6QSPRXIbPsasQqO5ktRJZXKMAQ0Tjfp071FdyyS4LBGBgY6YGMelU/7Spy8cFmhIN1KFkwSCIVBdzt2OAp/rqd5S4kbixtp2AVpYkcgdAWUHaq3zRMG4tbx6d1tp5A3vrjXAH1qx9jJY8RZ9HHRRhQAFA6BRsoHsBii9aClU5OUaU93MhOYGnXcho2XOPRgT196rXLHGJLriU0jZjUQ6fBzsoDHAb0Y1ZuJ8TECrgF5ZWCRRqcF3O+M9gACSa155bi1dTewQIk7onjwn4ZG2VZR+YZwNQ7npXuMo1V8QlmGW1w/YlKxWSMbVg1EzEdxy7+7tb3WceBMiv7xzHwzn2BIb/TXSUYEZHSuY83OBYyFumuIfUyDH710q2HkX+kf2qyL4Nunb2nrSlKsNIpSlAKUpQClKUArW4jYJNE0UqK6OCGVhkEGtmlAzknH+W3sEKy/j2JOlZCCz24PTxM/EgPRhuNs9M1a+VONeIggkbM0ajS2f4sf5XU99uvyq03aKUYONSlTqXGcjG4x327V+fY7tlu7ZAssUcZme1QZ8Z9RYIujGVUdge3WsLpVNjsguH3X+UbI2+pHZN8rsd3ryurpIlLyOqIPzMcD6VQW+1KSENDPbA3iAagjhowSM+duzY6j3qs2U11xK5YOGnmzlevgxIfboCPTqa2UqFlmyUsEb4aivT/aIwbjnC/32+JbeJ/aLGLqB40mkhXWj6UJLa/zJF1YDHX9KulhxOKdA8Lhx6jr9R2NRnLPKcdoNefFuGA1TMP2jH5V9hW9c8ThibDsqM2+Av7tgbfM1KzZn7nb4mej1MZs7m6WNKRnUARuD0IOQfrWdB/9FVGnKMVB84X+i38Fd5bphDGoxk6/iO/ZVyT7CvTjfNEVsQm807bJbRDU7E9Mj8o/zNgV9ct8vSGX75e4+8sulIwcpbxk50p6sfzN3+VSiiuU0WK0hCIqAABQAABgDG3Sqdz7IYbqynP8Iu0Eh/l8UZUk9hqUD5sKu4FaHG+Dx3UEkEwykgwR/Yj3BqZmkspoqzjBIPY4pmouRLyyzHcW8l3Cg8l1CVL6F2AljO7NjG65ycnAryt+ZzLkWtpcyzYyqSRNCoJOAXZwBgddvSqdpgdMlwS/LkHjcTlfClLWJI1yMkSSEuxH0AFff2j3CSC2swfxppkdVHZYWDszeg2xn1NLSVeEWQ8X8a7uHLFE+Ked+yD+UdM9ABUfw/h7iWS5uSr3cyhWK/DFGNxFGfQZ3bqST8hY+2DTJquGPJIO2WJ9TWKwBXhxK/SCIyyk6RgBQMs7HZUQdyTgVTjkwmpxW38ee0tBvrlE0nfEcB1gn2LhR9a6UKqvJfLzoXu7kYubgLlNsQxDdYge+O57kmrUBVyXB0qobI4M0pSpFgpSlAKUpQClKUApSlAMVVueb57aISwRDWSFecR+I0SHYtpUam+Q9atNYzXjBxbgn2V3NwpkadoEkkZjriHispPxHBwpbrjGwPSrHd2fD+HARxXT20uBqWM+IXIGNUkeDk9z0r05052Z3a0smw42nuQMiEddKHoZD+3U1VbKySEeQeY7tIx1O57l3O5NTq06xkr1nU5pKEpZx2XhE9wPnG6kw0kkRiaQxrK0RQ7D4nXJxkipa9uZvvA8N4WuNHmiTz+JEOzj8u/Q1VeEWjvN93Rwkc5YliAWRsYIjztk9d/SrpwnlKOCNUGMx40Tr5ZGA/6h/Mf2pbBQeEV6Oyy2LlLtng0HdpY0lgVooZHC3dsww6djpwfKQeuOozivTgPLRmSUNcSiDxZVSCN8BU6AFviznJ69xVkitwJGcdXxq9Djvj1rl82u3vrmWzcrKJiXi16klGxKsp+FiBgMKjCLm8IvusVUU5HVeD8Bgtk0wxqnq2Ms39TdT9akahuWuZYr6HxIjgg6XjPxRuNyrjsamaBClKUPTGKjeYuNrZ2ss7gkRqSFHVj0Cj3J2+tSdUX7TmbFip/hNdxeLsMYBymT28+mh43hZNHhtpLrNzdMGupRuAPLAnaKP/du5+WK3wK+5fib5n+9eUsqorO7BEQFncnAVQNz6dtqoecnMb3vJ4cS4mlvEZZMkZ0qi/FI52VEHck4H1re5V5YkeQXd+q+N/g248y2y+xx5pCOrds4HfOvybwlrqb7/cLhF8tnEw3ROhlYdnff3Ax03q+Yq2McGyqpR5fcwKzSlSNApSsE0BmlYzWaAUr4aUDqQPmcVC8Q53s4QdUyuwx+HEDK++w/DQFsfSgJ2lQVjzjBJN4JDxMfg8VGjEu2fwy3Uj+XrU7QClKUBjNc85251d3azsmww2nuBuIQfyoehkP7Zz85r7QOZHtrdUhx95uG8OLbOM/E5Hoq5NcyEmlTHbKzkEl5NgC5OWJJ6kn0qyuG5mPVaj0ltj3f7G1DEkMYVRhB3zkszdWY92J7mvqFiVDHvUXc3krQyRzwOhxhZEw4PcHAJINbkXE4sKqvqIABCKWIOO4A23raseDjSi8ZZtnqCCQykMrDqrDv/t9asPLPNpjYw3soOtiYpyNKnUd0c9FIPT1qtLcoRs6/VgN/l2r1KAjDAEMMEHBFQsrU0WUamdD47ex0ninGIrePxJGGPyqCCXPZVA6k1zLjUBWL7xpAuDIGYA416yB4Z/8AdjXlw64t7YBZIykm4VwjPrB6YO+kj6VsXE5mYakKxqcqjdWbszemKjXWoFuq1cr2uMJfuatpzN9yuvvSgoDpW6hZSNaDo6HoWXOduo+ldo4fxGOeJJYmDxuAVYHIINcibfIO+eud6+eG8Rfh7+LbZ8HOZrXOVZScF4x+VxnOB1wdt6hZW+6LtLqkvw5HaaV8RPkA+oB/Wvusx1hUVzLy+l5avBISoYAhx1R1OVZfcEA/SpWoDnTjz2tozQqGmdljiU9PEc6VJ9hnJ9gaArH3ficWFltY7s4/jRSrDqx01ox6/Ktnh3KNzdOrcQ8NIUYMtpESwZlOVaaTq2MAhRt860YuAHcz3NxNKfjcTGNc9wiKQAB0HevThN/NY3tvEZXmtLtjGvinU0MyrqADdSrAfQ1BNZM0HXu4R0VVx0r6rFZqZpFKUoAapP2gc1MiG0s2Y30gXSqY1Ihzl99sDFOfJrqOSF0neG1bKyNGFLLKSPDLFlP4Z3BPbatLgvKccaG4jDzTAkTGSRjKpG5Eb9RjqF6HPvRrKPU8PLPTlq+4yIyk0ET4Hklkk0Hp/iKoOfmP0qUl4Vfy+aa9S3TIJSCMZAHVTK5OQf6RUlwviwfEbNkspKSYxrHf5OvcVVp+GFZjFcvJK+CyOznS6Z6aAQuV+VYtZqlpKvUabS9i5R9WbxhZNqbhFgjBrieS5ffGqV3xntpQ4/UVP8CW1aMNboihdvgClcdjtkVX4LZE+BEX+lQK85SI3Mh/hyDw5wMjyt5Q4x3Gf0ri6br6uvVco7YvznyXz0bjHOSX5jazu1FtM4LOfw2XOUcfCyuPhYeuazyZxmSRHt7n/mrY6JDjHiL+SVfZh+hBHaorhyIkT28mhDFldWw1L+Rx67Y3r5muSptb9T8JMFwx21xE4Dn+lhn/AFmunote9RZOqcdri/7mScdqyXylAaV1CBzb7SAP+IWufi8KfT+q5+tV9AAABsB2ro/OXKS38SgOYpom1wzAZKN7juD0I9KpM3KXEoyA0dtMO7rKYf8A4EH+9aarElhnK1mmsnPfDki7qZlQ6Th2IVT6MxwKk7ew8Pwra3AWSZiGkwM4xmSQnG57Cobj6TQGOKRIxM7B0VZw20Z1HVsMA/71J2XNarcRTLFIxUkSLhTgN1KnO+D6Va5JxbiYYVOM4xsXGeS72vKdpGhQQIwO5Zhlnb+Yt6moLjvLFuom+6xIbjRkwszYwOrR56MParJZ8dglUtE4fSCSg+IAdfL1qE43ehE1yyKFIL2t1jBV8fw3x1znp3rApSyfSyjW48YwU9QrxgHLKR1PXI7+xzWubtoR+OcoOk4HQf8AcHb51sWynQC2NR8zY2GptzgdhXjxjH3aXUdtOfnjfYd66J8tw5bfGT3iuEbdXRh12YdPka17tjNm1t8SzzDSFXJCKdmeRugAGevXFWf71w+5t0MVg9y5VWPhwiPLqBgO507+xqY4ba3SB/u9ha2hcDD5UnOP8RUUE/rWd3vGDqQ6fFSTb4LXw2zEUSRrnCKqjJJ6DHU7n51s1TeNX3ELS38d3t5FiZWlVImXMWcSFSWOCB5vpirfBKGVWHRgCPkdxWc6Z91XOd+BvcWwMIBngdZYs93TfGe2RkZ96sdCKHjWeDmCc32p0+I7W7uf4M0bI2vuowMNueoz2rY4datfXkDIrrbWchkaR0KeJNp0qqAjJQA5J9eldAnso3ILorEbgsoOD7ZG1eUXEoWJVZEJBwQGXr8qhtw8lUaYxeUbdZr5BrOamXGaUFKAieaHjFlcGZQ8YifUh6MMHauc/Z3zW2hTIfPGqiUd3h/w5PdkGx9ak/tl4ziCK1U+adtT7HaKPc79N2wPrVX5etSsXiLtIzalz3UbaT7MNvrWPUatUNZ7HW0ug9bTys85xH9OX/B0zi3DQuZYj+GxDED8r9pU/YEdxWOIwm7tBIoAni8y4/nXqAf5WH961eUONqVELfA+fDz2P5oj7jt6gitmxb7tfeB/hToWjz2ZB5l/StU4RnFxfKf0OVlxfxI22uPEjWQDAcZ9MEbEfrXlLexHMZJckEFEBckH2FbZ4bYq74LTanJ8JCXVSevlGw3qUtFlA0wW6QIO79foqj+5r5Sr+nPvuU58Z4SN71rccJHxy9wsPbxPcwr4yrpBdQWCqfLn6Yrd4z4DwPFMyBJFKlWIxvt0r4bgjP8Axp3f2X8MfoOtUnnLjN1YPphghjhcgLcYMhJ9GB6GvqeIR5MtFMtRYq4d2WnkjmPx4FjlYfeYhplTGk5XbUFO+k42NWQGuNcL5t8eRY78gMdor2MaHjY9A3+XP0q/8D49LHN91vdPineGZdkuFHoPyyDuuTsQR3x7Camsos1Wkt0s9liw/qWc1RuZeGI/F7TxS7xypKnh68KjKpkDlc7k6dP1q2cZjLW0oBIJjfBU6TnSeh7VULLg8K2NvdKmZlELNIx1PsfMpf8AUVMykne29jFNh7YPKVGWEOs6RsMtj3rWmHD32NqwPqICuPfIFb/MC4mhcdHBQ7/6gf2/etPUfWroRTWTxxT7oj4uWbZpElsrkxSochWJIPqrA74PpVf4rwK6tlYTh3g8VpQEHiIrE6gcHzKq/oKtc8CuMMoP0rc4LdskwhZi0cikqG3Kleq57jB71604vPcpnSpR2p4+RS+CcImvfNBgRE7ztuD/APjH5vn0q88K5EtocMy+NJ/PJhv0HQfSvvlNPD8eDGPBlbSPRH8y4qwVCdspEatNXX25K/zDdyo8SRsIkkLAyBQSGHwgA7b1of8ADMnLzTSN6+Jpz/pXapzmCzEkDAsqMMMrMcAMDkE1XZrnAzLdxodvJCnifPfOf2rDdCcn93sdCudcV94keGRD8S2fLRupKayWyrbMCT7npXzyPeERPbO2qS1cxknOSnWNv/HA+laMHErNZElLzMyHGWVwAW2JwRjFbt6fA4jFMozHdL4TnPR188Z+WNY+oq+tNRwyqUot/dLNmsO4Ayeg3J6YFeN5epFG0kjBEUEsx2AAqg3vEpOJkHzRWHZej3Xuw/LF7dTn9adTqa9NW7LHx9fgj2uErHhG1xHmdr8PFaM0cAYrJdD8/wDMsHr6F+3atUcs2oVVFvGAnwkLhh76+ufepFUAAVQFVRgADAA9BWa/P9d1S7Uz3JuKXZI7NWnjBckdFwYxkGC4nhIUqPOZAAf8j5Gfetpb3iEfwTRTALjEqFST6krt+1e9KjT1bWVdpt/Pn6iemrlzg9Y+c50UeNZuTsMxSK4PqQvUCpXgfN0F2ZViLaoWCyK6FCpIyNj6jvVXuL0FGcv4Vsmzz93PTw4V6kk7Z/StO5+zyTiBEzO9gmlRHFEPxCu/muGPVumAOmT1r7bpturur33pLPbw/wBTl2xrjLESpc8cZW74jKQ2EiIgBPYhvxD16Z71YI1GldJyoAAIwRj2xW5xTlOBIlivIXQRrhb2DLZH80q42JO+4NV6flS7tl8WzkW6g65Tze/mjz6elV67R2WvMWfQaHV0yqhVna0vPZv3z/JIl9BJ1FFfGp16xuNllXtscZz2rffl4cQljTMiTWzl5ZdZ+Mr5QPUOp3x2NVyz5mRvJMPCboQwOk5/tU5wTibW8oZTq0Dtv4sHce7xnce1T6bqJw/49i58P/Bi6ppdr9VLHv8AyXbg/EPDPhyoiHOkOihQWxnSw7EjcetT4NVvmCHxIlniIZG0+KMZ1wnuuOjLsQfatW9gkuIDEsreJFh0KnAmj6qG9yNjjvXWOI+2SdvOPwxnGrU38qeY/tUBxXjyzKYri3ItpPKzkjKZ6My9h79q1LZlKAqukd1xup7g/I16vGGBUjIIwR7VU5+DF9oknkosn2cX3ivCsSug2E7NhWU9Nuucda6Nw7k924eLW8k8R1+CVBhoyPgKsc+ZT3re5TvtcTRM2p4G0E9cjGVJPripqSdVGWIA9zildcY8xO3qeo3auMVY+F24K7y1xdyzWV2c3MS5LYwJojkLIvb2YdiPcVq8s2ubO6tWGkxyzrgHOFdi6b+ulhWnzfxOOW6tUttT3qMJIwuw8LOmXxD/ACYJ+oqT4OPD4pdx4UCZI5tjuTjw2yP9IFWmE+r6Qy8PilwNSaGO/TB0t+2a1j6+u/61v8Mg1QXEB+JXkAHoH8y/3qMtILhlA+7tkDBLkIDjbbrV1ckk8g9K8LmXR4cg2MTgn+ltmFbX3C5HWBcD0lBP6YrUu38jLLHJEGUjLLt+ozVjksdwTkh8O+Vui3EeP9abj/45qN4pxe4aaWJWEKx6dwNTMG6Eenp9K+przxbCC5U5aEo+oeinD7f05r45pKRzRTkhY5F0M56Z+JP9/wBqyS7FdmdvBHyWatu5aU+rkn9ht+1eiRgdAo+QA/frWLTxJv4ETOP+o+Y1+nc/pUhByvO38ScRj+WFNx82Oc1XtbMahOZpvHqBU5wwwfka2rS3N5w5oH2miOnPo8e6N6+lbK8qwoSZZ5G9dcgH9sV7Wb2VoWMbqpkILEMXLEbDpmpRTRoqrlB8kbxWJ73h8PkWcq6ePDqwHMeRIv8A5bgHrtUa88IOC81i5x5J1zH6DB+Ef+VSfCOMRDickUD60nUyFVB/DlTAYtttqUrgexNWue3V1KuoYHqCMg/Q1C2iu6O2yKfzNcJyh+VlKEU4XV4azoekkDhs++nOP0NeUXFIydJbQ38sgMZ+mrGfpU7dckQ51QNJbP6wtgf+Byvf0rTu+FXigiRYL6PcAOPCkA/q3BP0FcLUf0/p7Oa24v8AujVDWTXfk8JXCgsx0qNyT2FRl5dqUDShxExxFbqPxrth2VTuE/23JAryaL//AEokFrchyCRDMD4EbjpI775A7AHf0q38D5WET+POwmu2XS0xGMDOdMa/lQE9P1rzQdChRPfc9zXb2F2rc1hGhwHll5HS5vVAkTPg2y/BbjoMDo0mOre5xVsAoBWa+kMR8lKr19yWmoy2rtaTdS0eNDf1wnyHPTOM46GrHSgOZ8wWSkY4naY6D77ag49MugJdR65yPeqnxTlaS2SK4sZluYvEXwdLjPiP5QMdDqyQTsMGu7lc9aghyVaC6W5WILIpLYUlVLEY1NGPKWA74qEq4vk11a26qLgnlPw+V/4QnJvGtLeBIpjDEjwmwfClxqeInoQcllPQit4w+FLpGzQZdO2qB/iT/Sa0efeEGM/fIwdIAFwqjcqCNMoxuWjxnA6jI32Fe68Z8WOKVVMkyMEdFx+IjjqudtLDDZ7Va+eTIY4pYT/eC0ESyRTKG1l1VUbuWBOTkeleT2CD/mJy53zHCCoz7n4h+tfUq6RpklIUfDGvnIGcgNjyjHTNRicwx69FpGZHBx5F8d1OOhY/hp/qNR9PyV+lDOcE5BcMiEW8SwR9S5IGffUdmrSurmP4pXaUd2z4aY/rb/61423L99cktLpth+UuRNJ/4H8NPpmpqw5Bt421yhrmTy+aZi4BG+VQ+VfoKksIsIj7PmimubufGuTUqpKFbR4AA0rG7dfNrz7k1J8bYRcUspMqol8WJierDQWQD/UBVojjCjAAA9AMVA85cOlkhR4I1kmhljlVWOkkI2WCt0BIyKiD7nSeK5keKHxFlVd9arhl2wc719yNekZX7uh9GDtj6ggVBxc4+LEHluoLPdgULIzqVOCDnbPyqPl5jsSXGu9umXBYRxzsp+WldPfpQFpje9HxSWpPsrj/AO9ZPFpQdJjjf+mVRn6NVdSQs34XB33XKySNGoPzBbVn5ivWLh/EHVT91sYdROQzO5UduigE+1ATi8St2jMDAQ6wV0MAudWx09jXnw28j+6ILnRmM6CHAPnTYafXt0qJu+QJZ0dJ7hNLdBHbxqVHs/X6178P+y2ziOfxnOMDXPK4GepClsAn1oCRm5kCrnyQp+V5WA6f9seaoOfnG2bB+9yzgnSUtomYavTKjI/WrDacm2cbI628etBhXI1MM9fMcmpZLdV6KB8gBQFKXiETyaEsLmVsHeVSq/q5xmt+0nuRHmLhyRNkgI8kewHfK5G9WqlAVTlzg1z97lurlY4i6hPCjJYHSdnY9M4OPpVrpilAKwRWaUBjFZpSgFKUoBSlKAUpSgPiYDTgjIOxHz2rj11L904i9jEMjZopWyfCSUsTGUzhlBB07jAOO1KV6gXXh3IMZXN1K9yT+U+RB8owen1NWi1skiULGioowMKoHT5UpUctg9hWaUr0ChpSgIu05ZtYy5jt4lLuXY6B5nPVj71IxxhfhAHyAFKUB90pSgFKUoBSlKAUpSgFKUoBSlKAUpSgFKUo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952105"/>
            <a:ext cx="2497790" cy="22448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214313" y="1277938"/>
            <a:ext cx="4214812" cy="5580062"/>
          </a:xfrm>
        </p:spPr>
        <p:txBody>
          <a:bodyPr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uk-UA" sz="2400" b="1" u="sng" dirty="0" smtClean="0"/>
              <a:t>Проблемне запитання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uk-UA" sz="2400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uk-UA" sz="2400" dirty="0" smtClean="0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r>
              <a:rPr lang="uk-UA" sz="2400" dirty="0" smtClean="0"/>
              <a:t>Чи допомогло вам виконання домашнього завдання  краще зрозуміти Тараса Шевченка?</a:t>
            </a:r>
            <a:endParaRPr lang="uk-UA" sz="2400" dirty="0"/>
          </a:p>
        </p:txBody>
      </p:sp>
      <p:pic>
        <p:nvPicPr>
          <p:cNvPr id="5" name="Picture 12" descr="46696"/>
          <p:cNvPicPr>
            <a:picLocks noChangeAspect="1" noChangeArrowheads="1"/>
          </p:cNvPicPr>
          <p:nvPr/>
        </p:nvPicPr>
        <p:blipFill>
          <a:blip r:embed="rId2" cstate="print"/>
          <a:srcRect l="1183" t="-972"/>
          <a:stretch>
            <a:fillRect/>
          </a:stretch>
        </p:blipFill>
        <p:spPr bwMode="auto">
          <a:xfrm>
            <a:off x="4929190" y="785794"/>
            <a:ext cx="407352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uk-UA" sz="24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ТЛ: балада, романтичний пейзаж, метаморфоза</a:t>
            </a:r>
            <a:br>
              <a:rPr lang="uk-UA" sz="24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uk-UA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24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Тарас Григорович Шевченко.  Балада </a:t>
            </a:r>
            <a:r>
              <a:rPr lang="uk-UA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“Тополя”</a:t>
            </a:r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endParaRPr lang="uk-UA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uk-UA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Незнищенність</a:t>
            </a:r>
            <a:r>
              <a:rPr lang="uk-U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справжнього кохання, краси, вірності</a:t>
            </a:r>
          </a:p>
          <a:p>
            <a:endParaRPr lang="uk-UA" sz="1600" dirty="0" smtClean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200" cap="none" dirty="0" smtClean="0">
                <a:hlinkClick r:id="rId2" action="ppaction://hlinkfile"/>
              </a:rPr>
              <a:t>Українська народна пісня “ Ой чиє ж то жито”</a:t>
            </a:r>
            <a:endParaRPr lang="ru-RU" sz="3200" cap="none" dirty="0">
              <a:hlinkClick r:id="rId2" action="ppaction://hlinkfile"/>
            </a:endParaRPr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92" t="7540" r="3842" b="13294"/>
          <a:stretch/>
        </p:blipFill>
        <p:spPr bwMode="auto">
          <a:xfrm>
            <a:off x="1475656" y="1474268"/>
            <a:ext cx="6616918" cy="4724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cap="none" dirty="0" smtClean="0"/>
              <a:t>           “По діброві вітер віє”</a:t>
            </a:r>
            <a:endParaRPr lang="ru-RU" cap="none" dirty="0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50" y="1412776"/>
            <a:ext cx="7148042" cy="4410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cap="none" dirty="0" smtClean="0"/>
              <a:t>                 </a:t>
            </a:r>
            <a:r>
              <a:rPr lang="uk-UA" cap="none" dirty="0" err="1" smtClean="0"/>
              <a:t>“Балада</a:t>
            </a:r>
            <a:r>
              <a:rPr lang="uk-UA" cap="none" dirty="0" smtClean="0"/>
              <a:t> “ </a:t>
            </a:r>
            <a:r>
              <a:rPr lang="uk-UA" cap="none" dirty="0" err="1" smtClean="0"/>
              <a:t>Тополя”</a:t>
            </a:r>
            <a:endParaRPr lang="ru-RU" cap="none" dirty="0"/>
          </a:p>
        </p:txBody>
      </p:sp>
      <p:pic>
        <p:nvPicPr>
          <p:cNvPr id="2051" name="Picture 3">
            <a:hlinkClick r:id="rId3" action="ppaction://hlinkfil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250" t="10237" r="24425" b="13254"/>
          <a:stretch/>
        </p:blipFill>
        <p:spPr bwMode="auto">
          <a:xfrm>
            <a:off x="1835696" y="1484784"/>
            <a:ext cx="5631735" cy="471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Інформаційне гроно </a:t>
            </a:r>
            <a:r>
              <a:rPr lang="uk-UA" dirty="0" err="1" smtClean="0"/>
              <a:t>“Тополя”</a:t>
            </a:r>
            <a:endParaRPr lang="ru-RU" dirty="0" smtClean="0"/>
          </a:p>
        </p:txBody>
      </p:sp>
      <p:sp>
        <p:nvSpPr>
          <p:cNvPr id="62466" name="Содержимое 2"/>
          <p:cNvSpPr>
            <a:spLocks noGrp="1"/>
          </p:cNvSpPr>
          <p:nvPr>
            <p:ph idx="1"/>
          </p:nvPr>
        </p:nvSpPr>
        <p:spPr>
          <a:xfrm>
            <a:off x="228601" y="1808957"/>
            <a:ext cx="8686800" cy="45259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uk-UA" dirty="0" smtClean="0"/>
              <a:t>   Тополя</a:t>
            </a:r>
          </a:p>
          <a:p>
            <a:pPr algn="ctr"/>
            <a:endParaRPr lang="uk-UA" dirty="0" smtClean="0"/>
          </a:p>
          <a:p>
            <a:pPr algn="ctr"/>
            <a:endParaRPr lang="uk-UA" dirty="0" smtClean="0"/>
          </a:p>
          <a:p>
            <a:pPr algn="ctr"/>
            <a:endParaRPr lang="uk-UA" dirty="0" smtClean="0"/>
          </a:p>
          <a:p>
            <a:pPr>
              <a:buFont typeface="Arial" charset="0"/>
              <a:buNone/>
            </a:pPr>
            <a:r>
              <a:rPr lang="uk-UA" dirty="0" smtClean="0"/>
              <a:t>   Струнка Красива Сумна Нещаслива  Самотня</a:t>
            </a:r>
            <a:endParaRPr lang="ru-RU" dirty="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259634" y="2353221"/>
            <a:ext cx="2592286" cy="171871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928938" y="2492896"/>
            <a:ext cx="1357312" cy="17127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4547861" y="2492898"/>
            <a:ext cx="24139" cy="173944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008612" y="2463893"/>
            <a:ext cx="998984" cy="166938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419449" y="2353221"/>
            <a:ext cx="1781374" cy="17236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47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86438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5312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6286544"/>
          </a:xfrm>
          <a:effectLst/>
        </p:spPr>
        <p:txBody>
          <a:bodyPr>
            <a:normAutofit/>
          </a:bodyPr>
          <a:lstStyle/>
          <a:p>
            <a:pPr lvl="0"/>
            <a:r>
              <a:rPr lang="uk-UA" b="1" u="sng" cap="small" dirty="0" smtClean="0">
                <a:effectLst/>
                <a:latin typeface="+mn-lt"/>
              </a:rPr>
              <a:t>Романтичний пейзаж </a:t>
            </a:r>
            <a:r>
              <a:rPr lang="uk-UA" cap="small" dirty="0" smtClean="0">
                <a:effectLst/>
                <a:latin typeface="+mn-lt"/>
              </a:rPr>
              <a:t>– це ніби  віддзеркалення душі, внутрішнього світу героя-бунтівника, нерідко він бурхливий, незвичайний, дуже яскравий</a:t>
            </a:r>
            <a:br>
              <a:rPr lang="uk-UA" cap="small" dirty="0" smtClean="0">
                <a:effectLst/>
                <a:latin typeface="+mn-lt"/>
              </a:rPr>
            </a:br>
            <a:r>
              <a:rPr lang="uk-UA" cap="small" dirty="0" smtClean="0">
                <a:effectLst/>
                <a:latin typeface="+mn-lt"/>
              </a:rPr>
              <a:t/>
            </a:r>
            <a:br>
              <a:rPr lang="uk-UA" cap="small" dirty="0" smtClean="0">
                <a:effectLst/>
                <a:latin typeface="+mn-lt"/>
              </a:rPr>
            </a:br>
            <a:r>
              <a:rPr lang="uk-UA" cap="small" dirty="0" smtClean="0">
                <a:effectLst/>
                <a:latin typeface="+mn-lt"/>
              </a:rPr>
              <a:t/>
            </a:r>
            <a:br>
              <a:rPr lang="uk-UA" cap="small" dirty="0" smtClean="0">
                <a:effectLst/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cap="small" dirty="0" smtClean="0">
                <a:effectLst/>
                <a:latin typeface="+mn-lt"/>
              </a:rPr>
              <a:t/>
            </a:r>
            <a:br>
              <a:rPr lang="uk-UA" cap="small" dirty="0" smtClean="0">
                <a:effectLst/>
                <a:latin typeface="+mn-lt"/>
              </a:rPr>
            </a:br>
            <a:r>
              <a:rPr lang="uk-UA" cap="small" dirty="0" smtClean="0">
                <a:effectLst/>
                <a:latin typeface="+mn-lt"/>
              </a:rPr>
              <a:t/>
            </a:r>
            <a:br>
              <a:rPr lang="uk-UA" cap="small" dirty="0" smtClean="0">
                <a:effectLst/>
                <a:latin typeface="+mn-lt"/>
              </a:rPr>
            </a:br>
            <a:r>
              <a:rPr lang="uk-UA" sz="3200" cap="small" dirty="0" smtClean="0">
                <a:effectLst/>
                <a:latin typeface="+mn-lt"/>
              </a:rPr>
              <a:t/>
            </a:r>
            <a:br>
              <a:rPr lang="uk-UA" sz="3200" cap="small" dirty="0" smtClean="0">
                <a:effectLst/>
                <a:latin typeface="+mn-lt"/>
              </a:rPr>
            </a:br>
            <a:endParaRPr lang="uk-UA" sz="3200" cap="small" dirty="0">
              <a:effectLst/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786058"/>
            <a:ext cx="564360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1235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00692"/>
          </a:xfrm>
        </p:spPr>
        <p:txBody>
          <a:bodyPr anchor="t">
            <a:normAutofit fontScale="90000"/>
          </a:bodyPr>
          <a:lstStyle/>
          <a:p>
            <a:r>
              <a:rPr lang="uk-UA" dirty="0" smtClean="0">
                <a:effectLst/>
                <a:latin typeface="+mn-lt"/>
              </a:rPr>
              <a:t>Теорія літератури</a:t>
            </a:r>
            <a:br>
              <a:rPr lang="uk-UA" dirty="0" smtClean="0">
                <a:effectLst/>
                <a:latin typeface="+mn-lt"/>
              </a:rPr>
            </a:br>
            <a:r>
              <a:rPr lang="uk-UA" dirty="0" smtClean="0">
                <a:effectLst/>
                <a:latin typeface="+mn-lt"/>
              </a:rPr>
              <a:t/>
            </a:r>
            <a:br>
              <a:rPr lang="uk-UA" dirty="0" smtClean="0">
                <a:effectLst/>
                <a:latin typeface="+mn-lt"/>
              </a:rPr>
            </a:br>
            <a:r>
              <a:rPr lang="uk-UA" dirty="0" smtClean="0">
                <a:effectLst/>
                <a:latin typeface="+mn-lt"/>
              </a:rPr>
              <a:t/>
            </a:r>
            <a:br>
              <a:rPr lang="uk-UA" dirty="0" smtClean="0">
                <a:effectLst/>
                <a:latin typeface="+mn-lt"/>
              </a:rPr>
            </a:br>
            <a:r>
              <a:rPr lang="uk-UA" b="1" u="sng" cap="small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 Метаморфоза</a:t>
            </a:r>
            <a:r>
              <a:rPr lang="uk-UA" cap="small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 ( з грецької “ </a:t>
            </a:r>
            <a:r>
              <a:rPr lang="uk-UA" cap="small" dirty="0" err="1" smtClean="0">
                <a:solidFill>
                  <a:schemeClr val="accent2">
                    <a:lumMod val="75000"/>
                  </a:schemeClr>
                </a:solidFill>
                <a:effectLst/>
              </a:rPr>
              <a:t>перетворення”</a:t>
            </a:r>
            <a:r>
              <a:rPr lang="uk-UA" cap="small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)-</a:t>
            </a:r>
            <a:br>
              <a:rPr lang="uk-UA" cap="small" dirty="0" smtClean="0">
                <a:solidFill>
                  <a:schemeClr val="accent2">
                    <a:lumMod val="75000"/>
                  </a:schemeClr>
                </a:solidFill>
                <a:effectLst/>
              </a:rPr>
            </a:br>
            <a:r>
              <a:rPr lang="uk-UA" cap="small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це художній прийом, який передбачає перетворення однієї форми образу на іншу,</a:t>
            </a:r>
            <a:br>
              <a:rPr lang="uk-UA" cap="small" dirty="0" smtClean="0">
                <a:solidFill>
                  <a:schemeClr val="accent2">
                    <a:lumMod val="75000"/>
                  </a:schemeClr>
                </a:solidFill>
                <a:effectLst/>
              </a:rPr>
            </a:br>
            <a:r>
              <a:rPr lang="uk-UA" cap="small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видозміну. </a:t>
            </a:r>
            <a:br>
              <a:rPr lang="uk-UA" cap="small" dirty="0" smtClean="0">
                <a:solidFill>
                  <a:schemeClr val="accent2">
                    <a:lumMod val="75000"/>
                  </a:schemeClr>
                </a:solidFill>
                <a:effectLst/>
              </a:rPr>
            </a:br>
            <a:r>
              <a:rPr lang="uk-UA" b="1" u="sng" cap="small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>Балада</a:t>
            </a:r>
            <a:r>
              <a:rPr lang="uk-UA" cap="small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> ( з латинської “ танцюю”) – </a:t>
            </a:r>
            <a:br>
              <a:rPr lang="uk-UA" cap="small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</a:br>
            <a:r>
              <a:rPr lang="uk-UA" cap="small" dirty="0" smtClean="0">
                <a:solidFill>
                  <a:schemeClr val="accent2">
                    <a:lumMod val="75000"/>
                  </a:schemeClr>
                </a:solidFill>
                <a:effectLst/>
                <a:latin typeface="+mn-lt"/>
              </a:rPr>
              <a:t>ліро-епічний твір казково-фантастичного, історичного або героїчного змісту з драматично напруженим сюжетом.</a:t>
            </a: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 smtClean="0">
                <a:effectLst/>
                <a:latin typeface="+mn-lt"/>
              </a:rPr>
              <a:t/>
            </a:r>
            <a:br>
              <a:rPr lang="uk-UA" dirty="0" smtClean="0">
                <a:effectLst/>
                <a:latin typeface="+mn-lt"/>
              </a:rPr>
            </a:b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pic>
        <p:nvPicPr>
          <p:cNvPr id="6" name="Picture 26" descr="e5413e915f3dddb80ec369a286f956e7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-32958"/>
            <a:ext cx="2016125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6" descr="e5413e915f3dddb80ec369a286f956e7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0"/>
            <a:ext cx="2016125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6" descr="e5413e915f3dddb80ec369a286f956e7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540" y="152400"/>
            <a:ext cx="2016125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9331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184</Words>
  <Application>Microsoft Office PowerPoint</Application>
  <PresentationFormat>Экран (4:3)</PresentationFormat>
  <Paragraphs>46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ТЛ: балада, романтичний пейзаж, метаморфоза  </vt:lpstr>
      <vt:lpstr>Українська народна пісня “ Ой чиє ж то жито”</vt:lpstr>
      <vt:lpstr>           “По діброві вітер віє”</vt:lpstr>
      <vt:lpstr>                 “Балада “ Тополя”</vt:lpstr>
      <vt:lpstr>Інформаційне гроно “Тополя”</vt:lpstr>
      <vt:lpstr>Романтичний пейзаж – це ніби  віддзеркалення душі, внутрішнього світу героя-бунтівника, нерідко він бурхливий, незвичайний, дуже яскравий       </vt:lpstr>
      <vt:lpstr>Теорія літератури    Метаморфоза ( з грецької “ перетворення”)- це художній прийом, який передбачає перетворення однієї форми образу на іншу, видозміну.  Балада ( з латинської “ танцюю”) –  ліро-епічний твір казково-фантастичного, історичного або героїчного змісту з драматично напруженим сюжетом.     </vt:lpstr>
      <vt:lpstr>Розсипанка</vt:lpstr>
      <vt:lpstr>Перевір себе</vt:lpstr>
      <vt:lpstr>Робота за варіантами </vt:lpstr>
      <vt:lpstr>Мікрофон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BULLET</dc:creator>
  <cp:lastModifiedBy>Master</cp:lastModifiedBy>
  <cp:revision>41</cp:revision>
  <dcterms:created xsi:type="dcterms:W3CDTF">2013-10-09T17:22:26Z</dcterms:created>
  <dcterms:modified xsi:type="dcterms:W3CDTF">2015-10-14T08:35:59Z</dcterms:modified>
</cp:coreProperties>
</file>