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58" r:id="rId4"/>
    <p:sldId id="259" r:id="rId5"/>
    <p:sldId id="274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2880-FADC-44EB-94F3-3D892F5C1A4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9720C-46AF-41A4-B3A9-E233F327B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1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9720C-46AF-41A4-B3A9-E233F327BD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6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n.gov.ua/activity/education/zagalna-serednya/navchalni-programy.html" TargetMode="External"/><Relationship Id="rId2" Type="http://schemas.openxmlformats.org/officeDocument/2006/relationships/hyperlink" Target="http://mon.gov.ua/activity/education/zagalna-serednya/navchalni-programi-5-9-klas-2017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496944" cy="27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2088232" cy="2397782"/>
          </a:xfrm>
          <a:prstGeom prst="rect">
            <a:avLst/>
          </a:prstGeom>
        </p:spPr>
      </p:pic>
      <p:pic>
        <p:nvPicPr>
          <p:cNvPr id="4" name="Picture 3" descr="C:\Documents and Settings\Виктория\Рабочий стол\Картинки\Рисунок2.png"/>
          <p:cNvPicPr/>
          <p:nvPr/>
        </p:nvPicPr>
        <p:blipFill>
          <a:blip r:embed="rId5"/>
          <a:srcRect t="70715"/>
          <a:stretch>
            <a:fillRect/>
          </a:stretch>
        </p:blipFill>
        <p:spPr bwMode="auto">
          <a:xfrm>
            <a:off x="490761" y="270513"/>
            <a:ext cx="6743700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628799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>
                <a:solidFill>
                  <a:srgbClr val="FF0000"/>
                </a:solidFill>
              </a:rPr>
              <a:t>Методичні рекомендації щодо </a:t>
            </a:r>
            <a:r>
              <a:rPr lang="uk-UA" sz="2000" b="1" u="sng" dirty="0" smtClean="0">
                <a:solidFill>
                  <a:srgbClr val="FF0000"/>
                </a:solidFill>
              </a:rPr>
              <a:t>викладання</a:t>
            </a:r>
            <a:r>
              <a:rPr lang="uk-UA" sz="2000" b="1" u="sng" dirty="0">
                <a:solidFill>
                  <a:srgbClr val="FF0000"/>
                </a:solidFill>
              </a:rPr>
              <a:t> зарубіжної </a:t>
            </a:r>
            <a:r>
              <a:rPr lang="uk-UA" sz="2000" b="1" u="sng" dirty="0" smtClean="0">
                <a:solidFill>
                  <a:srgbClr val="FF0000"/>
                </a:solidFill>
              </a:rPr>
              <a:t>літератури </a:t>
            </a:r>
            <a:r>
              <a:rPr lang="uk-UA" sz="2000" b="1" u="sng" dirty="0" smtClean="0">
                <a:solidFill>
                  <a:srgbClr val="FF0000"/>
                </a:solidFill>
              </a:rPr>
              <a:t>у </a:t>
            </a:r>
            <a:r>
              <a:rPr lang="uk-UA" sz="2000" b="1" u="sng" dirty="0">
                <a:solidFill>
                  <a:srgbClr val="FF0000"/>
                </a:solidFill>
              </a:rPr>
              <a:t>2017-2018 </a:t>
            </a:r>
            <a:r>
              <a:rPr lang="uk-UA" sz="2000" b="1" u="sng" dirty="0" err="1">
                <a:solidFill>
                  <a:srgbClr val="FF0000"/>
                </a:solidFill>
              </a:rPr>
              <a:t>н.р</a:t>
            </a:r>
            <a:r>
              <a:rPr lang="uk-UA" sz="2000" b="1" u="sng" dirty="0">
                <a:solidFill>
                  <a:srgbClr val="FF0000"/>
                </a:solidFill>
              </a:rPr>
              <a:t>. 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941168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</a:t>
            </a:r>
            <a:r>
              <a:rPr lang="uk-UA" sz="1600" dirty="0" err="1" smtClean="0"/>
              <a:t>ідготувала</a:t>
            </a:r>
            <a:endParaRPr lang="uk-UA" sz="1600" dirty="0" smtClean="0"/>
          </a:p>
          <a:p>
            <a:r>
              <a:rPr lang="uk-UA" sz="1600" dirty="0"/>
              <a:t>в</a:t>
            </a:r>
            <a:r>
              <a:rPr lang="uk-UA" sz="1600" dirty="0" smtClean="0"/>
              <a:t>читель зарубіжної літератури та російської мови </a:t>
            </a:r>
            <a:r>
              <a:rPr lang="uk-UA" sz="1600" dirty="0"/>
              <a:t>Р</a:t>
            </a:r>
            <a:r>
              <a:rPr lang="uk-UA" sz="1600" dirty="0" smtClean="0"/>
              <a:t>удківського НВК</a:t>
            </a:r>
          </a:p>
          <a:p>
            <a:r>
              <a:rPr lang="uk-UA" sz="1600" dirty="0" smtClean="0"/>
              <a:t>Вовк Л.Л.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19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heavy" dirty="0"/>
              <a:t>У процесі вивчення зарубіжної літератури учні набувають (окрім ключових) і предметні компетентності,</a:t>
            </a:r>
            <a:r>
              <a:rPr lang="uk-UA" sz="2800" i="1" dirty="0"/>
              <a:t> що є важливими для формування духовно-емоційного світу учнів, їхнього світогляду, моральних цінностей, громадянських якостей.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048510" cy="1945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0070C0"/>
                </a:solidFill>
              </a:rPr>
              <a:t>Предметні компетентності, що залежать від змісту навчального курсу зарубіжної літератури та його методики, полягають у наступному:  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uk-UA" sz="2400" i="1" dirty="0"/>
              <a:t> розуміння літератури як невід’ємної частини національної й світової художньої культури; </a:t>
            </a:r>
            <a:endParaRPr lang="ru-RU" sz="2400" dirty="0"/>
          </a:p>
          <a:p>
            <a:r>
              <a:rPr lang="uk-UA" sz="2400" i="1" dirty="0"/>
              <a:t> усвідомлення специфіки літератури як мистецтва слова, її гуманістичного потенціалу та місця в системі інших видів мистецтва; </a:t>
            </a:r>
            <a:endParaRPr lang="ru-RU" sz="2400" dirty="0"/>
          </a:p>
          <a:p>
            <a:r>
              <a:rPr lang="uk-UA" sz="2400" i="1" dirty="0"/>
              <a:t> знання літературних творів, обов’язкових для текстуального вивчення та варіативних (за вибором учителя та учнів), осягнення творів у єдності змісту та форми, виокремлення складників та художніх особливостей творів (на рівні сюжету, композиції, образів, поетичної мови, жанру тощо); </a:t>
            </a:r>
            <a:endParaRPr lang="ru-RU" sz="2400" dirty="0"/>
          </a:p>
          <a:p>
            <a:r>
              <a:rPr lang="uk-UA" sz="2400" i="1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29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 усвідомлення ключових етапів і явищ літературного процесу різних країн, зіставлення з українським літературним процесом;</a:t>
            </a:r>
            <a:endParaRPr lang="ru-RU" dirty="0"/>
          </a:p>
          <a:p>
            <a:r>
              <a:rPr lang="uk-UA" i="1" dirty="0"/>
              <a:t> знання основних фактів життя і творчості видатних зарубіжних письменників, усвідомлення їхнього внеску в скарбницю вітчизняної та світової культури; </a:t>
            </a:r>
            <a:endParaRPr lang="ru-RU" dirty="0"/>
          </a:p>
          <a:p>
            <a:r>
              <a:rPr lang="uk-UA" i="1" dirty="0"/>
              <a:t> оволодіння передбаченими програмою літературознавчими поняттями та застосування їх під час аналізу та інтерпретації художніх творів; </a:t>
            </a:r>
            <a:endParaRPr lang="ru-RU" dirty="0"/>
          </a:p>
          <a:p>
            <a:r>
              <a:rPr lang="uk-UA" i="1" dirty="0"/>
              <a:t> розуміння специфіки оригіналу (за умови володіння іноземною мовою) та художнього перекладу твору (українською мовою);</a:t>
            </a:r>
            <a:endParaRPr lang="ru-RU" dirty="0"/>
          </a:p>
          <a:p>
            <a:r>
              <a:rPr lang="uk-UA" i="1" dirty="0"/>
              <a:t> знання українських перекладів творів зарубіжної літератури, імен перекладачів та здобутків вітчизняної перекладацької школи; </a:t>
            </a:r>
            <a:endParaRPr lang="ru-RU" dirty="0"/>
          </a:p>
          <a:p>
            <a:r>
              <a:rPr lang="uk-UA" i="1" dirty="0"/>
              <a:t> формування читацького досвіду та якостей творчого читача, здібності до створення усних і письмових робіт різних жанрів; </a:t>
            </a:r>
            <a:endParaRPr lang="ru-RU" dirty="0"/>
          </a:p>
          <a:p>
            <a:r>
              <a:rPr lang="uk-UA" i="1" dirty="0"/>
              <a:t> орієнтування у царині класичної й сучасної літератури;</a:t>
            </a:r>
            <a:endParaRPr lang="ru-RU" dirty="0"/>
          </a:p>
          <a:p>
            <a:r>
              <a:rPr lang="uk-UA" i="1" dirty="0"/>
              <a:t> порівняння літературних творів і явищ (окремих компонентів і цілісно);</a:t>
            </a:r>
            <a:endParaRPr lang="ru-RU" dirty="0"/>
          </a:p>
          <a:p>
            <a:r>
              <a:rPr lang="uk-UA" i="1" dirty="0"/>
              <a:t> уміння оцінювати художню вартість творів, творчо-критично осмислювати їхній зміст, визначати актуальні ідеї, важливі для сучасності тощо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4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heavy" dirty="0"/>
              <a:t>Запровадження в начальній програмі  для 5-9 класів наскрізних ліній</a:t>
            </a:r>
            <a:r>
              <a:rPr lang="uk-UA" sz="2400" i="1" dirty="0"/>
              <a:t> «Екологічна безпека й сталий розвиток» </a:t>
            </a:r>
            <a:r>
              <a:rPr lang="uk-UA" sz="2400" b="1" i="1" dirty="0"/>
              <a:t>(НЛ-1)</a:t>
            </a:r>
            <a:r>
              <a:rPr lang="uk-UA" sz="2400" i="1" dirty="0"/>
              <a:t>, «Громадянська відповідальність» </a:t>
            </a:r>
            <a:r>
              <a:rPr lang="uk-UA" sz="2400" b="1" i="1" dirty="0"/>
              <a:t>(НЛ-2)</a:t>
            </a:r>
            <a:r>
              <a:rPr lang="uk-UA" sz="2400" i="1" dirty="0"/>
              <a:t>, «Здоров'я і безпека» (</a:t>
            </a:r>
            <a:r>
              <a:rPr lang="uk-UA" sz="2400" b="1" i="1" dirty="0"/>
              <a:t>НЛ-3</a:t>
            </a:r>
            <a:r>
              <a:rPr lang="uk-UA" sz="2400" i="1" dirty="0"/>
              <a:t>) й «Підприємливість і фінансова грамотність» (</a:t>
            </a:r>
            <a:r>
              <a:rPr lang="uk-UA" sz="2400" b="1" i="1" dirty="0"/>
              <a:t>НЛ-4</a:t>
            </a:r>
            <a:r>
              <a:rPr lang="uk-UA" sz="2400" i="1" dirty="0"/>
              <a:t>) сприятимуть забезпеченню </a:t>
            </a:r>
            <a:r>
              <a:rPr lang="uk-UA" sz="2400" i="1" dirty="0" err="1"/>
              <a:t>компетентнісного</a:t>
            </a:r>
            <a:r>
              <a:rPr lang="uk-UA" sz="2400" i="1" dirty="0"/>
              <a:t> підходу в галузі викладання зарубіжної літератури та розбудові Нової української школи.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5077815"/>
            <a:ext cx="3024336" cy="150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8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8488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/>
              <a:t>Окрім виокремлення ключових і предметних </a:t>
            </a:r>
            <a:r>
              <a:rPr lang="uk-UA" sz="2000" i="1" dirty="0" err="1"/>
              <a:t>компетентностей</a:t>
            </a:r>
            <a:r>
              <a:rPr lang="uk-UA" sz="2000" i="1" dirty="0"/>
              <a:t> як очікуваних результатів навчально-пізнавальної діяльності учнів та    наскрізних ліній у вивченні зарубіжної літератури,  </a:t>
            </a:r>
            <a:r>
              <a:rPr lang="uk-UA" sz="2000" i="1" u="heavy" dirty="0">
                <a:solidFill>
                  <a:srgbClr val="C00000"/>
                </a:solidFill>
              </a:rPr>
              <a:t>в модернізованій навчальній  програмі відбулися зміни у змісті навчального матеріалу, а саме:   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uk-UA" sz="2000" i="1" dirty="0"/>
              <a:t>додано рубрику </a:t>
            </a:r>
            <a:r>
              <a:rPr lang="uk-UA" sz="2000" i="1" dirty="0">
                <a:solidFill>
                  <a:srgbClr val="0070C0"/>
                </a:solidFill>
              </a:rPr>
              <a:t>«Міжпредметні зв’язки»;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uk-UA" sz="2000" i="1" dirty="0"/>
              <a:t>розширено список творів для альтернативного вивчення: додано «Снігову королеву» Г. К. Андерсена у 5 класі, «Собаче серце» М. О. Булгакова в 9 класі; </a:t>
            </a:r>
            <a:endParaRPr lang="ru-RU" sz="2000" dirty="0"/>
          </a:p>
          <a:p>
            <a:r>
              <a:rPr lang="uk-UA" sz="2000" i="1" dirty="0"/>
              <a:t>розширено список творів для вивчення напам’ять за вибором учнів: байка І. А. Крилова в 6 класі, сонети В. Шекспіра і Ф. Петрарки у 8 класі, поезії О. С. Пушкіна в 9 класі; </a:t>
            </a:r>
            <a:endParaRPr lang="ru-RU" sz="2000" dirty="0"/>
          </a:p>
          <a:p>
            <a:r>
              <a:rPr lang="uk-UA" sz="2000" i="1" dirty="0"/>
              <a:t>до списку додаткового читання додано  «Мій дідусь був черешнею» А. </a:t>
            </a:r>
            <a:r>
              <a:rPr lang="uk-UA" sz="2000" i="1" dirty="0" err="1"/>
              <a:t>Нанетті</a:t>
            </a:r>
            <a:r>
              <a:rPr lang="uk-UA" sz="2000" i="1" dirty="0"/>
              <a:t>, «Чи вмієш ти свистати, </a:t>
            </a:r>
            <a:r>
              <a:rPr lang="uk-UA" sz="2000" i="1" dirty="0" err="1"/>
              <a:t>Юганно</a:t>
            </a:r>
            <a:r>
              <a:rPr lang="uk-UA" sz="2000" i="1" dirty="0"/>
              <a:t>?» У. </a:t>
            </a:r>
            <a:r>
              <a:rPr lang="uk-UA" sz="2000" i="1" dirty="0" err="1"/>
              <a:t>Cтарка</a:t>
            </a:r>
            <a:r>
              <a:rPr lang="uk-UA" sz="2000" i="1" dirty="0"/>
              <a:t>; </a:t>
            </a:r>
            <a:endParaRPr lang="ru-RU" sz="2000" dirty="0"/>
          </a:p>
          <a:p>
            <a:r>
              <a:rPr lang="uk-UA" sz="2000" i="1" dirty="0"/>
              <a:t>спрощено формулювання окремих державних вимог літературознавчої лінії з метою урахування вікових особливостей учнів.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96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</a:rPr>
              <a:t>Викладання зарубіжної літератури в загальноосвітніх навчальних закладах України здійснюється українською мовою.</a:t>
            </a:r>
            <a:r>
              <a:rPr lang="uk-UA" sz="2400" i="1" dirty="0">
                <a:solidFill>
                  <a:srgbClr val="FF0000"/>
                </a:solidFill>
              </a:rPr>
              <a:t> </a:t>
            </a:r>
            <a:r>
              <a:rPr lang="uk-UA" sz="2400" i="1" dirty="0"/>
              <a:t>Твори зарубіжних письменників в курсі зарубіжної літератури вивчаються в </a:t>
            </a:r>
            <a:r>
              <a:rPr lang="uk-UA" sz="2400" b="1" i="1" dirty="0"/>
              <a:t>українських перекладах</a:t>
            </a:r>
            <a:r>
              <a:rPr lang="uk-UA" sz="2400" i="1" dirty="0"/>
              <a:t>. Для зіставлення можливе залучення перекладів, переспівів іншими мовами, якими володіють учні (англійською, німецькою, французькою тощо). За наявності необхідних умов бажаним є розгляд художніх текстів (у фрагментах або цілісно) мовами оригіналів. У такому разі предмет «Зарубіжна література» виконує додаткову функцію вдосконалення володіння учнями іноземними та іншими мовами.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26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765175"/>
            <a:ext cx="7608064" cy="561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09575"/>
            <a:ext cx="7331075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1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Під час оцінювання зошита із зарубіжної літератури слід ураховувати наявність різних видів робіт;</a:t>
            </a:r>
            <a:r>
              <a:rPr lang="uk-UA" sz="2000" i="1" dirty="0">
                <a:solidFill>
                  <a:srgbClr val="FF0000"/>
                </a:solidFill>
              </a:rPr>
              <a:t> </a:t>
            </a:r>
            <a:r>
              <a:rPr lang="uk-UA" sz="2000" i="1" dirty="0"/>
              <a:t>грамотність (якість виконання робіт); охайність; уміння правильно оформлювати роботи (дотримання вимог до оформлення орфографічного режиму). </a:t>
            </a:r>
            <a:endParaRPr lang="ru-RU" sz="2000" dirty="0"/>
          </a:p>
          <a:p>
            <a:r>
              <a:rPr lang="uk-UA" sz="2000" i="1" dirty="0"/>
              <a:t>Оцінку за ведення зошита із зарубіжної літератури виставляють у кожному класі окремою колонкою в журналі раз на місяць і враховують як поточну до найближчої тематичної.</a:t>
            </a:r>
            <a:endParaRPr lang="ru-RU" sz="2000" dirty="0"/>
          </a:p>
          <a:p>
            <a:r>
              <a:rPr lang="uk-UA" sz="2000" i="1" dirty="0"/>
              <a:t>        </a:t>
            </a:r>
            <a:r>
              <a:rPr lang="uk-UA" sz="2000" b="1" i="1" dirty="0">
                <a:solidFill>
                  <a:srgbClr val="0070C0"/>
                </a:solidFill>
              </a:rPr>
              <a:t>Оцінка за контрольний твір із зарубіжної літератури</a:t>
            </a:r>
            <a:r>
              <a:rPr lang="uk-UA" sz="2000" i="1" dirty="0">
                <a:solidFill>
                  <a:srgbClr val="0070C0"/>
                </a:solidFill>
              </a:rPr>
              <a:t> </a:t>
            </a:r>
            <a:r>
              <a:rPr lang="uk-UA" sz="2000" i="1" dirty="0"/>
              <a:t>є середнім арифметичним за зміст і грамотність, яку виставляють в колонці з датою написання роботи, надпис у журнальній колонці «</a:t>
            </a:r>
            <a:r>
              <a:rPr lang="uk-UA" sz="2000" b="1" i="1" dirty="0"/>
              <a:t>Твір» </a:t>
            </a:r>
            <a:r>
              <a:rPr lang="uk-UA" sz="2000" i="1" dirty="0"/>
              <a:t>не робиться. </a:t>
            </a:r>
            <a:endParaRPr lang="ru-RU" sz="2000" dirty="0"/>
          </a:p>
          <a:p>
            <a:r>
              <a:rPr lang="uk-UA" sz="2000" b="1" i="1" dirty="0"/>
              <a:t>Оцінку за читання напам’ять поетичних або прозових творів  із зарубіжної літератури</a:t>
            </a:r>
            <a:r>
              <a:rPr lang="uk-UA" sz="2000" i="1" dirty="0"/>
              <a:t> виставляють  у колонку без дати з надписом  </a:t>
            </a:r>
            <a:r>
              <a:rPr lang="uk-UA" sz="2000" b="1" i="1" dirty="0"/>
              <a:t> «Напам’ять».</a:t>
            </a:r>
            <a:r>
              <a:rPr lang="uk-UA" sz="2000" i="1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14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/>
              <a:t>Під час підготовки вчителів до уроків радимо використовувати періодичні фахові видання:  журнали «Всесвітня література в школах України», «Зарубіжна література в  школах України», газету «Світова література</a:t>
            </a:r>
            <a:r>
              <a:rPr lang="uk-UA" sz="2400" i="1" dirty="0" smtClean="0"/>
              <a:t>» ( та інтернет ресурси).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3999230" cy="198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8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У 2017-2018 навчальному році вивчення   зарубіжної літератури в 5-9 класах здійснюватиметься за програмою</a:t>
            </a:r>
            <a:r>
              <a:rPr lang="uk-UA" sz="2400" b="1" i="1" dirty="0">
                <a:solidFill>
                  <a:srgbClr val="FF0000"/>
                </a:solidFill>
              </a:rPr>
              <a:t>:</a:t>
            </a:r>
            <a:r>
              <a:rPr lang="uk-UA" sz="2400" i="1" dirty="0">
                <a:solidFill>
                  <a:srgbClr val="FF0000"/>
                </a:solidFill>
              </a:rPr>
              <a:t> Світова література. 5–9 класи. Програма для загальноосвітніх навчальних закладів. - К.: Видавничий дім «Освіта», 2013  зі змінами,  затвердженими наказом  МОН від 07.06.2017 № 804  (електронний ресурс: </a:t>
            </a:r>
            <a:r>
              <a:rPr lang="uk-UA" sz="2400" i="1" u="sng" dirty="0">
                <a:hlinkClick r:id="rId2"/>
              </a:rPr>
              <a:t>http://mon.gov.ua/activity/education/zagalna-serednya/navchalni-programi-5-9-klas-2017.html</a:t>
            </a:r>
            <a:r>
              <a:rPr lang="uk-UA" sz="2400" i="1" u="sng" dirty="0"/>
              <a:t>  </a:t>
            </a:r>
            <a:r>
              <a:rPr lang="uk-UA" sz="2400" i="1" dirty="0"/>
              <a:t>). </a:t>
            </a:r>
            <a:endParaRPr lang="ru-RU" sz="2400" dirty="0"/>
          </a:p>
          <a:p>
            <a:r>
              <a:rPr lang="uk-UA" sz="2400" b="1" i="1" dirty="0">
                <a:solidFill>
                  <a:srgbClr val="FF0000"/>
                </a:solidFill>
              </a:rPr>
              <a:t>У 10-11 класах - за програмами</a:t>
            </a:r>
            <a:r>
              <a:rPr lang="uk-UA" sz="2400" i="1" dirty="0">
                <a:solidFill>
                  <a:srgbClr val="FF0000"/>
                </a:solidFill>
              </a:rPr>
              <a:t>, затвердженими наказом Міністерства освіти і науки  від 28.10.2010 № 1021,  крім рівня стандарту та академічного рівня зі змінами 2016 року </a:t>
            </a:r>
            <a:r>
              <a:rPr lang="uk-UA" sz="2400" i="1" dirty="0"/>
              <a:t>(електронний ресурс: </a:t>
            </a:r>
            <a:r>
              <a:rPr lang="uk-UA" sz="2400" i="1" u="sng" dirty="0">
                <a:hlinkClick r:id="rId3"/>
              </a:rPr>
              <a:t>http://mon.gov.ua/activity/education/zagalna-serednya/navchalni-programy.html</a:t>
            </a:r>
            <a:r>
              <a:rPr lang="uk-UA" sz="2400" i="1" dirty="0"/>
              <a:t>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25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204864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Бажаю</a:t>
            </a:r>
            <a:r>
              <a:rPr lang="ru-RU" sz="2400" dirty="0" smtClean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, добра, </a:t>
            </a:r>
            <a:r>
              <a:rPr lang="ru-RU" sz="2400" dirty="0" err="1"/>
              <a:t>довголіття</a:t>
            </a:r>
            <a:r>
              <a:rPr lang="ru-RU" sz="2400" dirty="0"/>
              <a:t>,</a:t>
            </a:r>
          </a:p>
          <a:p>
            <a:r>
              <a:rPr lang="ru-RU" sz="2400" dirty="0"/>
              <a:t> Хай </a:t>
            </a:r>
            <a:r>
              <a:rPr lang="ru-RU" sz="2400" dirty="0" err="1"/>
              <a:t>вистачить</a:t>
            </a:r>
            <a:r>
              <a:rPr lang="ru-RU" sz="2400" dirty="0"/>
              <a:t> </a:t>
            </a:r>
            <a:r>
              <a:rPr lang="ru-RU" sz="2400" dirty="0" err="1"/>
              <a:t>щастя</a:t>
            </a:r>
            <a:r>
              <a:rPr lang="ru-RU" sz="2400" dirty="0"/>
              <a:t> на </a:t>
            </a:r>
            <a:r>
              <a:rPr lang="ru-RU" sz="2400" dirty="0" err="1"/>
              <a:t>ціле</a:t>
            </a:r>
            <a:r>
              <a:rPr lang="ru-RU" sz="2400" dirty="0"/>
              <a:t> </a:t>
            </a:r>
            <a:r>
              <a:rPr lang="ru-RU" sz="2400" dirty="0" err="1"/>
              <a:t>століття</a:t>
            </a:r>
            <a:r>
              <a:rPr lang="ru-RU" sz="2400" dirty="0"/>
              <a:t>!</a:t>
            </a:r>
          </a:p>
          <a:p>
            <a:r>
              <a:rPr lang="ru-RU" sz="2400" dirty="0"/>
              <a:t> Хай </a:t>
            </a:r>
            <a:r>
              <a:rPr lang="ru-RU" sz="2400" dirty="0" err="1"/>
              <a:t>скрізь</a:t>
            </a:r>
            <a:r>
              <a:rPr lang="ru-RU" sz="2400" dirty="0"/>
              <a:t> буде лад – на </a:t>
            </a:r>
            <a:r>
              <a:rPr lang="ru-RU" sz="2400" dirty="0" err="1"/>
              <a:t>роботі</a:t>
            </a:r>
            <a:r>
              <a:rPr lang="ru-RU" sz="2400" dirty="0"/>
              <a:t>, в </a:t>
            </a:r>
            <a:r>
              <a:rPr lang="ru-RU" sz="2400" dirty="0" err="1"/>
              <a:t>сім’ї</a:t>
            </a:r>
            <a:r>
              <a:rPr lang="ru-RU" sz="2400" dirty="0"/>
              <a:t>,</a:t>
            </a:r>
          </a:p>
          <a:p>
            <a:r>
              <a:rPr lang="ru-RU" sz="2400" dirty="0"/>
              <a:t> І </a:t>
            </a:r>
            <a:r>
              <a:rPr lang="ru-RU" sz="2400" dirty="0" err="1"/>
              <a:t>радість</a:t>
            </a:r>
            <a:r>
              <a:rPr lang="ru-RU" sz="2400" dirty="0"/>
              <a:t> на </a:t>
            </a:r>
            <a:r>
              <a:rPr lang="ru-RU" sz="2400" dirty="0" err="1"/>
              <a:t>серці</a:t>
            </a:r>
            <a:r>
              <a:rPr lang="ru-RU" sz="2400" dirty="0"/>
              <a:t>, і </a:t>
            </a:r>
            <a:r>
              <a:rPr lang="ru-RU" sz="2400" dirty="0" err="1"/>
              <a:t>хліб</a:t>
            </a:r>
            <a:r>
              <a:rPr lang="ru-RU" sz="2400" dirty="0"/>
              <a:t> на </a:t>
            </a:r>
            <a:r>
              <a:rPr lang="ru-RU" sz="2400" dirty="0" err="1"/>
              <a:t>столі</a:t>
            </a:r>
            <a:r>
              <a:rPr lang="ru-RU" sz="2400" dirty="0"/>
              <a:t>.</a:t>
            </a:r>
          </a:p>
          <a:p>
            <a:r>
              <a:rPr lang="ru-RU" sz="2400" dirty="0"/>
              <a:t> Хай </a:t>
            </a:r>
            <a:r>
              <a:rPr lang="ru-RU" sz="2400" dirty="0" err="1"/>
              <a:t>сміхом</a:t>
            </a:r>
            <a:r>
              <a:rPr lang="ru-RU" sz="2400" dirty="0"/>
              <a:t> й </a:t>
            </a:r>
            <a:r>
              <a:rPr lang="ru-RU" sz="2400" dirty="0" err="1"/>
              <a:t>веселістю</a:t>
            </a:r>
            <a:r>
              <a:rPr lang="ru-RU" sz="2400" dirty="0"/>
              <a:t> </a:t>
            </a:r>
            <a:r>
              <a:rPr lang="ru-RU" sz="2400" dirty="0" err="1"/>
              <a:t>повниться</a:t>
            </a:r>
            <a:r>
              <a:rPr lang="ru-RU" sz="2400" dirty="0"/>
              <a:t> хата,</a:t>
            </a:r>
          </a:p>
          <a:p>
            <a:r>
              <a:rPr lang="ru-RU" sz="2400" dirty="0"/>
              <a:t> Родина хай буде здорова й </a:t>
            </a:r>
            <a:r>
              <a:rPr lang="ru-RU" sz="2400" dirty="0" err="1"/>
              <a:t>багата</a:t>
            </a:r>
            <a:r>
              <a:rPr lang="ru-RU" sz="2400" dirty="0"/>
              <a:t>!</a:t>
            </a:r>
          </a:p>
          <a:p>
            <a:r>
              <a:rPr lang="ru-RU" sz="2400" dirty="0"/>
              <a:t> І </a:t>
            </a:r>
            <a:r>
              <a:rPr lang="ru-RU" sz="2400" dirty="0" err="1"/>
              <a:t>мрій</a:t>
            </a:r>
            <a:r>
              <a:rPr lang="ru-RU" sz="2400" dirty="0"/>
              <a:t>, і </a:t>
            </a:r>
            <a:r>
              <a:rPr lang="ru-RU" sz="2400" dirty="0" err="1"/>
              <a:t>бажань</a:t>
            </a:r>
            <a:r>
              <a:rPr lang="ru-RU" sz="2400" dirty="0"/>
              <a:t>, і </a:t>
            </a:r>
            <a:r>
              <a:rPr lang="ru-RU" sz="2400" dirty="0" err="1"/>
              <a:t>наснаги</a:t>
            </a:r>
            <a:r>
              <a:rPr lang="ru-RU" sz="2400" dirty="0"/>
              <a:t> </a:t>
            </a:r>
            <a:r>
              <a:rPr lang="ru-RU" sz="2400" dirty="0" err="1"/>
              <a:t>творити</a:t>
            </a:r>
            <a:r>
              <a:rPr lang="ru-RU" sz="2400" dirty="0"/>
              <a:t>,</a:t>
            </a:r>
          </a:p>
          <a:p>
            <a:r>
              <a:rPr lang="ru-RU" sz="2400" dirty="0"/>
              <a:t> 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серцю</a:t>
            </a:r>
            <a:r>
              <a:rPr lang="ru-RU" sz="2400" dirty="0"/>
              <a:t> </a:t>
            </a:r>
            <a:r>
              <a:rPr lang="ru-RU" sz="2400" dirty="0" err="1"/>
              <a:t>хотілося</a:t>
            </a:r>
            <a:r>
              <a:rPr lang="ru-RU" sz="2400" dirty="0"/>
              <a:t> </a:t>
            </a:r>
            <a:r>
              <a:rPr lang="ru-RU" sz="2400" dirty="0" err="1"/>
              <a:t>жити</a:t>
            </a:r>
            <a:r>
              <a:rPr lang="ru-RU" sz="2400" dirty="0"/>
              <a:t> й </a:t>
            </a:r>
            <a:r>
              <a:rPr lang="ru-RU" sz="2400" dirty="0" err="1"/>
              <a:t>любити</a:t>
            </a:r>
            <a:r>
              <a:rPr lang="ru-RU" sz="2400" dirty="0"/>
              <a:t>!</a:t>
            </a:r>
          </a:p>
          <a:p>
            <a:r>
              <a:rPr lang="ru-RU" sz="2400" dirty="0"/>
              <a:t> Хай </a:t>
            </a:r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шанують</a:t>
            </a:r>
            <a:r>
              <a:rPr lang="ru-RU" sz="2400" dirty="0"/>
              <a:t>, </a:t>
            </a:r>
            <a:r>
              <a:rPr lang="ru-RU" sz="2400" dirty="0" err="1"/>
              <a:t>повагу</a:t>
            </a:r>
            <a:r>
              <a:rPr lang="ru-RU" sz="2400" dirty="0"/>
              <a:t> </a:t>
            </a:r>
            <a:r>
              <a:rPr lang="ru-RU" sz="2400" dirty="0" err="1"/>
              <a:t>дарують</a:t>
            </a:r>
            <a:r>
              <a:rPr lang="ru-RU" sz="2400" dirty="0"/>
              <a:t>,</a:t>
            </a:r>
          </a:p>
          <a:p>
            <a:r>
              <a:rPr lang="ru-RU" sz="2400" dirty="0"/>
              <a:t> </a:t>
            </a:r>
            <a:r>
              <a:rPr lang="ru-RU" sz="2400" dirty="0" err="1"/>
              <a:t>Злагода</a:t>
            </a:r>
            <a:r>
              <a:rPr lang="ru-RU" sz="2400" dirty="0"/>
              <a:t> й мир у </a:t>
            </a:r>
            <a:r>
              <a:rPr lang="ru-RU" sz="2400" dirty="0" err="1"/>
              <a:t>житті</a:t>
            </a:r>
            <a:r>
              <a:rPr lang="ru-RU" sz="2400" dirty="0"/>
              <a:t> хай </a:t>
            </a:r>
            <a:r>
              <a:rPr lang="ru-RU" sz="2400" dirty="0" err="1"/>
              <a:t>панують</a:t>
            </a:r>
            <a:r>
              <a:rPr lang="ru-RU" sz="2400" dirty="0"/>
              <a:t>!</a:t>
            </a:r>
          </a:p>
        </p:txBody>
      </p:sp>
      <p:pic>
        <p:nvPicPr>
          <p:cNvPr id="3" name="Picture 4" descr="Holidays_September_1_School_Bell_017370_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414"/>
            <a:ext cx="3186237" cy="263473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3610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2348" y="2204864"/>
            <a:ext cx="72761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/>
              <a:t>Навчальна та методична література із зарубіжної літератури, рекомендована МОН, зазначена в Переліку навчальних програм, підручників та навчально-методичних посібників, рекомендованих Міністерством освіти і науки, що розміщений на офіційному сайті МОН.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" y="45625"/>
            <a:ext cx="2946349" cy="201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31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/>
              <a:t>Звертаємо увагу,  що в 2017 році модернізацію навчальної  програми для 5-9 класів  здійснено відповідно до Державного стандарту базової і повної загальної середньої освіти (постанова Кабінету Міністрів України № 1392 від 23.11.2011) у контексті Концепції «Нова українська школа», схваленої  розпорядженням Кабінету Міністрів України від 14.12.2016 № 988-р.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8351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91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776864" cy="44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Головна мета вивчення предмета «Зарубіжна література»</a:t>
            </a:r>
            <a:r>
              <a:rPr lang="uk-UA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>
                <a:latin typeface="Times New Roman"/>
                <a:ea typeface="Times New Roman"/>
                <a:cs typeface="Times New Roman"/>
              </a:rPr>
              <a:t>в загальноосвітній школі – прилучення учнів до кращих здобутків зарубіжної літератури та культури, розвиток творчої особистості (читача), формування в неї гуманістичного світогляду, високої моралі, естетичних смаків, а також якостей громадянина України, який усвідомлює свою належність до світової спільноти.</a:t>
            </a:r>
            <a:endParaRPr lang="ru-RU" b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9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96448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Завдання вивчення зарубіжної літератури в основній школі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00355" indent="-228600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Основними завданнями вивчення зарубіжної літератури в основній школі є: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формування стійкої мотивації до читання художньої літератури, до вивчення зарубіжної літератури як скарбниці духовних цінностей людства;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ознайомлення учнів із найкращими зразками оригінальної й перекладної літератури («золотого» фонду класики та сучасної);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поглиблення уявлень про специфіку художньої літератури як мистецтва слова;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формування читацької та мовленнєвої культури;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розвиток умінь і навичок учнів сприймати, аналізувати й інтерпретувати літературний твір у культурному контексті, у зв’язках з іншими видами мистецтва, в аспекті актуальних питань сучасності й становлення особистості;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активізація інтересу до вивчення іноземних мов у процесі читання творів зарубіжних письменників;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80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734481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  <a:tabLst>
                <a:tab pos="589280" algn="l"/>
              </a:tabLs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7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) формування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поваги до різних мов, культур, традицій, толерантного ставлення до всіх рас, народів, народностей і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національностей;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tabLst>
                <a:tab pos="589280" algn="l"/>
              </a:tabLst>
            </a:pPr>
            <a:r>
              <a:rPr lang="ru-RU" sz="1400" dirty="0">
                <a:latin typeface="Calibri"/>
                <a:ea typeface="Times New Roman"/>
                <a:cs typeface="Times New Roman"/>
              </a:rPr>
              <a:t>8</a:t>
            </a:r>
            <a:r>
              <a:rPr lang="ru-RU" sz="1400" dirty="0" smtClean="0">
                <a:latin typeface="Calibri"/>
                <a:ea typeface="Times New Roman"/>
                <a:cs typeface="Times New Roman"/>
              </a:rPr>
              <a:t>)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виховання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любові до української мови і літератури як органічного складника світової культури, прагнення до збереження рідної мови, національних традицій і цінностей в умовах глобалізації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світу;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tabLst>
                <a:tab pos="589280" algn="l"/>
              </a:tabLst>
            </a:pPr>
            <a:r>
              <a:rPr lang="ru-RU" sz="1400" dirty="0">
                <a:latin typeface="Calibri"/>
                <a:ea typeface="Times New Roman"/>
                <a:cs typeface="Times New Roman"/>
              </a:rPr>
              <a:t>9</a:t>
            </a:r>
            <a:r>
              <a:rPr lang="ru-RU" sz="1400" dirty="0" smtClean="0">
                <a:latin typeface="Calibri"/>
                <a:ea typeface="Times New Roman"/>
                <a:cs typeface="Times New Roman"/>
              </a:rPr>
              <a:t>)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формування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духовного світу особистості, її високої моралі, ціннісних орієнтацій;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tabLst>
                <a:tab pos="589280" algn="l"/>
              </a:tabLs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10) розвиток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творчих здібностей, культури спілкування, критичного мислення;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tabLst>
                <a:tab pos="589280" algn="l"/>
              </a:tabLs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11) формування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етичних уявлень та естетичних смаків;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tabLst>
                <a:tab pos="589280" algn="l"/>
              </a:tabLs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12)розширення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культурно-пізнавальних інтересів особистості.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9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heavy" dirty="0">
                <a:solidFill>
                  <a:srgbClr val="FF0000"/>
                </a:solidFill>
              </a:rPr>
              <a:t>Стратегічно важливим у викладанні зарубіжної літератури в 2017-2018 навчальному році  є </a:t>
            </a:r>
            <a:r>
              <a:rPr lang="uk-UA" sz="2400" b="1" i="1" u="heavy" dirty="0" err="1">
                <a:solidFill>
                  <a:srgbClr val="FF0000"/>
                </a:solidFill>
              </a:rPr>
              <a:t>компетентнісний</a:t>
            </a:r>
            <a:r>
              <a:rPr lang="uk-UA" sz="2400" b="1" i="1" u="heavy" dirty="0">
                <a:solidFill>
                  <a:srgbClr val="FF0000"/>
                </a:solidFill>
              </a:rPr>
              <a:t> підхід</a:t>
            </a:r>
            <a:r>
              <a:rPr lang="uk-UA" sz="2400" i="1" u="heavy" dirty="0">
                <a:solidFill>
                  <a:srgbClr val="FF0000"/>
                </a:solidFill>
              </a:rPr>
              <a:t>,</a:t>
            </a:r>
            <a:r>
              <a:rPr lang="uk-UA" sz="2400" i="1" dirty="0">
                <a:solidFill>
                  <a:srgbClr val="FF0000"/>
                </a:solidFill>
              </a:rPr>
              <a:t> </a:t>
            </a:r>
            <a:r>
              <a:rPr lang="uk-UA" sz="2400" i="1" dirty="0"/>
              <a:t>що покликаний забезпечити соціалізацію учнів та їхню інтеграцію в сучасне суспільство, сформувати в них стійкі моральні принципи й світоглядні орієнтири, виховати особистість із національною свідомістю, громадянськими якостями й критичним мисленням, здатною до творчого вирішення життєвих задач, саморозвитку та самонавчання в умовах глобальних змін та викликів.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70" y="4941168"/>
            <a:ext cx="2987040" cy="183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8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u="heavy" dirty="0">
                <a:solidFill>
                  <a:srgbClr val="FF0000"/>
                </a:solidFill>
              </a:rPr>
              <a:t>Засобами предмета «Зарубіжна література» мають бути сформовані такі ключові компетентності</a:t>
            </a:r>
            <a:r>
              <a:rPr lang="uk-UA" sz="2400" i="1" dirty="0">
                <a:solidFill>
                  <a:srgbClr val="FF0000"/>
                </a:solidFill>
              </a:rPr>
              <a:t> (відповідно до Рекомендацій Європейської Ради): </a:t>
            </a:r>
            <a:r>
              <a:rPr lang="uk-UA" sz="2400" i="1" dirty="0">
                <a:solidFill>
                  <a:srgbClr val="0070C0"/>
                </a:solidFill>
              </a:rPr>
              <a:t>1) спілкування державною мовою</a:t>
            </a:r>
            <a:r>
              <a:rPr lang="uk-UA" sz="2400" i="1" dirty="0"/>
              <a:t>; 2) спілкування іноземними мовами; 3) математична компетентність; 4) компетентності в природничих науках і технологіях; 5) інформаційно-цифрова компетентність; 6) уміння вчитися; 7) ініціативність і підприємливість; 8) соціальна та громадянська компетентності; 9) обізнаність та самовираження у сфері культури; 10) екологічна грамотність і здорове життя.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71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1350</Words>
  <Application>Microsoft Office PowerPoint</Application>
  <PresentationFormat>Экран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2017-08-23T07:29:37Z</dcterms:created>
  <dcterms:modified xsi:type="dcterms:W3CDTF">2017-08-28T15:50:17Z</dcterms:modified>
</cp:coreProperties>
</file>