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s/slide5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  <Default Extension="gif" ContentType="image/gi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16" r:id="rId2"/>
    <p:sldId id="317" r:id="rId3"/>
    <p:sldId id="315" r:id="rId4"/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6" r:id="rId24"/>
    <p:sldId id="277" r:id="rId25"/>
    <p:sldId id="278" r:id="rId26"/>
    <p:sldId id="279" r:id="rId27"/>
    <p:sldId id="280" r:id="rId28"/>
    <p:sldId id="281" r:id="rId29"/>
    <p:sldId id="282" r:id="rId30"/>
    <p:sldId id="283" r:id="rId31"/>
    <p:sldId id="284" r:id="rId32"/>
    <p:sldId id="285" r:id="rId33"/>
    <p:sldId id="286" r:id="rId34"/>
    <p:sldId id="287" r:id="rId35"/>
    <p:sldId id="288" r:id="rId36"/>
    <p:sldId id="289" r:id="rId37"/>
    <p:sldId id="290" r:id="rId38"/>
    <p:sldId id="291" r:id="rId39"/>
    <p:sldId id="296" r:id="rId40"/>
    <p:sldId id="297" r:id="rId41"/>
    <p:sldId id="292" r:id="rId42"/>
    <p:sldId id="298" r:id="rId43"/>
    <p:sldId id="299" r:id="rId44"/>
    <p:sldId id="300" r:id="rId45"/>
    <p:sldId id="301" r:id="rId46"/>
    <p:sldId id="293" r:id="rId47"/>
    <p:sldId id="294" r:id="rId48"/>
    <p:sldId id="302" r:id="rId49"/>
    <p:sldId id="303" r:id="rId50"/>
    <p:sldId id="306" r:id="rId51"/>
    <p:sldId id="307" r:id="rId52"/>
    <p:sldId id="308" r:id="rId53"/>
    <p:sldId id="309" r:id="rId54"/>
    <p:sldId id="310" r:id="rId55"/>
    <p:sldId id="312" r:id="rId56"/>
    <p:sldId id="313" r:id="rId57"/>
    <p:sldId id="314" r:id="rId5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1" autoAdjust="0"/>
    <p:restoredTop sz="94676" autoAdjust="0"/>
  </p:normalViewPr>
  <p:slideViewPr>
    <p:cSldViewPr>
      <p:cViewPr varScale="1">
        <p:scale>
          <a:sx n="87" d="100"/>
          <a:sy n="87" d="100"/>
        </p:scale>
        <p:origin x="-504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08.08.2017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08.08.2017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08.08.2017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08.08.2017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08.08.2017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08.08.2017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08.08.2017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08.08.2017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08.08.2017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08.08.2017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08.08.2017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08.08.2017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gif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hyperlink" Target="https://uk.wikipedia.org/wiki/%D0%A1%D0%BE%D1%83%D1%81" TargetMode="External"/><Relationship Id="rId1" Type="http://schemas.openxmlformats.org/officeDocument/2006/relationships/slideLayout" Target="../slideLayouts/slideLayout4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5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5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5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5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gif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4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4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5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4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4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5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5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hyperlink" Target="http://uk.wikipedia.org/wiki/%D0%91%D1%80%D1%8E%D1%81%D1%81%D0%B5%D0%BB%D1%8C" TargetMode="Externa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Картинки по запросу темі для презентаций"/>
          <p:cNvPicPr>
            <a:picLocks noGrp="1"/>
          </p:cNvPicPr>
          <p:nvPr>
            <p:ph idx="1"/>
          </p:nvPr>
        </p:nvPicPr>
        <p:blipFill>
          <a:blip r:embed="rId2">
            <a:lum bright="-10000"/>
          </a:blip>
          <a:srcRect/>
          <a:stretch>
            <a:fillRect/>
          </a:stretch>
        </p:blipFill>
        <p:spPr bwMode="auto">
          <a:xfrm>
            <a:off x="0" y="0"/>
            <a:ext cx="9001156" cy="664371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1259632" y="620688"/>
            <a:ext cx="6840760" cy="487404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4" y="142852"/>
            <a:ext cx="8858312" cy="1785950"/>
          </a:xfrm>
        </p:spPr>
        <p:txBody>
          <a:bodyPr>
            <a:noAutofit/>
          </a:bodyPr>
          <a:lstStyle/>
          <a:p>
            <a:r>
              <a:rPr lang="uk-UA" sz="3200" b="1" dirty="0" smtClean="0">
                <a:solidFill>
                  <a:srgbClr val="C00000"/>
                </a:solidFill>
              </a:rPr>
              <a:t>Прапор</a:t>
            </a:r>
            <a:r>
              <a:rPr lang="uk-UA" sz="3200" dirty="0" smtClean="0"/>
              <a:t> представляє ідеал об’єднання народів Європи. На блакитному тлі сяє дванадцять зірок, як символ довершеності, повноти та єдності.</a:t>
            </a:r>
            <a:endParaRPr lang="uk-UA" sz="3200" dirty="0"/>
          </a:p>
        </p:txBody>
      </p:sp>
      <p:pic>
        <p:nvPicPr>
          <p:cNvPr id="4" name="Содержимое 3" descr="Картинки по запросу прапор єс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57159" y="1928803"/>
            <a:ext cx="8358246" cy="4714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uk-UA" sz="2800" dirty="0" smtClean="0"/>
              <a:t>Музика </a:t>
            </a:r>
            <a:r>
              <a:rPr lang="uk-UA" sz="2800" dirty="0" smtClean="0">
                <a:solidFill>
                  <a:srgbClr val="C00000"/>
                </a:solidFill>
              </a:rPr>
              <a:t>гімну</a:t>
            </a:r>
            <a:r>
              <a:rPr lang="uk-UA" sz="2800" dirty="0" smtClean="0"/>
              <a:t> взята з Дев’ятої симфонії  Людвіга </a:t>
            </a:r>
            <a:r>
              <a:rPr lang="ru-RU" sz="2800" dirty="0" err="1" smtClean="0"/>
              <a:t>ван</a:t>
            </a:r>
            <a:r>
              <a:rPr lang="ru-RU" sz="2800" dirty="0" smtClean="0"/>
              <a:t> Бетховена, </a:t>
            </a:r>
            <a:r>
              <a:rPr lang="uk-UA" sz="2800" dirty="0" smtClean="0"/>
              <a:t>написана в 1823 році. </a:t>
            </a:r>
            <a:endParaRPr lang="uk-UA" sz="2800" dirty="0"/>
          </a:p>
        </p:txBody>
      </p:sp>
      <p:pic>
        <p:nvPicPr>
          <p:cNvPr id="4" name="Содержимое 3" descr="Картинки по запросу Людвіга ван Бетховена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28596" y="1643050"/>
            <a:ext cx="4500594" cy="49292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54032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ГРА «</a:t>
            </a:r>
            <a:r>
              <a:rPr lang="ru-RU" b="1" dirty="0" err="1" smtClean="0"/>
              <a:t>Що</a:t>
            </a:r>
            <a:r>
              <a:rPr lang="ru-RU" b="1" dirty="0" smtClean="0"/>
              <a:t>? Де? Коли?»</a:t>
            </a:r>
            <a:r>
              <a:rPr lang="uk-UA" dirty="0" smtClean="0"/>
              <a:t/>
            </a:r>
            <a:br>
              <a:rPr lang="uk-UA" dirty="0" smtClean="0"/>
            </a:br>
            <a:endParaRPr lang="uk-UA" dirty="0"/>
          </a:p>
        </p:txBody>
      </p:sp>
      <p:pic>
        <p:nvPicPr>
          <p:cNvPr id="4" name="Содержимое 3" descr="Картинки по запросу ГРА «Що? Де? Коли?»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42844" y="857232"/>
            <a:ext cx="8858312" cy="58579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4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4" y="142852"/>
            <a:ext cx="8543956" cy="1274786"/>
          </a:xfrm>
        </p:spPr>
        <p:txBody>
          <a:bodyPr>
            <a:normAutofit fontScale="90000"/>
          </a:bodyPr>
          <a:lstStyle/>
          <a:p>
            <a:pPr lvl="0"/>
            <a:r>
              <a:rPr lang="uk-UA" sz="3100" dirty="0" smtClean="0"/>
              <a:t>Наступник </a:t>
            </a:r>
            <a:r>
              <a:rPr lang="uk-UA" sz="3100" dirty="0" err="1" smtClean="0"/>
              <a:t>Лінвінстона</a:t>
            </a:r>
            <a:r>
              <a:rPr lang="uk-UA" sz="3100" dirty="0" smtClean="0"/>
              <a:t> Борис </a:t>
            </a:r>
            <a:r>
              <a:rPr lang="ru-RU" sz="3100" dirty="0" smtClean="0"/>
              <a:t>Джонсон </a:t>
            </a:r>
            <a:r>
              <a:rPr lang="uk-UA" sz="3100" dirty="0" smtClean="0"/>
              <a:t>вирішив </a:t>
            </a:r>
            <a:r>
              <a:rPr lang="uk-UA" sz="3100" dirty="0" smtClean="0"/>
              <a:t> </a:t>
            </a:r>
            <a:r>
              <a:rPr lang="uk-UA" sz="3100" dirty="0" smtClean="0"/>
              <a:t>цю проблему кардинальним чином. А яким?</a:t>
            </a:r>
            <a:r>
              <a:rPr lang="uk-UA" dirty="0" smtClean="0"/>
              <a:t/>
            </a:r>
            <a:br>
              <a:rPr lang="uk-UA" dirty="0" smtClean="0"/>
            </a:br>
            <a:endParaRPr lang="uk-UA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114948"/>
          </a:xfrm>
        </p:spPr>
        <p:txBody>
          <a:bodyPr/>
          <a:lstStyle/>
          <a:p>
            <a:r>
              <a:rPr lang="uk-UA" dirty="0" smtClean="0"/>
              <a:t>Відповідь: </a:t>
            </a:r>
            <a:r>
              <a:rPr lang="uk-UA" b="1" dirty="0" smtClean="0"/>
              <a:t>Почав їздити на роботу на велосипеді.</a:t>
            </a:r>
            <a:r>
              <a:rPr lang="uk-UA" dirty="0" smtClean="0"/>
              <a:t/>
            </a:r>
            <a:br>
              <a:rPr lang="uk-UA" dirty="0" smtClean="0"/>
            </a:br>
            <a:r>
              <a:rPr lang="uk-UA" dirty="0" smtClean="0"/>
              <a:t/>
            </a:r>
            <a:br>
              <a:rPr lang="uk-UA" dirty="0" smtClean="0"/>
            </a:br>
            <a:endParaRPr lang="uk-UA" dirty="0"/>
          </a:p>
        </p:txBody>
      </p:sp>
      <p:pic>
        <p:nvPicPr>
          <p:cNvPr id="5" name="Рисунок 4" descr="Картинки по запросу затори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2714620"/>
            <a:ext cx="8286808" cy="3905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42852"/>
            <a:ext cx="8229600" cy="1274786"/>
          </a:xfrm>
        </p:spPr>
        <p:txBody>
          <a:bodyPr>
            <a:normAutofit fontScale="90000"/>
          </a:bodyPr>
          <a:lstStyle/>
          <a:p>
            <a:pPr lvl="0"/>
            <a:r>
              <a:rPr lang="uk-UA" sz="3600" dirty="0" smtClean="0"/>
              <a:t>Який Президент України підписав Угоду про партнерство та співробітництво з ЄС?</a:t>
            </a:r>
            <a:r>
              <a:rPr lang="uk-UA" dirty="0" smtClean="0"/>
              <a:t/>
            </a:r>
            <a:br>
              <a:rPr lang="uk-UA" dirty="0" smtClean="0"/>
            </a:br>
            <a:endParaRPr lang="uk-UA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uk-UA" dirty="0" smtClean="0"/>
              <a:t>Відповідь: </a:t>
            </a:r>
            <a:r>
              <a:rPr lang="uk-UA" b="1" dirty="0" smtClean="0"/>
              <a:t>Леонід Кравчук.</a:t>
            </a:r>
            <a:endParaRPr lang="uk-UA" dirty="0" smtClean="0"/>
          </a:p>
          <a:p>
            <a:pPr>
              <a:buNone/>
            </a:pPr>
            <a:endParaRPr lang="uk-UA" dirty="0"/>
          </a:p>
        </p:txBody>
      </p:sp>
      <p:pic>
        <p:nvPicPr>
          <p:cNvPr id="4" name="Рисунок 3" descr="Другий Президент України Леонід Кучма"/>
          <p:cNvPicPr/>
          <p:nvPr/>
        </p:nvPicPr>
        <p:blipFill>
          <a:blip r:embed="rId2"/>
          <a:srcRect t="3750" b="4167"/>
          <a:stretch>
            <a:fillRect/>
          </a:stretch>
        </p:blipFill>
        <p:spPr bwMode="auto">
          <a:xfrm>
            <a:off x="1000100" y="2376487"/>
            <a:ext cx="7572428" cy="39100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9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0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472518" cy="2297106"/>
          </a:xfrm>
        </p:spPr>
        <p:txBody>
          <a:bodyPr>
            <a:normAutofit fontScale="90000"/>
          </a:bodyPr>
          <a:lstStyle/>
          <a:p>
            <a:pPr lvl="0"/>
            <a:r>
              <a:rPr lang="uk-UA" sz="3600" dirty="0" smtClean="0"/>
              <a:t>Яка Стародавня європейська держава стала союзницею Київської Русі за Володимира Великого та у якої було запозичене християнство?</a:t>
            </a:r>
            <a:r>
              <a:rPr lang="uk-UA" dirty="0" smtClean="0"/>
              <a:t/>
            </a:r>
            <a:br>
              <a:rPr lang="uk-UA" dirty="0" smtClean="0"/>
            </a:br>
            <a:endParaRPr lang="uk-UA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143116"/>
            <a:ext cx="8472518" cy="4572032"/>
          </a:xfrm>
        </p:spPr>
        <p:txBody>
          <a:bodyPr/>
          <a:lstStyle/>
          <a:p>
            <a:r>
              <a:rPr lang="uk-UA" dirty="0" smtClean="0"/>
              <a:t>Відповідь: </a:t>
            </a:r>
            <a:r>
              <a:rPr lang="uk-UA" b="1" dirty="0" smtClean="0"/>
              <a:t>Візантія.</a:t>
            </a:r>
            <a:endParaRPr lang="uk-UA" dirty="0" smtClean="0"/>
          </a:p>
          <a:p>
            <a:endParaRPr lang="uk-UA" dirty="0" smtClean="0"/>
          </a:p>
          <a:p>
            <a:endParaRPr lang="uk-UA" dirty="0"/>
          </a:p>
        </p:txBody>
      </p:sp>
      <p:pic>
        <p:nvPicPr>
          <p:cNvPr id="4" name="Рисунок 3" descr="Картинки по запросу Візантія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2786058"/>
            <a:ext cx="8358246" cy="39290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385" decel="100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" dur="385" decel="100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1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2" dur="385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3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4" dur="385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5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225668"/>
          </a:xfrm>
        </p:spPr>
        <p:txBody>
          <a:bodyPr>
            <a:normAutofit fontScale="90000"/>
          </a:bodyPr>
          <a:lstStyle/>
          <a:p>
            <a:pPr lvl="0"/>
            <a:r>
              <a:rPr lang="uk-UA" dirty="0" smtClean="0"/>
              <a:t>Де було підписано угоду про запровадження безвізового режиму?</a:t>
            </a:r>
            <a:br>
              <a:rPr lang="uk-UA" dirty="0" smtClean="0"/>
            </a:br>
            <a:endParaRPr lang="uk-UA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643182"/>
            <a:ext cx="8229600" cy="3482981"/>
          </a:xfrm>
        </p:spPr>
        <p:txBody>
          <a:bodyPr/>
          <a:lstStyle/>
          <a:p>
            <a:r>
              <a:rPr lang="uk-UA" dirty="0" smtClean="0"/>
              <a:t>Відповідь: </a:t>
            </a:r>
            <a:r>
              <a:rPr lang="ru-RU" dirty="0" smtClean="0"/>
              <a:t>М. </a:t>
            </a:r>
            <a:r>
              <a:rPr lang="ru-RU" dirty="0" err="1" smtClean="0"/>
              <a:t>Шенген</a:t>
            </a:r>
            <a:r>
              <a:rPr lang="ru-RU" dirty="0" smtClean="0"/>
              <a:t>.</a:t>
            </a:r>
            <a:endParaRPr lang="uk-UA" dirty="0" smtClean="0"/>
          </a:p>
          <a:p>
            <a:pPr>
              <a:buNone/>
            </a:pPr>
            <a:endParaRPr lang="uk-UA" dirty="0"/>
          </a:p>
        </p:txBody>
      </p:sp>
      <p:pic>
        <p:nvPicPr>
          <p:cNvPr id="4" name="Рисунок 3" descr="Картинки по запросу підписано угоду про запровадження безвізового режиму"/>
          <p:cNvPicPr/>
          <p:nvPr/>
        </p:nvPicPr>
        <p:blipFill>
          <a:blip r:embed="rId2"/>
          <a:srcRect t="10000" b="6944"/>
          <a:stretch>
            <a:fillRect/>
          </a:stretch>
        </p:blipFill>
        <p:spPr bwMode="auto">
          <a:xfrm>
            <a:off x="428596" y="3429000"/>
            <a:ext cx="4572000" cy="284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Картинки по запросу підписано угоду про запровадження безвізового режиму"/>
          <p:cNvPicPr/>
          <p:nvPr/>
        </p:nvPicPr>
        <p:blipFill>
          <a:blip r:embed="rId3"/>
          <a:srcRect l="11583" t="13402" r="7336" b="35567"/>
          <a:stretch>
            <a:fillRect/>
          </a:stretch>
        </p:blipFill>
        <p:spPr bwMode="auto">
          <a:xfrm>
            <a:off x="5286380" y="2500306"/>
            <a:ext cx="3714776" cy="40719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77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" dur="770" decel="100000"/>
                                        <p:tgtEl>
                                          <p:spTgt spid="5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7" dur="77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9" dur="77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3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011486"/>
          </a:xfrm>
        </p:spPr>
        <p:txBody>
          <a:bodyPr>
            <a:normAutofit fontScale="90000"/>
          </a:bodyPr>
          <a:lstStyle/>
          <a:p>
            <a:pPr lvl="0"/>
            <a:r>
              <a:rPr lang="uk-UA" dirty="0" smtClean="0"/>
              <a:t>Ця держава - член ЄС, має найменші збройні сили у </a:t>
            </a:r>
            <a:r>
              <a:rPr lang="uk-UA" dirty="0" smtClean="0"/>
              <a:t>ЄС. </a:t>
            </a:r>
            <a:r>
              <a:rPr lang="uk-UA" dirty="0" smtClean="0"/>
              <a:t>Чисельність регулярної армії країни - лише 900 чоловік. Про яку країну йдеться?</a:t>
            </a:r>
            <a:br>
              <a:rPr lang="uk-UA" dirty="0" smtClean="0"/>
            </a:br>
            <a:endParaRPr lang="uk-UA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143248"/>
            <a:ext cx="8229600" cy="2982915"/>
          </a:xfrm>
        </p:spPr>
        <p:txBody>
          <a:bodyPr>
            <a:normAutofit/>
          </a:bodyPr>
          <a:lstStyle/>
          <a:p>
            <a:r>
              <a:rPr lang="uk-UA" dirty="0" smtClean="0"/>
              <a:t>Відповідь: </a:t>
            </a:r>
            <a:r>
              <a:rPr lang="uk-UA" sz="3600" dirty="0" smtClean="0"/>
              <a:t>Люксембург. </a:t>
            </a:r>
          </a:p>
          <a:p>
            <a:endParaRPr lang="uk-UA" dirty="0"/>
          </a:p>
        </p:txBody>
      </p:sp>
      <p:pic>
        <p:nvPicPr>
          <p:cNvPr id="4" name="Рисунок 3" descr="Картинки по запросу Люксембург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3643314"/>
            <a:ext cx="8286808" cy="2857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385" decel="100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" dur="385" decel="100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1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2" dur="385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3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4" dur="385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5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939916"/>
          </a:xfrm>
        </p:spPr>
        <p:txBody>
          <a:bodyPr>
            <a:normAutofit fontScale="90000"/>
          </a:bodyPr>
          <a:lstStyle/>
          <a:p>
            <a:pPr lvl="0"/>
            <a:r>
              <a:rPr lang="uk-UA" dirty="0" smtClean="0"/>
              <a:t>Перша угода між ЄС та країнами колишнього Радянського Союзу була підписана </a:t>
            </a:r>
            <a:r>
              <a:rPr lang="uk-UA" dirty="0" smtClean="0"/>
              <a:t>саме </a:t>
            </a:r>
            <a:r>
              <a:rPr lang="uk-UA" dirty="0" smtClean="0"/>
              <a:t>з ЦІЄЮ країною?</a:t>
            </a:r>
            <a:br>
              <a:rPr lang="uk-UA" dirty="0" smtClean="0"/>
            </a:br>
            <a:endParaRPr lang="uk-UA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143116"/>
            <a:ext cx="8229600" cy="3983047"/>
          </a:xfrm>
        </p:spPr>
        <p:txBody>
          <a:bodyPr/>
          <a:lstStyle/>
          <a:p>
            <a:r>
              <a:rPr lang="uk-UA" i="1" dirty="0" smtClean="0"/>
              <a:t>Відповідь: Україною. </a:t>
            </a:r>
            <a:endParaRPr lang="uk-UA" dirty="0" smtClean="0"/>
          </a:p>
          <a:p>
            <a:endParaRPr lang="uk-UA" dirty="0"/>
          </a:p>
        </p:txBody>
      </p:sp>
      <p:pic>
        <p:nvPicPr>
          <p:cNvPr id="4" name="Рисунок 3" descr="Картинки по запросу Україна і єс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2671762"/>
            <a:ext cx="8429683" cy="39005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582726"/>
          </a:xfrm>
        </p:spPr>
        <p:txBody>
          <a:bodyPr>
            <a:normAutofit fontScale="90000"/>
          </a:bodyPr>
          <a:lstStyle/>
          <a:p>
            <a:pPr lvl="0"/>
            <a:r>
              <a:rPr lang="uk-UA" dirty="0" smtClean="0"/>
              <a:t>ЦЮ країну називають «банкіром» всього світу?</a:t>
            </a:r>
            <a:br>
              <a:rPr lang="uk-UA" dirty="0" smtClean="0"/>
            </a:br>
            <a:endParaRPr lang="uk-UA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44" y="1571612"/>
            <a:ext cx="8858312" cy="5143536"/>
          </a:xfrm>
        </p:spPr>
        <p:txBody>
          <a:bodyPr/>
          <a:lstStyle/>
          <a:p>
            <a:r>
              <a:rPr lang="uk-UA" dirty="0" smtClean="0"/>
              <a:t>Відповідь: Швейцарія.</a:t>
            </a:r>
          </a:p>
          <a:p>
            <a:endParaRPr lang="uk-UA" dirty="0"/>
          </a:p>
        </p:txBody>
      </p:sp>
      <p:pic>
        <p:nvPicPr>
          <p:cNvPr id="4" name="Рисунок 3" descr="Картинки по запросу швейцарский банк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43438" y="2357430"/>
            <a:ext cx="4143404" cy="4286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010" name="Picture 2" descr="Картинки по запросу швейцарский банк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0" y="2357430"/>
            <a:ext cx="4071966" cy="428628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430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430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430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77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3" dur="770" decel="100000"/>
                                        <p:tgtEl>
                                          <p:spTgt spid="4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5" dur="77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7" dur="77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Картинки по запросу темі для презентаций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14290"/>
            <a:ext cx="9001156" cy="65008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260648"/>
            <a:ext cx="9001156" cy="452596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uk-UA" sz="6000" b="1" dirty="0" smtClean="0"/>
              <a:t>«</a:t>
            </a:r>
            <a:r>
              <a:rPr lang="uk-UA" sz="6000" b="1" dirty="0" smtClean="0"/>
              <a:t>Я </a:t>
            </a:r>
            <a:r>
              <a:rPr lang="uk-UA" sz="6000" b="1" dirty="0" smtClean="0"/>
              <a:t>–</a:t>
            </a:r>
          </a:p>
          <a:p>
            <a:pPr marL="0" indent="0" algn="ctr">
              <a:buNone/>
            </a:pPr>
            <a:r>
              <a:rPr lang="uk-UA" sz="6000" b="1" dirty="0" smtClean="0"/>
              <a:t> </a:t>
            </a:r>
            <a:r>
              <a:rPr lang="uk-UA" sz="6000" b="1" dirty="0" smtClean="0"/>
              <a:t>громадянин України – європейської країни»</a:t>
            </a:r>
            <a:endParaRPr lang="uk-UA" sz="60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827584" y="3717032"/>
            <a:ext cx="3494162" cy="261673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>
          <a:xfrm>
            <a:off x="5004048" y="3717032"/>
            <a:ext cx="3312368" cy="278723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0"/>
            <a:r>
              <a:rPr lang="uk-UA" dirty="0" smtClean="0"/>
              <a:t>ЦЯ країна - «молочна ферма» Європи?</a:t>
            </a:r>
            <a:br>
              <a:rPr lang="uk-UA" dirty="0" smtClean="0"/>
            </a:br>
            <a:endParaRPr lang="uk-UA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600200"/>
            <a:ext cx="8715436" cy="5114948"/>
          </a:xfrm>
        </p:spPr>
        <p:txBody>
          <a:bodyPr/>
          <a:lstStyle/>
          <a:p>
            <a:r>
              <a:rPr lang="uk-UA" sz="4000" dirty="0" smtClean="0"/>
              <a:t>Відповідь: Данія.</a:t>
            </a:r>
          </a:p>
          <a:p>
            <a:endParaRPr lang="uk-UA" dirty="0"/>
          </a:p>
        </p:txBody>
      </p:sp>
      <p:pic>
        <p:nvPicPr>
          <p:cNvPr id="4" name="Рисунок 3" descr="Картинки по запросу молочна данія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2214554"/>
            <a:ext cx="8572560" cy="44291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4290"/>
            <a:ext cx="8229600" cy="1928826"/>
          </a:xfrm>
        </p:spPr>
        <p:txBody>
          <a:bodyPr>
            <a:normAutofit fontScale="90000"/>
          </a:bodyPr>
          <a:lstStyle/>
          <a:p>
            <a:pPr lvl="0"/>
            <a:r>
              <a:rPr lang="uk-UA" dirty="0" smtClean="0"/>
              <a:t>У Брюсселі знаходиться музей ЦІЄЇ скульптури, </a:t>
            </a:r>
            <a:r>
              <a:rPr lang="uk-UA" dirty="0" smtClean="0"/>
              <a:t>у </a:t>
            </a:r>
            <a:r>
              <a:rPr lang="uk-UA" dirty="0" smtClean="0"/>
              <a:t>якому зібрано </a:t>
            </a:r>
            <a:r>
              <a:rPr lang="uk-UA" dirty="0" smtClean="0"/>
              <a:t>більше 800 костюмів спеціально для неї?</a:t>
            </a:r>
            <a:r>
              <a:rPr lang="uk-UA" dirty="0" smtClean="0"/>
              <a:t/>
            </a:r>
            <a:br>
              <a:rPr lang="uk-UA" dirty="0" smtClean="0"/>
            </a:br>
            <a:endParaRPr lang="uk-UA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214554"/>
            <a:ext cx="8229600" cy="4429156"/>
          </a:xfrm>
        </p:spPr>
        <p:txBody>
          <a:bodyPr/>
          <a:lstStyle/>
          <a:p>
            <a:r>
              <a:rPr lang="uk-UA" dirty="0" smtClean="0"/>
              <a:t>Відповідь: </a:t>
            </a:r>
            <a:r>
              <a:rPr lang="uk-UA" sz="3600" dirty="0" smtClean="0"/>
              <a:t>«Хлопчик, що </a:t>
            </a:r>
            <a:r>
              <a:rPr lang="uk-UA" sz="3600" dirty="0" err="1" smtClean="0"/>
              <a:t>пісяє</a:t>
            </a:r>
            <a:r>
              <a:rPr lang="uk-UA" sz="3600" dirty="0" smtClean="0"/>
              <a:t>» </a:t>
            </a:r>
          </a:p>
          <a:p>
            <a:endParaRPr lang="uk-UA" dirty="0"/>
          </a:p>
        </p:txBody>
      </p:sp>
      <p:pic>
        <p:nvPicPr>
          <p:cNvPr id="4" name="Рисунок 3" descr="Картинки по запросу музей костюми для хлопчика, що пісяє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2786058"/>
            <a:ext cx="7286676" cy="39290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0"/>
            <a:r>
              <a:rPr lang="uk-UA" dirty="0" smtClean="0"/>
              <a:t>На Русі столицю ЦІЄЇ країни звали </a:t>
            </a:r>
            <a:r>
              <a:rPr lang="uk-UA" dirty="0" err="1" smtClean="0"/>
              <a:t>Стекольним</a:t>
            </a:r>
            <a:r>
              <a:rPr lang="uk-UA" dirty="0" smtClean="0"/>
              <a:t> градом?</a:t>
            </a:r>
            <a:br>
              <a:rPr lang="uk-UA" dirty="0" smtClean="0"/>
            </a:br>
            <a:endParaRPr lang="uk-UA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114948"/>
          </a:xfrm>
        </p:spPr>
        <p:txBody>
          <a:bodyPr/>
          <a:lstStyle/>
          <a:p>
            <a:r>
              <a:rPr lang="uk-UA" sz="3600" dirty="0" smtClean="0"/>
              <a:t>Відповідь: </a:t>
            </a:r>
            <a:r>
              <a:rPr lang="ru-RU" sz="3600" dirty="0" smtClean="0"/>
              <a:t>Швеция. </a:t>
            </a:r>
            <a:r>
              <a:rPr lang="uk-UA" sz="3600" i="1" dirty="0" smtClean="0"/>
              <a:t>(Стокгольм.)</a:t>
            </a:r>
            <a:endParaRPr lang="uk-UA" sz="3600" dirty="0" smtClean="0"/>
          </a:p>
          <a:p>
            <a:endParaRPr lang="uk-UA" dirty="0"/>
          </a:p>
        </p:txBody>
      </p:sp>
      <p:pic>
        <p:nvPicPr>
          <p:cNvPr id="4" name="Рисунок 3" descr="Картинки по запросу стокгольм фото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2285992"/>
            <a:ext cx="8143932" cy="4381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385" decel="100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" dur="385" decel="100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1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2" dur="385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3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4" dur="385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5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654296"/>
          </a:xfrm>
        </p:spPr>
        <p:txBody>
          <a:bodyPr>
            <a:normAutofit fontScale="90000"/>
          </a:bodyPr>
          <a:lstStyle/>
          <a:p>
            <a:pPr lvl="0"/>
            <a:r>
              <a:rPr lang="uk-UA" dirty="0" smtClean="0"/>
              <a:t>У ЦІЙ європейській столиці співвідношення велосипедистів та автомобілістів </a:t>
            </a:r>
            <a:r>
              <a:rPr lang="uk-UA" dirty="0" smtClean="0"/>
              <a:t>48</a:t>
            </a:r>
            <a:r>
              <a:rPr lang="uk-UA" dirty="0" smtClean="0"/>
              <a:t>% до 18% на користь власників </a:t>
            </a:r>
            <a:r>
              <a:rPr lang="uk-UA" dirty="0" smtClean="0"/>
              <a:t>велосипедів.</a:t>
            </a:r>
            <a:r>
              <a:rPr lang="uk-UA" dirty="0" smtClean="0"/>
              <a:t/>
            </a:r>
            <a:br>
              <a:rPr lang="uk-UA" dirty="0" smtClean="0"/>
            </a:br>
            <a:endParaRPr lang="uk-UA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2928934"/>
            <a:ext cx="8715436" cy="3786214"/>
          </a:xfrm>
        </p:spPr>
        <p:txBody>
          <a:bodyPr>
            <a:normAutofit/>
          </a:bodyPr>
          <a:lstStyle/>
          <a:p>
            <a:r>
              <a:rPr lang="uk-UA" sz="2800" i="1" dirty="0" smtClean="0"/>
              <a:t>Відповідь: </a:t>
            </a:r>
            <a:r>
              <a:rPr lang="uk-UA" sz="2800" b="1" i="1" dirty="0" smtClean="0"/>
              <a:t>Амстердам</a:t>
            </a:r>
            <a:r>
              <a:rPr lang="uk-UA" sz="2800" i="1" dirty="0" smtClean="0"/>
              <a:t> називають «велосипедною столицею». На 750 тисяч жителів - більше 600 тисяч велосипедів.)</a:t>
            </a:r>
            <a:r>
              <a:rPr lang="uk-UA" sz="2800" dirty="0" smtClean="0"/>
              <a:t> </a:t>
            </a:r>
          </a:p>
          <a:p>
            <a:endParaRPr lang="uk-UA" dirty="0"/>
          </a:p>
        </p:txBody>
      </p:sp>
      <p:pic>
        <p:nvPicPr>
          <p:cNvPr id="4" name="Рисунок 3" descr="Картинки по запросу велосипедисты в амстердаме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48" y="4214818"/>
            <a:ext cx="7286676" cy="2500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7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770" decel="100000"/>
                                        <p:tgtEl>
                                          <p:spTgt spid="4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5" dur="77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7" dur="77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368412"/>
          </a:xfrm>
        </p:spPr>
        <p:txBody>
          <a:bodyPr>
            <a:normAutofit fontScale="90000"/>
          </a:bodyPr>
          <a:lstStyle/>
          <a:p>
            <a:pPr lvl="0"/>
            <a:r>
              <a:rPr lang="uk-UA" dirty="0" smtClean="0"/>
              <a:t>Форма ЦІЄЇ країни - у вигляді одного різновиду </a:t>
            </a:r>
            <a:r>
              <a:rPr lang="uk-UA" dirty="0" smtClean="0"/>
              <a:t>взуття.</a:t>
            </a:r>
            <a:r>
              <a:rPr lang="uk-UA" dirty="0" smtClean="0"/>
              <a:t/>
            </a:r>
            <a:br>
              <a:rPr lang="uk-UA" dirty="0" smtClean="0"/>
            </a:br>
            <a:endParaRPr lang="uk-UA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1571612"/>
            <a:ext cx="8401080" cy="5143536"/>
          </a:xfrm>
        </p:spPr>
        <p:txBody>
          <a:bodyPr/>
          <a:lstStyle/>
          <a:p>
            <a:r>
              <a:rPr lang="uk-UA" dirty="0" smtClean="0"/>
              <a:t>Відповідь: </a:t>
            </a:r>
            <a:r>
              <a:rPr lang="uk-UA" sz="4400" dirty="0" smtClean="0"/>
              <a:t>Італія (чобіт). </a:t>
            </a:r>
            <a:endParaRPr lang="uk-UA" sz="4400" dirty="0"/>
          </a:p>
        </p:txBody>
      </p:sp>
      <p:pic>
        <p:nvPicPr>
          <p:cNvPr id="4" name="Рисунок 3" descr="Картинки по запросу на що схожа на карті  Італія"/>
          <p:cNvPicPr/>
          <p:nvPr/>
        </p:nvPicPr>
        <p:blipFill>
          <a:blip r:embed="rId2"/>
          <a:srcRect r="4333" b="7143"/>
          <a:stretch>
            <a:fillRect/>
          </a:stretch>
        </p:blipFill>
        <p:spPr bwMode="auto">
          <a:xfrm>
            <a:off x="357158" y="2357430"/>
            <a:ext cx="8358246" cy="4286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385" decel="100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" dur="385" decel="100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1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2" dur="385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3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4" dur="385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5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39850"/>
          </a:xfrm>
        </p:spPr>
        <p:txBody>
          <a:bodyPr>
            <a:normAutofit fontScale="90000"/>
          </a:bodyPr>
          <a:lstStyle/>
          <a:p>
            <a:pPr lvl="0"/>
            <a:r>
              <a:rPr lang="uk-UA" dirty="0" smtClean="0"/>
              <a:t>На території ЦІЄЇ сучасної країни ЄС жив персонаж Граф </a:t>
            </a:r>
            <a:r>
              <a:rPr lang="uk-UA" dirty="0" smtClean="0"/>
              <a:t>Дракула</a:t>
            </a:r>
            <a:r>
              <a:rPr lang="uk-UA" dirty="0" smtClean="0"/>
              <a:t/>
            </a:r>
            <a:br>
              <a:rPr lang="uk-UA" dirty="0" smtClean="0"/>
            </a:br>
            <a:endParaRPr lang="uk-UA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43050"/>
            <a:ext cx="8229600" cy="5072098"/>
          </a:xfrm>
        </p:spPr>
        <p:txBody>
          <a:bodyPr/>
          <a:lstStyle/>
          <a:p>
            <a:r>
              <a:rPr lang="uk-UA" i="1" dirty="0" smtClean="0"/>
              <a:t>Відповідь: Румунія. </a:t>
            </a:r>
            <a:endParaRPr lang="uk-UA" dirty="0"/>
          </a:p>
        </p:txBody>
      </p:sp>
      <p:pic>
        <p:nvPicPr>
          <p:cNvPr id="4" name="Рисунок 3" descr="Картинки по запросу Граф Дракула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2214554"/>
            <a:ext cx="7858180" cy="45005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511288"/>
          </a:xfrm>
        </p:spPr>
        <p:txBody>
          <a:bodyPr>
            <a:normAutofit fontScale="90000"/>
          </a:bodyPr>
          <a:lstStyle/>
          <a:p>
            <a:pPr lvl="0"/>
            <a:r>
              <a:rPr lang="uk-UA" dirty="0" smtClean="0"/>
              <a:t>Навкруги ЦІЄЇ країни тільки </a:t>
            </a:r>
            <a:r>
              <a:rPr lang="uk-UA" dirty="0" err="1" smtClean="0"/>
              <a:t>Середньоземне</a:t>
            </a:r>
            <a:r>
              <a:rPr lang="uk-UA" dirty="0" smtClean="0"/>
              <a:t> море?</a:t>
            </a:r>
            <a:br>
              <a:rPr lang="uk-UA" dirty="0" smtClean="0"/>
            </a:br>
            <a:endParaRPr lang="uk-UA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1643050"/>
            <a:ext cx="8429684" cy="5043510"/>
          </a:xfrm>
        </p:spPr>
        <p:txBody>
          <a:bodyPr/>
          <a:lstStyle/>
          <a:p>
            <a:r>
              <a:rPr lang="uk-UA" dirty="0" smtClean="0"/>
              <a:t>Відповідь: Мальта. </a:t>
            </a:r>
          </a:p>
          <a:p>
            <a:endParaRPr lang="uk-UA" dirty="0"/>
          </a:p>
        </p:txBody>
      </p:sp>
      <p:pic>
        <p:nvPicPr>
          <p:cNvPr id="4" name="Рисунок 3" descr="Картинки по запросу Мальта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2214554"/>
            <a:ext cx="8358246" cy="44291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39850"/>
          </a:xfrm>
        </p:spPr>
        <p:txBody>
          <a:bodyPr>
            <a:normAutofit fontScale="90000"/>
          </a:bodyPr>
          <a:lstStyle/>
          <a:p>
            <a:pPr lvl="0"/>
            <a:r>
              <a:rPr lang="uk-UA" dirty="0" smtClean="0"/>
              <a:t>Рада Європейського Союзу знаходиться у цьому місті?</a:t>
            </a:r>
            <a:br>
              <a:rPr lang="uk-UA" dirty="0" smtClean="0"/>
            </a:br>
            <a:endParaRPr lang="uk-UA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72072"/>
          </a:xfrm>
        </p:spPr>
        <p:txBody>
          <a:bodyPr/>
          <a:lstStyle/>
          <a:p>
            <a:r>
              <a:rPr lang="uk-UA" dirty="0" smtClean="0"/>
              <a:t>Відповідь: </a:t>
            </a:r>
            <a:r>
              <a:rPr lang="uk-UA" sz="4400" dirty="0" smtClean="0"/>
              <a:t>Брюссель.</a:t>
            </a:r>
          </a:p>
          <a:p>
            <a:endParaRPr lang="uk-UA" dirty="0"/>
          </a:p>
        </p:txBody>
      </p:sp>
      <p:pic>
        <p:nvPicPr>
          <p:cNvPr id="4" name="Рисунок 3" descr="Картинки по запросу брюссель ес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2428868"/>
            <a:ext cx="7572428" cy="39290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654164"/>
          </a:xfrm>
        </p:spPr>
        <p:txBody>
          <a:bodyPr>
            <a:normAutofit fontScale="90000"/>
          </a:bodyPr>
          <a:lstStyle/>
          <a:p>
            <a:pPr lvl="0"/>
            <a:r>
              <a:rPr lang="uk-UA" dirty="0" smtClean="0"/>
              <a:t>Європейський Союз у 2012 році був нагороджений ЦІЄЮ всесвітньо відомою премією?</a:t>
            </a:r>
            <a:br>
              <a:rPr lang="uk-UA" dirty="0" smtClean="0"/>
            </a:br>
            <a:endParaRPr lang="uk-UA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2214554"/>
            <a:ext cx="8643998" cy="4429156"/>
          </a:xfrm>
        </p:spPr>
        <p:txBody>
          <a:bodyPr/>
          <a:lstStyle/>
          <a:p>
            <a:r>
              <a:rPr lang="uk-UA" i="1" dirty="0" smtClean="0"/>
              <a:t>Відповідь: Нобелівська Премія Миру </a:t>
            </a:r>
            <a:endParaRPr lang="uk-UA" dirty="0"/>
          </a:p>
        </p:txBody>
      </p:sp>
      <p:pic>
        <p:nvPicPr>
          <p:cNvPr id="4" name="Рисунок 3" descr="Картинки по запросу Нобелівська Премія Миру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2928934"/>
            <a:ext cx="8358245" cy="3643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154230"/>
          </a:xfrm>
        </p:spPr>
        <p:txBody>
          <a:bodyPr>
            <a:normAutofit fontScale="90000"/>
          </a:bodyPr>
          <a:lstStyle/>
          <a:p>
            <a:pPr lvl="0"/>
            <a:r>
              <a:rPr lang="uk-UA" dirty="0" smtClean="0"/>
              <a:t>За версією британського видання </a:t>
            </a:r>
            <a:r>
              <a:rPr lang="en-US" dirty="0" smtClean="0"/>
              <a:t>«The Times» </a:t>
            </a:r>
            <a:r>
              <a:rPr lang="uk-UA" dirty="0" smtClean="0"/>
              <a:t>у 2014 році саме ЦЯ людина удостоїлась звання </a:t>
            </a:r>
            <a:r>
              <a:rPr lang="uk-UA" dirty="0" smtClean="0"/>
              <a:t/>
            </a:r>
            <a:br>
              <a:rPr lang="uk-UA" dirty="0" smtClean="0"/>
            </a:br>
            <a:r>
              <a:rPr lang="uk-UA" dirty="0" smtClean="0"/>
              <a:t>«</a:t>
            </a:r>
            <a:r>
              <a:rPr lang="uk-UA" dirty="0" smtClean="0"/>
              <a:t>Людина року</a:t>
            </a:r>
            <a:r>
              <a:rPr lang="uk-UA" dirty="0" smtClean="0"/>
              <a:t>»</a:t>
            </a:r>
            <a:endParaRPr lang="uk-UA" dirty="0" smtClean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571744"/>
            <a:ext cx="8229600" cy="4143404"/>
          </a:xfrm>
        </p:spPr>
        <p:txBody>
          <a:bodyPr/>
          <a:lstStyle/>
          <a:p>
            <a:r>
              <a:rPr lang="uk-UA" i="1" dirty="0" smtClean="0"/>
              <a:t>Відповідь: Ангела </a:t>
            </a:r>
            <a:r>
              <a:rPr lang="ru-RU" i="1" dirty="0" err="1" smtClean="0"/>
              <a:t>Меркель</a:t>
            </a:r>
            <a:endParaRPr lang="uk-UA" dirty="0" smtClean="0"/>
          </a:p>
          <a:p>
            <a:endParaRPr lang="uk-UA" dirty="0"/>
          </a:p>
        </p:txBody>
      </p:sp>
      <p:pic>
        <p:nvPicPr>
          <p:cNvPr id="4" name="Рисунок 3" descr="Картинки по запросу ангела меркель фото людина року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28662" y="3143248"/>
            <a:ext cx="6858048" cy="3500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77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770" decel="100000"/>
                                        <p:tgtEl>
                                          <p:spTgt spid="4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7" dur="77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9" dur="77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1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картинки\для подложки\4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280"/>
            <a:ext cx="9147571" cy="6855719"/>
          </a:xfrm>
          <a:prstGeom prst="rect">
            <a:avLst/>
          </a:prstGeom>
          <a:noFill/>
        </p:spPr>
      </p:pic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457200" y="500043"/>
            <a:ext cx="8229600" cy="3714776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2050" name="AutoShape 2" descr="Картинки по запросу кордон на карті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52" name="AutoShape 4" descr="Картинки по запросу кордон на карті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4578" name="Picture 2" descr="Картинки по запросу"/>
          <p:cNvPicPr>
            <a:picLocks noChangeAspect="1" noChangeArrowheads="1"/>
          </p:cNvPicPr>
          <p:nvPr/>
        </p:nvPicPr>
        <p:blipFill>
          <a:blip r:embed="rId3"/>
          <a:srcRect t="4697"/>
          <a:stretch>
            <a:fillRect/>
          </a:stretch>
        </p:blipFill>
        <p:spPr bwMode="auto">
          <a:xfrm>
            <a:off x="23295" y="36009"/>
            <a:ext cx="9120705" cy="682199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2457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24578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654164"/>
          </a:xfrm>
        </p:spPr>
        <p:txBody>
          <a:bodyPr>
            <a:normAutofit fontScale="90000"/>
          </a:bodyPr>
          <a:lstStyle/>
          <a:p>
            <a:pPr lvl="0"/>
            <a:r>
              <a:rPr lang="uk-UA" dirty="0" smtClean="0"/>
              <a:t>Якби ЄС був єдиною країною, то яке місце у світі за кількістю населення він займав?</a:t>
            </a:r>
            <a:br>
              <a:rPr lang="uk-UA" dirty="0" smtClean="0"/>
            </a:br>
            <a:endParaRPr lang="uk-UA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071678"/>
            <a:ext cx="8229600" cy="4643470"/>
          </a:xfrm>
        </p:spPr>
        <p:txBody>
          <a:bodyPr>
            <a:normAutofit fontScale="92500" lnSpcReduction="20000"/>
          </a:bodyPr>
          <a:lstStyle/>
          <a:p>
            <a:r>
              <a:rPr lang="uk-UA" i="1" dirty="0" smtClean="0"/>
              <a:t>Відповідь: </a:t>
            </a:r>
            <a:r>
              <a:rPr lang="uk-UA" sz="4200" b="1" i="1" dirty="0" smtClean="0"/>
              <a:t>3 місце.</a:t>
            </a:r>
          </a:p>
          <a:p>
            <a:r>
              <a:rPr lang="uk-UA" dirty="0" smtClean="0"/>
              <a:t>Населення </a:t>
            </a:r>
            <a:r>
              <a:rPr lang="uk-UA" dirty="0" err="1" smtClean="0"/>
              <a:t>набільших</a:t>
            </a:r>
            <a:r>
              <a:rPr lang="uk-UA" dirty="0" smtClean="0"/>
              <a:t> країн світу: </a:t>
            </a:r>
          </a:p>
          <a:p>
            <a:r>
              <a:rPr lang="uk-UA" dirty="0" smtClean="0"/>
              <a:t>Китай - 1300 </a:t>
            </a:r>
            <a:r>
              <a:rPr lang="ru-RU" dirty="0" smtClean="0"/>
              <a:t>млн., </a:t>
            </a:r>
          </a:p>
          <a:p>
            <a:r>
              <a:rPr lang="uk-UA" dirty="0" smtClean="0"/>
              <a:t>Індія - 934 </a:t>
            </a:r>
            <a:r>
              <a:rPr lang="ru-RU" dirty="0" err="1" smtClean="0"/>
              <a:t>млн</a:t>
            </a:r>
            <a:r>
              <a:rPr lang="ru-RU" dirty="0" smtClean="0"/>
              <a:t>, </a:t>
            </a:r>
          </a:p>
          <a:p>
            <a:r>
              <a:rPr lang="ru-RU" dirty="0" smtClean="0"/>
              <a:t>США </a:t>
            </a:r>
            <a:r>
              <a:rPr lang="uk-UA" dirty="0" smtClean="0"/>
              <a:t>- 262 </a:t>
            </a:r>
            <a:r>
              <a:rPr lang="ru-RU" dirty="0" err="1" smtClean="0"/>
              <a:t>млн</a:t>
            </a:r>
            <a:r>
              <a:rPr lang="ru-RU" dirty="0" smtClean="0"/>
              <a:t>, </a:t>
            </a:r>
          </a:p>
          <a:p>
            <a:r>
              <a:rPr lang="uk-UA" dirty="0" smtClean="0"/>
              <a:t>Індонезія - 198 </a:t>
            </a:r>
            <a:r>
              <a:rPr lang="ru-RU" dirty="0" err="1" smtClean="0"/>
              <a:t>млн</a:t>
            </a:r>
            <a:r>
              <a:rPr lang="ru-RU" dirty="0" smtClean="0"/>
              <a:t>, </a:t>
            </a:r>
          </a:p>
          <a:p>
            <a:r>
              <a:rPr lang="uk-UA" dirty="0" smtClean="0"/>
              <a:t>Бразилія - 162 </a:t>
            </a:r>
            <a:r>
              <a:rPr lang="ru-RU" dirty="0" err="1" smtClean="0"/>
              <a:t>млн</a:t>
            </a:r>
            <a:r>
              <a:rPr lang="ru-RU" dirty="0" smtClean="0"/>
              <a:t>, </a:t>
            </a:r>
          </a:p>
          <a:p>
            <a:r>
              <a:rPr lang="uk-UA" dirty="0" smtClean="0"/>
              <a:t>Росія - 147 </a:t>
            </a:r>
            <a:r>
              <a:rPr lang="ru-RU" dirty="0" err="1" smtClean="0"/>
              <a:t>млн</a:t>
            </a:r>
            <a:r>
              <a:rPr lang="ru-RU" dirty="0" smtClean="0"/>
              <a:t>, </a:t>
            </a:r>
          </a:p>
          <a:p>
            <a:r>
              <a:rPr lang="uk-UA" dirty="0" smtClean="0"/>
              <a:t>Пакистан - 140 </a:t>
            </a:r>
            <a:r>
              <a:rPr lang="ru-RU" dirty="0" err="1" smtClean="0"/>
              <a:t>млн</a:t>
            </a:r>
            <a:r>
              <a:rPr lang="ru-RU" dirty="0" smtClean="0"/>
              <a:t>, </a:t>
            </a:r>
            <a:r>
              <a:rPr lang="uk-UA" dirty="0" smtClean="0"/>
              <a:t>Японія - 125 </a:t>
            </a:r>
            <a:r>
              <a:rPr lang="ru-RU" dirty="0" err="1" smtClean="0"/>
              <a:t>млн</a:t>
            </a:r>
            <a:r>
              <a:rPr lang="ru-RU" dirty="0" smtClean="0"/>
              <a:t>, </a:t>
            </a:r>
            <a:r>
              <a:rPr lang="uk-UA" dirty="0" smtClean="0"/>
              <a:t>Бангладеш - 120 </a:t>
            </a:r>
            <a:r>
              <a:rPr lang="ru-RU" dirty="0" err="1" smtClean="0"/>
              <a:t>млн</a:t>
            </a:r>
            <a:r>
              <a:rPr lang="ru-RU" dirty="0" smtClean="0"/>
              <a:t>, </a:t>
            </a:r>
            <a:r>
              <a:rPr lang="uk-UA" dirty="0" smtClean="0"/>
              <a:t>Нігерія - 114 </a:t>
            </a:r>
            <a:r>
              <a:rPr lang="ru-RU" dirty="0" smtClean="0"/>
              <a:t>млн.</a:t>
            </a:r>
            <a:endParaRPr lang="uk-UA" dirty="0" smtClean="0"/>
          </a:p>
          <a:p>
            <a:endParaRPr lang="uk-UA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4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939916"/>
          </a:xfrm>
        </p:spPr>
        <p:txBody>
          <a:bodyPr>
            <a:normAutofit fontScale="90000"/>
          </a:bodyPr>
          <a:lstStyle/>
          <a:p>
            <a:pPr lvl="0"/>
            <a:r>
              <a:rPr lang="uk-UA" dirty="0" smtClean="0"/>
              <a:t>Саме ЦЯ дочка київського князя Ярослава Мудрого стала королевою </a:t>
            </a:r>
            <a:r>
              <a:rPr lang="uk-UA" dirty="0" smtClean="0"/>
              <a:t>Франції</a:t>
            </a:r>
            <a:r>
              <a:rPr lang="uk-UA" dirty="0" smtClean="0"/>
              <a:t/>
            </a:r>
            <a:br>
              <a:rPr lang="uk-UA" dirty="0" smtClean="0"/>
            </a:br>
            <a:endParaRPr lang="uk-UA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44" y="2000240"/>
            <a:ext cx="8858312" cy="4714908"/>
          </a:xfrm>
        </p:spPr>
        <p:txBody>
          <a:bodyPr/>
          <a:lstStyle/>
          <a:p>
            <a:r>
              <a:rPr lang="uk-UA" i="1" dirty="0" smtClean="0"/>
              <a:t>Відповідь: </a:t>
            </a:r>
            <a:r>
              <a:rPr lang="ru-RU" i="1" dirty="0" smtClean="0"/>
              <a:t>Анна Ярославна. </a:t>
            </a:r>
            <a:r>
              <a:rPr lang="uk-UA" i="1" dirty="0" smtClean="0"/>
              <a:t>(Дружина короля Генріха І.)</a:t>
            </a:r>
            <a:r>
              <a:rPr lang="uk-UA" dirty="0" smtClean="0"/>
              <a:t> </a:t>
            </a:r>
          </a:p>
          <a:p>
            <a:endParaRPr lang="uk-UA" dirty="0"/>
          </a:p>
        </p:txBody>
      </p:sp>
      <p:pic>
        <p:nvPicPr>
          <p:cNvPr id="4" name="Рисунок 3" descr="Картинки по запросу Анна Ярославна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928926" y="2571744"/>
            <a:ext cx="5857916" cy="4000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0"/>
            <a:r>
              <a:rPr lang="uk-UA" dirty="0" smtClean="0"/>
              <a:t>ЦЮ країну виключили зі складу </a:t>
            </a:r>
            <a:r>
              <a:rPr lang="uk-UA" dirty="0" smtClean="0"/>
              <a:t>ЄС.</a:t>
            </a:r>
            <a:r>
              <a:rPr lang="uk-UA" dirty="0" smtClean="0"/>
              <a:t/>
            </a:r>
            <a:br>
              <a:rPr lang="uk-UA" dirty="0" smtClean="0"/>
            </a:br>
            <a:endParaRPr lang="uk-UA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72072"/>
          </a:xfrm>
        </p:spPr>
        <p:txBody>
          <a:bodyPr/>
          <a:lstStyle/>
          <a:p>
            <a:r>
              <a:rPr lang="uk-UA" dirty="0" smtClean="0"/>
              <a:t>Відповідь: таких країн </a:t>
            </a:r>
            <a:r>
              <a:rPr lang="uk-UA" dirty="0" smtClean="0"/>
              <a:t>немає.</a:t>
            </a:r>
            <a:endParaRPr lang="uk-UA" dirty="0" smtClean="0"/>
          </a:p>
          <a:p>
            <a:endParaRPr lang="uk-UA" dirty="0"/>
          </a:p>
        </p:txBody>
      </p:sp>
      <p:pic>
        <p:nvPicPr>
          <p:cNvPr id="4" name="Рисунок 3" descr="Картинки по запросу євросоюз країни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2214554"/>
            <a:ext cx="8143932" cy="44291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4" y="142852"/>
            <a:ext cx="8715436" cy="1274786"/>
          </a:xfrm>
        </p:spPr>
        <p:txBody>
          <a:bodyPr>
            <a:normAutofit fontScale="90000"/>
          </a:bodyPr>
          <a:lstStyle/>
          <a:p>
            <a:pPr lvl="0"/>
            <a:r>
              <a:rPr lang="uk-UA" dirty="0" smtClean="0"/>
              <a:t>ЦЕ місто об’єднує великих музикантів: </a:t>
            </a:r>
            <a:r>
              <a:rPr lang="ru-RU" dirty="0" smtClean="0"/>
              <a:t>Моцарта, Шуберта, Штрауса? </a:t>
            </a:r>
            <a:r>
              <a:rPr lang="uk-UA" dirty="0" smtClean="0"/>
              <a:t/>
            </a:r>
            <a:br>
              <a:rPr lang="uk-UA" dirty="0" smtClean="0"/>
            </a:br>
            <a:endParaRPr lang="uk-UA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500174"/>
            <a:ext cx="8786874" cy="5143536"/>
          </a:xfrm>
        </p:spPr>
        <p:txBody>
          <a:bodyPr/>
          <a:lstStyle/>
          <a:p>
            <a:r>
              <a:rPr lang="uk-UA" dirty="0" smtClean="0"/>
              <a:t>Відповідь: </a:t>
            </a:r>
            <a:r>
              <a:rPr lang="uk-UA" sz="3600" dirty="0" smtClean="0"/>
              <a:t>Відень.</a:t>
            </a:r>
          </a:p>
          <a:p>
            <a:endParaRPr lang="uk-UA" dirty="0"/>
          </a:p>
        </p:txBody>
      </p:sp>
      <p:pic>
        <p:nvPicPr>
          <p:cNvPr id="4" name="Рисунок 3" descr="Картинки по запросу Відень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2071678"/>
            <a:ext cx="8143932" cy="45005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0"/>
            <a:r>
              <a:rPr lang="uk-UA" dirty="0" smtClean="0"/>
              <a:t>Це - єдина столиця, </a:t>
            </a:r>
            <a:r>
              <a:rPr lang="uk-UA" dirty="0" smtClean="0"/>
              <a:t>усередині </a:t>
            </a:r>
            <a:r>
              <a:rPr lang="uk-UA" dirty="0" smtClean="0"/>
              <a:t>якої розташоване ціла </a:t>
            </a:r>
            <a:r>
              <a:rPr lang="uk-UA" dirty="0" smtClean="0"/>
              <a:t>держава. </a:t>
            </a:r>
            <a:r>
              <a:rPr lang="uk-UA" dirty="0" smtClean="0"/>
              <a:t/>
            </a:r>
            <a:br>
              <a:rPr lang="uk-UA" dirty="0" smtClean="0"/>
            </a:br>
            <a:endParaRPr lang="uk-UA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44" y="1600200"/>
            <a:ext cx="8786874" cy="5114948"/>
          </a:xfrm>
        </p:spPr>
        <p:txBody>
          <a:bodyPr/>
          <a:lstStyle/>
          <a:p>
            <a:r>
              <a:rPr lang="uk-UA" dirty="0" smtClean="0"/>
              <a:t>Відповідь: Рим, у якому розташований </a:t>
            </a:r>
            <a:r>
              <a:rPr lang="ru-RU" dirty="0" smtClean="0"/>
              <a:t>Ватикан.</a:t>
            </a:r>
            <a:endParaRPr lang="uk-UA" dirty="0" smtClean="0"/>
          </a:p>
          <a:p>
            <a:endParaRPr lang="uk-UA" dirty="0"/>
          </a:p>
        </p:txBody>
      </p:sp>
      <p:pic>
        <p:nvPicPr>
          <p:cNvPr id="4" name="Рисунок 3" descr="Картинки по запросу рим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2643182"/>
            <a:ext cx="8358245" cy="4000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0"/>
            <a:r>
              <a:rPr lang="uk-UA" dirty="0" smtClean="0"/>
              <a:t>ЦЕ місто є батьківщиною театру.</a:t>
            </a:r>
            <a:br>
              <a:rPr lang="uk-UA" dirty="0" smtClean="0"/>
            </a:br>
            <a:endParaRPr lang="uk-UA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043510"/>
          </a:xfrm>
        </p:spPr>
        <p:txBody>
          <a:bodyPr/>
          <a:lstStyle/>
          <a:p>
            <a:r>
              <a:rPr lang="uk-UA" dirty="0" smtClean="0"/>
              <a:t>Відповідь: </a:t>
            </a:r>
            <a:r>
              <a:rPr lang="uk-UA" sz="3600" dirty="0" smtClean="0"/>
              <a:t>Афіни.</a:t>
            </a:r>
          </a:p>
          <a:p>
            <a:endParaRPr lang="uk-UA" dirty="0"/>
          </a:p>
        </p:txBody>
      </p:sp>
      <p:pic>
        <p:nvPicPr>
          <p:cNvPr id="4" name="Рисунок 3" descr="Картинки по запросу Афіни театр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2143116"/>
            <a:ext cx="8072494" cy="44291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368412"/>
          </a:xfrm>
        </p:spPr>
        <p:txBody>
          <a:bodyPr>
            <a:normAutofit fontScale="90000"/>
          </a:bodyPr>
          <a:lstStyle/>
          <a:p>
            <a:pPr lvl="0"/>
            <a:r>
              <a:rPr lang="uk-UA" dirty="0" smtClean="0"/>
              <a:t>Країна, де відбувались дії трагедії Шекспіра </a:t>
            </a:r>
            <a:r>
              <a:rPr lang="ru-RU" dirty="0" smtClean="0"/>
              <a:t>«Гамлет».</a:t>
            </a:r>
            <a:r>
              <a:rPr lang="uk-UA" dirty="0" smtClean="0"/>
              <a:t/>
            </a:r>
            <a:br>
              <a:rPr lang="uk-UA" dirty="0" smtClean="0"/>
            </a:br>
            <a:endParaRPr lang="uk-UA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043510"/>
          </a:xfrm>
        </p:spPr>
        <p:txBody>
          <a:bodyPr/>
          <a:lstStyle/>
          <a:p>
            <a:r>
              <a:rPr lang="uk-UA" dirty="0" smtClean="0"/>
              <a:t>Відповідь: </a:t>
            </a:r>
            <a:r>
              <a:rPr lang="uk-UA" sz="3600" dirty="0" smtClean="0"/>
              <a:t>Данія.</a:t>
            </a:r>
          </a:p>
          <a:p>
            <a:endParaRPr lang="uk-UA" dirty="0"/>
          </a:p>
        </p:txBody>
      </p:sp>
      <p:pic>
        <p:nvPicPr>
          <p:cNvPr id="4" name="Рисунок 3" descr="Картинки по запросу гамлет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1" y="2285992"/>
            <a:ext cx="7786742" cy="4286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dirty="0" smtClean="0"/>
              <a:t>Де можна побачити </a:t>
            </a:r>
            <a:r>
              <a:rPr lang="ru-RU" dirty="0" smtClean="0"/>
              <a:t>«Джоконду» да </a:t>
            </a:r>
            <a:r>
              <a:rPr lang="uk-UA" dirty="0" smtClean="0"/>
              <a:t>Вінчі.</a:t>
            </a:r>
            <a:br>
              <a:rPr lang="uk-UA" dirty="0" smtClean="0"/>
            </a:br>
            <a:endParaRPr lang="uk-UA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44" y="1600200"/>
            <a:ext cx="8858312" cy="5043510"/>
          </a:xfrm>
        </p:spPr>
        <p:txBody>
          <a:bodyPr/>
          <a:lstStyle/>
          <a:p>
            <a:r>
              <a:rPr lang="uk-UA" dirty="0" smtClean="0"/>
              <a:t>Відповідь: Лувр, Париж.</a:t>
            </a:r>
          </a:p>
          <a:p>
            <a:endParaRPr lang="uk-UA" dirty="0"/>
          </a:p>
        </p:txBody>
      </p:sp>
      <p:pic>
        <p:nvPicPr>
          <p:cNvPr id="4" name="Рисунок 3" descr="Картинки по запросу Лувр, Париж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2214554"/>
            <a:ext cx="5000660" cy="44291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Картинки по запросу «Джоконду» да Вінчі.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929322" y="2071678"/>
            <a:ext cx="2928958" cy="4214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77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3" dur="770" decel="100000"/>
                                        <p:tgtEl>
                                          <p:spTgt spid="4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5" dur="77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7" dur="77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0"/>
            <a:r>
              <a:rPr lang="uk-UA" dirty="0" smtClean="0"/>
              <a:t>На банкнотах євро містяться символічні вікна, ворота та ВОНИ.</a:t>
            </a:r>
            <a:br>
              <a:rPr lang="uk-UA" dirty="0" smtClean="0"/>
            </a:br>
            <a:endParaRPr lang="uk-UA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043510"/>
          </a:xfrm>
        </p:spPr>
        <p:txBody>
          <a:bodyPr/>
          <a:lstStyle/>
          <a:p>
            <a:r>
              <a:rPr lang="uk-UA" dirty="0" smtClean="0"/>
              <a:t>Відповідь: мости.</a:t>
            </a:r>
          </a:p>
          <a:p>
            <a:endParaRPr lang="uk-UA" dirty="0"/>
          </a:p>
        </p:txBody>
      </p:sp>
      <p:pic>
        <p:nvPicPr>
          <p:cNvPr id="5" name="Рисунок 4" descr="Картинки по запросу банкнотах євро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2500306"/>
            <a:ext cx="7286676" cy="3857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5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7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770" decel="100000"/>
                                        <p:tgtEl>
                                          <p:spTgt spid="5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1" dur="77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3" dur="77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dirty="0" smtClean="0"/>
              <a:t>Угадай країну за її кулінарними вподобаннями</a:t>
            </a:r>
            <a:endParaRPr lang="uk-UA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214282" y="1600200"/>
            <a:ext cx="4281518" cy="5114948"/>
          </a:xfrm>
        </p:spPr>
        <p:txBody>
          <a:bodyPr>
            <a:noAutofit/>
          </a:bodyPr>
          <a:lstStyle/>
          <a:p>
            <a:r>
              <a:rPr lang="uk-UA" sz="3600" dirty="0" smtClean="0"/>
              <a:t>більше ста видів макаронних виробів - пасти.</a:t>
            </a:r>
          </a:p>
          <a:p>
            <a:r>
              <a:rPr lang="uk-UA" sz="3600" dirty="0" smtClean="0"/>
              <a:t>особливий </a:t>
            </a:r>
            <a:r>
              <a:rPr lang="uk-UA" sz="3600" dirty="0" smtClean="0"/>
              <a:t>соус.</a:t>
            </a:r>
            <a:endParaRPr lang="uk-UA" sz="3600" dirty="0" smtClean="0"/>
          </a:p>
          <a:p>
            <a:r>
              <a:rPr lang="uk-UA" sz="3600" dirty="0" smtClean="0"/>
              <a:t>вид хліба, що гармонує з цими </a:t>
            </a:r>
            <a:r>
              <a:rPr lang="uk-UA" sz="3600" dirty="0" smtClean="0"/>
              <a:t>стравами.</a:t>
            </a:r>
            <a:endParaRPr lang="uk-UA" sz="3600" dirty="0" smtClean="0"/>
          </a:p>
          <a:p>
            <a:r>
              <a:rPr lang="uk-UA" sz="3600" dirty="0" smtClean="0"/>
              <a:t>п</a:t>
            </a:r>
            <a:r>
              <a:rPr lang="uk-UA" sz="3600" dirty="0" smtClean="0"/>
              <a:t>іца.</a:t>
            </a:r>
            <a:endParaRPr lang="uk-UA" sz="3600" dirty="0"/>
          </a:p>
        </p:txBody>
      </p:sp>
      <p:pic>
        <p:nvPicPr>
          <p:cNvPr id="5" name="Содержимое 4" descr="Картинки по запросу їжа в італії"/>
          <p:cNvPicPr>
            <a:picLocks noGrp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357686" y="1500174"/>
            <a:ext cx="4329114" cy="52149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44" y="285728"/>
            <a:ext cx="8786874" cy="6429420"/>
          </a:xfrm>
        </p:spPr>
        <p:txBody>
          <a:bodyPr>
            <a:normAutofit/>
          </a:bodyPr>
          <a:lstStyle/>
          <a:p>
            <a:r>
              <a:rPr lang="uk-UA" dirty="0" smtClean="0"/>
              <a:t> Європейський Союз був створений у </a:t>
            </a:r>
            <a:r>
              <a:rPr lang="uk-UA" b="1" dirty="0" smtClean="0"/>
              <a:t>1992 р. </a:t>
            </a:r>
          </a:p>
          <a:p>
            <a:pPr>
              <a:buNone/>
            </a:pPr>
            <a:r>
              <a:rPr lang="uk-UA" dirty="0" smtClean="0"/>
              <a:t>До нього входять </a:t>
            </a:r>
            <a:r>
              <a:rPr lang="uk-UA" b="1" dirty="0" smtClean="0"/>
              <a:t>28 </a:t>
            </a:r>
            <a:r>
              <a:rPr lang="uk-UA" b="1" dirty="0" smtClean="0"/>
              <a:t>країн. </a:t>
            </a:r>
            <a:r>
              <a:rPr lang="uk-UA" dirty="0" smtClean="0"/>
              <a:t>Україна упевнено стоїть на шляху євроінтеграції.</a:t>
            </a:r>
            <a:endParaRPr lang="uk-UA" dirty="0"/>
          </a:p>
        </p:txBody>
      </p:sp>
      <p:pic>
        <p:nvPicPr>
          <p:cNvPr id="4" name="Рисунок 3" descr="Картинки по запросу євросоюз і україна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14414" y="2857496"/>
            <a:ext cx="6645910" cy="33229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dirty="0" smtClean="0"/>
              <a:t>Угадай країну за її кулінарними вподобаннями</a:t>
            </a:r>
            <a:endParaRPr lang="uk-UA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972072"/>
          </a:xfrm>
        </p:spPr>
        <p:txBody>
          <a:bodyPr>
            <a:normAutofit/>
          </a:bodyPr>
          <a:lstStyle/>
          <a:p>
            <a:r>
              <a:rPr lang="uk-UA" dirty="0" smtClean="0"/>
              <a:t>Країна - законодавиця кулінарної, і не тільки, моди, і жодна національна кухня не перевершила її в оригінальності та вишуканості.</a:t>
            </a:r>
          </a:p>
          <a:p>
            <a:r>
              <a:rPr lang="uk-UA" dirty="0" smtClean="0"/>
              <a:t>вважається винахідником</a:t>
            </a:r>
            <a:r>
              <a:rPr lang="uk-UA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 </a:t>
            </a:r>
            <a:r>
              <a:rPr lang="uk-UA" u="sng" dirty="0" smtClean="0">
                <a:solidFill>
                  <a:schemeClr val="tx1">
                    <a:lumMod val="95000"/>
                    <a:lumOff val="5000"/>
                  </a:schemeClr>
                </a:solidFill>
                <a:hlinkClick r:id="rId2" tooltip="Соус"/>
              </a:rPr>
              <a:t>соусів</a:t>
            </a:r>
            <a:endParaRPr lang="uk-UA" u="sng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5" name="Содержимое 4" descr="Картинки по запросу ресторан  у франції"/>
          <p:cNvPicPr>
            <a:picLocks noGrp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4857752" y="1643050"/>
            <a:ext cx="3714775" cy="45005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4" y="142852"/>
            <a:ext cx="8858312" cy="714380"/>
          </a:xfrm>
        </p:spPr>
        <p:txBody>
          <a:bodyPr>
            <a:normAutofit fontScale="90000"/>
          </a:bodyPr>
          <a:lstStyle/>
          <a:p>
            <a:r>
              <a:rPr lang="uk-UA" b="1" dirty="0" smtClean="0"/>
              <a:t>Традиційні страви європейських країн</a:t>
            </a:r>
            <a:endParaRPr lang="uk-UA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928670"/>
            <a:ext cx="8229600" cy="5643602"/>
          </a:xfrm>
        </p:spPr>
        <p:txBody>
          <a:bodyPr>
            <a:normAutofit fontScale="77500" lnSpcReduction="20000"/>
          </a:bodyPr>
          <a:lstStyle/>
          <a:p>
            <a:r>
              <a:rPr lang="uk-UA" b="1" dirty="0" smtClean="0"/>
              <a:t>УКРАЇНА                    БОРЩ</a:t>
            </a:r>
            <a:endParaRPr lang="uk-UA" dirty="0" smtClean="0"/>
          </a:p>
          <a:p>
            <a:r>
              <a:rPr lang="uk-UA" b="1" dirty="0" smtClean="0"/>
              <a:t>УГОРЩИНА               ГУЛЯШ</a:t>
            </a:r>
            <a:endParaRPr lang="uk-UA" dirty="0" smtClean="0"/>
          </a:p>
          <a:p>
            <a:r>
              <a:rPr lang="uk-UA" b="1" dirty="0" smtClean="0"/>
              <a:t>ПОЛЬЩА                   БІГОС</a:t>
            </a:r>
            <a:endParaRPr lang="uk-UA" dirty="0" smtClean="0"/>
          </a:p>
          <a:p>
            <a:r>
              <a:rPr lang="uk-UA" b="1" dirty="0" smtClean="0"/>
              <a:t>ІТАЛІЯ                         ПІЦА</a:t>
            </a:r>
            <a:endParaRPr lang="uk-UA" dirty="0" smtClean="0"/>
          </a:p>
          <a:p>
            <a:r>
              <a:rPr lang="uk-UA" b="1" dirty="0" smtClean="0"/>
              <a:t>ЧЕХІЯ                          КНЕДЛИКИ</a:t>
            </a:r>
            <a:endParaRPr lang="uk-UA" dirty="0" smtClean="0"/>
          </a:p>
          <a:p>
            <a:r>
              <a:rPr lang="uk-UA" b="1" dirty="0" smtClean="0"/>
              <a:t>ІСПАНІЯ                     ПАЕЛЬЯ</a:t>
            </a:r>
            <a:endParaRPr lang="uk-UA" dirty="0" smtClean="0"/>
          </a:p>
          <a:p>
            <a:r>
              <a:rPr lang="uk-UA" b="1" dirty="0" smtClean="0"/>
              <a:t>ФРАНЦІЯ                   КРУАСАН</a:t>
            </a:r>
            <a:endParaRPr lang="uk-UA" dirty="0" smtClean="0"/>
          </a:p>
          <a:p>
            <a:r>
              <a:rPr lang="uk-UA" b="1" dirty="0" smtClean="0"/>
              <a:t>БЕЛЬГІЯ                     КАРТОПЛЯ ФРІ</a:t>
            </a:r>
            <a:endParaRPr lang="uk-UA" dirty="0" smtClean="0"/>
          </a:p>
          <a:p>
            <a:r>
              <a:rPr lang="uk-UA" b="1" dirty="0" smtClean="0"/>
              <a:t>НІМЕЧЧИНА             ШНІЦЕЛЬ</a:t>
            </a:r>
            <a:endParaRPr lang="uk-UA" dirty="0" smtClean="0"/>
          </a:p>
          <a:p>
            <a:r>
              <a:rPr lang="uk-UA" b="1" dirty="0" smtClean="0"/>
              <a:t>АНГЛІЯ                       </a:t>
            </a:r>
            <a:r>
              <a:rPr lang="uk-UA" b="1" dirty="0" err="1" smtClean="0"/>
              <a:t>ЧАИ</a:t>
            </a:r>
            <a:r>
              <a:rPr lang="uk-UA" b="1" dirty="0" smtClean="0"/>
              <a:t> З МОЛОКОМ</a:t>
            </a:r>
            <a:endParaRPr lang="uk-UA" dirty="0" smtClean="0"/>
          </a:p>
          <a:p>
            <a:r>
              <a:rPr lang="uk-UA" b="1" dirty="0" smtClean="0"/>
              <a:t>НІДЕРЛАНДИ           СИР</a:t>
            </a:r>
            <a:endParaRPr lang="uk-UA" dirty="0" smtClean="0"/>
          </a:p>
          <a:p>
            <a:r>
              <a:rPr lang="uk-UA" b="1" dirty="0" smtClean="0"/>
              <a:t>ЛИТВА                        ЦЕПЕЛІНИ</a:t>
            </a:r>
            <a:endParaRPr lang="uk-UA" dirty="0" smtClean="0"/>
          </a:p>
          <a:p>
            <a:r>
              <a:rPr lang="uk-UA" b="1" dirty="0" smtClean="0"/>
              <a:t>КІПР                            ГОЛУБЦІ У ВИНОГРАДНОМУ ЛИСТІ</a:t>
            </a:r>
            <a:endParaRPr lang="uk-UA" dirty="0" smtClean="0"/>
          </a:p>
          <a:p>
            <a:endParaRPr lang="uk-UA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14290"/>
            <a:ext cx="8229600" cy="714380"/>
          </a:xfrm>
        </p:spPr>
        <p:txBody>
          <a:bodyPr>
            <a:normAutofit fontScale="90000"/>
          </a:bodyPr>
          <a:lstStyle/>
          <a:p>
            <a:r>
              <a:rPr lang="uk-UA" b="1" dirty="0" smtClean="0"/>
              <a:t>«Ці неповторні твори» </a:t>
            </a:r>
            <a:r>
              <a:rPr lang="uk-UA" dirty="0" smtClean="0"/>
              <a:t/>
            </a:r>
            <a:br>
              <a:rPr lang="uk-UA" dirty="0" smtClean="0"/>
            </a:br>
            <a:endParaRPr lang="uk-UA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14422"/>
            <a:ext cx="8329642" cy="1143008"/>
          </a:xfrm>
        </p:spPr>
        <p:txBody>
          <a:bodyPr>
            <a:normAutofit/>
          </a:bodyPr>
          <a:lstStyle/>
          <a:p>
            <a:r>
              <a:rPr lang="uk-UA" dirty="0" smtClean="0"/>
              <a:t>«Кіт у Чоботях</a:t>
            </a:r>
            <a:r>
              <a:rPr lang="uk-UA" dirty="0" smtClean="0"/>
              <a:t>»,</a:t>
            </a:r>
            <a:r>
              <a:rPr lang="ru-RU" dirty="0" smtClean="0"/>
              <a:t> </a:t>
            </a:r>
            <a:r>
              <a:rPr lang="ru-RU" dirty="0" smtClean="0"/>
              <a:t>Шарль Перро , </a:t>
            </a:r>
            <a:r>
              <a:rPr lang="uk-UA" dirty="0" smtClean="0"/>
              <a:t>Франція</a:t>
            </a:r>
          </a:p>
          <a:p>
            <a:endParaRPr lang="uk-UA" dirty="0" smtClean="0"/>
          </a:p>
          <a:p>
            <a:endParaRPr lang="uk-UA" dirty="0"/>
          </a:p>
        </p:txBody>
      </p:sp>
      <p:pic>
        <p:nvPicPr>
          <p:cNvPr id="7" name="Содержимое 6" descr="Картинки по запросу Кіт у Чоботях"/>
          <p:cNvPicPr>
            <a:picLocks noGrp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57200" y="1928802"/>
            <a:ext cx="4040188" cy="46434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Содержимое 7" descr="Картинки по запросу Шарль Перро"/>
          <p:cNvPicPr>
            <a:picLocks noGrp="1"/>
          </p:cNvPicPr>
          <p:nvPr>
            <p:ph sz="quarter" idx="4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4929190" y="1928802"/>
            <a:ext cx="3857651" cy="45005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b="1" dirty="0" smtClean="0"/>
              <a:t>«Ці неповторні твори</a:t>
            </a:r>
            <a:r>
              <a:rPr lang="uk-UA" b="1" dirty="0" smtClean="0"/>
              <a:t>»</a:t>
            </a:r>
            <a:endParaRPr lang="uk-UA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uk-UA" dirty="0" smtClean="0"/>
              <a:t>Відповідь: «Пригоди </a:t>
            </a:r>
            <a:r>
              <a:rPr lang="uk-UA" dirty="0" err="1" smtClean="0"/>
              <a:t>Чіполіно</a:t>
            </a:r>
            <a:r>
              <a:rPr lang="uk-UA" dirty="0" smtClean="0"/>
              <a:t>», </a:t>
            </a:r>
          </a:p>
          <a:p>
            <a:r>
              <a:rPr lang="uk-UA" dirty="0" smtClean="0"/>
              <a:t>Джанні </a:t>
            </a:r>
            <a:r>
              <a:rPr lang="uk-UA" dirty="0" err="1" smtClean="0"/>
              <a:t>Родарі</a:t>
            </a:r>
            <a:r>
              <a:rPr lang="uk-UA" dirty="0" smtClean="0"/>
              <a:t>, Італія.</a:t>
            </a:r>
          </a:p>
          <a:p>
            <a:endParaRPr lang="uk-UA" dirty="0"/>
          </a:p>
        </p:txBody>
      </p:sp>
      <p:pic>
        <p:nvPicPr>
          <p:cNvPr id="8" name="Рисунок 7" descr="Картинки по запросу Джанні Родарі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86314" y="2285992"/>
            <a:ext cx="4071966" cy="40719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Содержимое 8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10" name="Содержимое 9" descr="Картинки по запросу чиполіно"/>
          <p:cNvPicPr>
            <a:picLocks noGrp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357158" y="2285992"/>
            <a:ext cx="4071966" cy="40719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b="1" dirty="0" smtClean="0"/>
              <a:t>«Ці неповторні твори» (вам - підказки, нам - твір, автора і країну)</a:t>
            </a:r>
            <a:r>
              <a:rPr lang="uk-UA" dirty="0" smtClean="0"/>
              <a:t/>
            </a:r>
            <a:br>
              <a:rPr lang="uk-UA" dirty="0" smtClean="0"/>
            </a:br>
            <a:endParaRPr lang="uk-UA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57299"/>
            <a:ext cx="7972452" cy="1071570"/>
          </a:xfrm>
        </p:spPr>
        <p:txBody>
          <a:bodyPr>
            <a:normAutofit/>
          </a:bodyPr>
          <a:lstStyle/>
          <a:p>
            <a:r>
              <a:rPr lang="uk-UA" dirty="0" smtClean="0"/>
              <a:t>«Чудова подорож Нільса з дикими </a:t>
            </a:r>
            <a:r>
              <a:rPr lang="uk-UA" dirty="0" err="1" smtClean="0"/>
              <a:t>гусьми”</a:t>
            </a:r>
            <a:r>
              <a:rPr lang="ru-RU" dirty="0" smtClean="0"/>
              <a:t> </a:t>
            </a:r>
            <a:r>
              <a:rPr lang="ru-RU" dirty="0" err="1" smtClean="0"/>
              <a:t>Сельма</a:t>
            </a:r>
            <a:r>
              <a:rPr lang="ru-RU" dirty="0" smtClean="0"/>
              <a:t> </a:t>
            </a:r>
            <a:r>
              <a:rPr lang="ru-RU" dirty="0" err="1" smtClean="0"/>
              <a:t>Лагерльоф</a:t>
            </a:r>
            <a:r>
              <a:rPr lang="ru-RU" dirty="0" smtClean="0"/>
              <a:t>, </a:t>
            </a:r>
            <a:r>
              <a:rPr lang="uk-UA" dirty="0" smtClean="0"/>
              <a:t>Швеція.</a:t>
            </a:r>
          </a:p>
          <a:p>
            <a:endParaRPr lang="uk-UA" dirty="0"/>
          </a:p>
        </p:txBody>
      </p:sp>
      <p:pic>
        <p:nvPicPr>
          <p:cNvPr id="7" name="Содержимое 6" descr="Картинки по запросу Чудова подорож Нільса з дикими "/>
          <p:cNvPicPr>
            <a:picLocks noGrp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14282" y="2285992"/>
            <a:ext cx="3929090" cy="4286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Содержимое 7" descr="Картинки по запросу Сельма Лагерльоф"/>
          <p:cNvPicPr>
            <a:picLocks noGrp="1"/>
          </p:cNvPicPr>
          <p:nvPr>
            <p:ph sz="quarter" idx="4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4357687" y="2357430"/>
            <a:ext cx="4572032" cy="42148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b="1" u="sng" dirty="0" smtClean="0"/>
              <a:t>Франція</a:t>
            </a:r>
            <a:r>
              <a:rPr lang="uk-UA" dirty="0" smtClean="0"/>
              <a:t/>
            </a:r>
            <a:br>
              <a:rPr lang="uk-UA" dirty="0" smtClean="0"/>
            </a:br>
            <a:r>
              <a:rPr lang="uk-UA" dirty="0" smtClean="0"/>
              <a:t>Країна романтики та кохання, краси та почуттів. </a:t>
            </a:r>
            <a:endParaRPr lang="uk-UA" dirty="0"/>
          </a:p>
        </p:txBody>
      </p:sp>
      <p:pic>
        <p:nvPicPr>
          <p:cNvPr id="7" name="Содержимое 6" descr="Картинки по запросу Шарль Перро."/>
          <p:cNvPicPr>
            <a:picLocks noGrp="1"/>
          </p:cNvPicPr>
          <p:nvPr>
            <p:ph sz="quarter" idx="4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645025" y="1857365"/>
            <a:ext cx="4041775" cy="47863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Содержимое 7" descr="Картинки по запросу франція"/>
          <p:cNvPicPr>
            <a:picLocks noGrp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285720" y="1714488"/>
            <a:ext cx="3929090" cy="50006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297106"/>
          </a:xfrm>
        </p:spPr>
        <p:txBody>
          <a:bodyPr>
            <a:normAutofit fontScale="90000"/>
          </a:bodyPr>
          <a:lstStyle/>
          <a:p>
            <a:pPr lvl="0"/>
            <a:r>
              <a:rPr lang="uk-UA" sz="3600" dirty="0" smtClean="0"/>
              <a:t>Вона була дуже доброю та вродливою. Але мачуха не любила її. Дівчина була змушена робити всю тяжку роботу. Спала вона на горищі, біля попелу. </a:t>
            </a:r>
            <a:r>
              <a:rPr lang="uk-UA" dirty="0" smtClean="0"/>
              <a:t/>
            </a:r>
            <a:br>
              <a:rPr lang="uk-UA" dirty="0" smtClean="0"/>
            </a:br>
            <a:endParaRPr lang="uk-UA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143116"/>
            <a:ext cx="8229600" cy="4572032"/>
          </a:xfrm>
        </p:spPr>
        <p:txBody>
          <a:bodyPr/>
          <a:lstStyle/>
          <a:p>
            <a:endParaRPr lang="uk-UA" dirty="0"/>
          </a:p>
        </p:txBody>
      </p:sp>
      <p:pic>
        <p:nvPicPr>
          <p:cNvPr id="4" name="Рисунок 3" descr="Картинки по запросу (Попелюшка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2000240"/>
            <a:ext cx="8143932" cy="47149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654164"/>
          </a:xfrm>
        </p:spPr>
        <p:txBody>
          <a:bodyPr>
            <a:normAutofit fontScale="90000"/>
          </a:bodyPr>
          <a:lstStyle/>
          <a:p>
            <a:pPr lvl="0"/>
            <a:r>
              <a:rPr lang="uk-UA" dirty="0" smtClean="0"/>
              <a:t>Коли вона народилася, на свято прийшло багато фей. </a:t>
            </a:r>
            <a:br>
              <a:rPr lang="uk-UA" dirty="0" smtClean="0"/>
            </a:br>
            <a:endParaRPr lang="uk-UA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114948"/>
          </a:xfrm>
        </p:spPr>
        <p:txBody>
          <a:bodyPr/>
          <a:lstStyle/>
          <a:p>
            <a:endParaRPr lang="uk-UA" dirty="0"/>
          </a:p>
        </p:txBody>
      </p:sp>
      <p:pic>
        <p:nvPicPr>
          <p:cNvPr id="4" name="Рисунок 3" descr="Картинки по запросу Спляча красуня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1643050"/>
            <a:ext cx="8215369" cy="50720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lvl="0"/>
            <a:r>
              <a:rPr lang="uk-UA" sz="3200" dirty="0" smtClean="0"/>
              <a:t>Дівчинка дуже любила свою бабусю, тому часто носила їй пиріжки. </a:t>
            </a:r>
            <a:br>
              <a:rPr lang="uk-UA" sz="3200" dirty="0" smtClean="0"/>
            </a:br>
            <a:endParaRPr lang="uk-UA" sz="32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043510"/>
          </a:xfrm>
        </p:spPr>
        <p:txBody>
          <a:bodyPr/>
          <a:lstStyle/>
          <a:p>
            <a:pPr lvl="0"/>
            <a:endParaRPr lang="uk-UA" dirty="0"/>
          </a:p>
        </p:txBody>
      </p:sp>
      <p:pic>
        <p:nvPicPr>
          <p:cNvPr id="4" name="Рисунок 3" descr="Картинки по запросу Червоний Капелюшок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1714488"/>
            <a:ext cx="8143932" cy="48577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0"/>
            <a:r>
              <a:rPr lang="uk-UA" dirty="0" smtClean="0"/>
              <a:t>Його ім’я походило від його бороди</a:t>
            </a:r>
            <a:br>
              <a:rPr lang="uk-UA" dirty="0" smtClean="0"/>
            </a:br>
            <a:endParaRPr lang="uk-UA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 dirty="0"/>
          </a:p>
        </p:txBody>
      </p:sp>
      <p:pic>
        <p:nvPicPr>
          <p:cNvPr id="5" name="Рисунок 4" descr="Картинки по запросу синя борода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5" y="1643050"/>
            <a:ext cx="8143932" cy="44291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42852"/>
            <a:ext cx="8472518" cy="1274786"/>
          </a:xfrm>
        </p:spPr>
        <p:txBody>
          <a:bodyPr>
            <a:normAutofit fontScale="90000"/>
          </a:bodyPr>
          <a:lstStyle/>
          <a:p>
            <a:r>
              <a:rPr lang="uk-UA" u="sng" dirty="0" smtClean="0"/>
              <a:t> </a:t>
            </a:r>
            <a:r>
              <a:rPr lang="uk-UA" i="1" u="sng" dirty="0" smtClean="0"/>
              <a:t>«І чужому навчайтесь, і свого не цурайтесь».</a:t>
            </a:r>
            <a:endParaRPr lang="uk-UA" i="1" dirty="0"/>
          </a:p>
        </p:txBody>
      </p:sp>
      <p:pic>
        <p:nvPicPr>
          <p:cNvPr id="4" name="Содержимое 3" descr="Картинки по запросу шевченко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00034" y="1600200"/>
            <a:ext cx="7929618" cy="50435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u="sng" dirty="0" smtClean="0"/>
              <a:t>Англія (Великобританія)</a:t>
            </a:r>
            <a:r>
              <a:rPr lang="uk-UA" dirty="0" smtClean="0"/>
              <a:t>.</a:t>
            </a:r>
            <a:endParaRPr lang="uk-UA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829048" cy="4472005"/>
          </a:xfrm>
        </p:spPr>
        <p:txBody>
          <a:bodyPr>
            <a:normAutofit/>
          </a:bodyPr>
          <a:lstStyle/>
          <a:p>
            <a:pPr lvl="0"/>
            <a:r>
              <a:rPr lang="uk-UA" sz="4000" dirty="0" smtClean="0"/>
              <a:t>Він жив у лісі зі своїми друзями, грабував багатих і віддавав все бідним. </a:t>
            </a:r>
          </a:p>
          <a:p>
            <a:endParaRPr lang="uk-UA" sz="4000" dirty="0"/>
          </a:p>
        </p:txBody>
      </p:sp>
      <p:pic>
        <p:nvPicPr>
          <p:cNvPr id="5" name="Содержимое 4" descr="Картинки по запросу Робін Гуд"/>
          <p:cNvPicPr>
            <a:picLocks noGrp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500562" y="1743668"/>
            <a:ext cx="4186238" cy="43999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u="sng" dirty="0" smtClean="0"/>
              <a:t>Англія (Великобританія)</a:t>
            </a:r>
            <a:r>
              <a:rPr lang="uk-UA" dirty="0" smtClean="0"/>
              <a:t>.</a:t>
            </a:r>
            <a:endParaRPr lang="uk-UA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lvl="0"/>
            <a:r>
              <a:rPr lang="uk-UA" dirty="0" smtClean="0"/>
              <a:t>Цей чоловік об’єднав всю Англію. Він побудував місто, що стало вінцем честі та справедливості. За його круглим столом збиралися кращі з кращих. </a:t>
            </a:r>
          </a:p>
          <a:p>
            <a:endParaRPr lang="uk-UA" dirty="0"/>
          </a:p>
        </p:txBody>
      </p:sp>
      <p:pic>
        <p:nvPicPr>
          <p:cNvPr id="5" name="Содержимое 4" descr="Картинки по запросу король артур картина"/>
          <p:cNvPicPr>
            <a:picLocks noGrp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648200" y="1214422"/>
            <a:ext cx="4038600" cy="5429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pull dir="d"/>
  </p:transition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b="1" u="sng" dirty="0" smtClean="0"/>
              <a:t>Німеччина</a:t>
            </a:r>
            <a:r>
              <a:rPr lang="uk-UA" dirty="0" smtClean="0"/>
              <a:t>. </a:t>
            </a:r>
            <a:br>
              <a:rPr lang="uk-UA" dirty="0" smtClean="0"/>
            </a:br>
            <a:endParaRPr lang="uk-UA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286380" y="1000109"/>
            <a:ext cx="3571900" cy="642941"/>
          </a:xfrm>
        </p:spPr>
        <p:txBody>
          <a:bodyPr>
            <a:normAutofit/>
          </a:bodyPr>
          <a:lstStyle/>
          <a:p>
            <a:r>
              <a:rPr lang="uk-UA" dirty="0" smtClean="0"/>
              <a:t>брати Якоб та </a:t>
            </a:r>
            <a:r>
              <a:rPr lang="uk-UA" dirty="0" smtClean="0"/>
              <a:t>Вільгельм</a:t>
            </a:r>
            <a:endParaRPr lang="uk-UA" dirty="0"/>
          </a:p>
        </p:txBody>
      </p:sp>
      <p:pic>
        <p:nvPicPr>
          <p:cNvPr id="7" name="Содержимое 6" descr="Картинки по запросу брати Якоб та Вільгельм ..... (Грим)"/>
          <p:cNvPicPr>
            <a:picLocks noGrp="1"/>
          </p:cNvPicPr>
          <p:nvPr>
            <p:ph sz="quarter" idx="4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072066" y="1785926"/>
            <a:ext cx="3643338" cy="47863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Содержимое 7" descr="Картинки по запросу Німеччина."/>
          <p:cNvPicPr>
            <a:picLocks noGrp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457200" y="1000108"/>
            <a:ext cx="4257676" cy="56436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b="1" u="sng" dirty="0" smtClean="0"/>
              <a:t>Німеччина</a:t>
            </a:r>
            <a:r>
              <a:rPr lang="uk-UA" dirty="0" smtClean="0"/>
              <a:t>. </a:t>
            </a:r>
            <a:br>
              <a:rPr lang="uk-UA" dirty="0" smtClean="0"/>
            </a:br>
            <a:endParaRPr lang="uk-UA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000108"/>
            <a:ext cx="4038600" cy="5126055"/>
          </a:xfrm>
        </p:spPr>
        <p:txBody>
          <a:bodyPr/>
          <a:lstStyle/>
          <a:p>
            <a:pPr lvl="0"/>
            <a:r>
              <a:rPr lang="uk-UA" sz="4400" dirty="0" smtClean="0"/>
              <a:t>Ця компанія складалася з чотирьох друзів з музикальними вміннями. </a:t>
            </a:r>
          </a:p>
          <a:p>
            <a:endParaRPr lang="uk-UA" dirty="0"/>
          </a:p>
        </p:txBody>
      </p:sp>
      <p:pic>
        <p:nvPicPr>
          <p:cNvPr id="5" name="Содержимое 4" descr="Похожее изображение"/>
          <p:cNvPicPr>
            <a:picLocks noGrp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648200" y="928670"/>
            <a:ext cx="4281518" cy="57864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u="sng" dirty="0" smtClean="0"/>
              <a:t>Німеччина</a:t>
            </a:r>
            <a:r>
              <a:rPr lang="uk-UA" dirty="0" smtClean="0"/>
              <a:t>.</a:t>
            </a:r>
            <a:endParaRPr lang="uk-UA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186106" cy="4525963"/>
          </a:xfrm>
        </p:spPr>
        <p:txBody>
          <a:bodyPr>
            <a:normAutofit/>
          </a:bodyPr>
          <a:lstStyle/>
          <a:p>
            <a:pPr lvl="0"/>
            <a:r>
              <a:rPr lang="uk-UA" sz="3200" dirty="0" smtClean="0"/>
              <a:t>Вона змушена була піти з дому та жити в лісі з маленькими чоловічками. Адже  мачуха ненавиділа її за вроду. </a:t>
            </a:r>
          </a:p>
          <a:p>
            <a:endParaRPr lang="uk-UA" dirty="0"/>
          </a:p>
        </p:txBody>
      </p:sp>
      <p:pic>
        <p:nvPicPr>
          <p:cNvPr id="5" name="Содержимое 4" descr="Картинки по запросу Білосніжка"/>
          <p:cNvPicPr>
            <a:picLocks noGrp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857620" y="1357298"/>
            <a:ext cx="4829180" cy="52149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u="sng" dirty="0" smtClean="0"/>
              <a:t>Данія</a:t>
            </a:r>
            <a:r>
              <a:rPr lang="uk-UA" dirty="0" smtClean="0"/>
              <a:t>.</a:t>
            </a:r>
            <a:endParaRPr lang="uk-UA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1500174"/>
            <a:ext cx="3257544" cy="5000660"/>
          </a:xfrm>
        </p:spPr>
        <p:txBody>
          <a:bodyPr>
            <a:normAutofit lnSpcReduction="10000"/>
          </a:bodyPr>
          <a:lstStyle/>
          <a:p>
            <a:pPr lvl="0"/>
            <a:r>
              <a:rPr lang="uk-UA" sz="3600" dirty="0" smtClean="0"/>
              <a:t>Усі народилися гарними, і лише він був наче маленьке чудовисько. Усі його цуралися. </a:t>
            </a:r>
          </a:p>
          <a:p>
            <a:endParaRPr lang="uk-UA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214423"/>
            <a:ext cx="4041775" cy="571504"/>
          </a:xfrm>
        </p:spPr>
        <p:txBody>
          <a:bodyPr>
            <a:normAutofit/>
          </a:bodyPr>
          <a:lstStyle/>
          <a:p>
            <a:r>
              <a:rPr lang="uk-UA" dirty="0" smtClean="0"/>
              <a:t>Ганс </a:t>
            </a:r>
            <a:r>
              <a:rPr lang="uk-UA" dirty="0" err="1" smtClean="0"/>
              <a:t>Христіан</a:t>
            </a:r>
            <a:r>
              <a:rPr lang="uk-UA" dirty="0" smtClean="0"/>
              <a:t> Андерсен</a:t>
            </a:r>
            <a:endParaRPr lang="uk-UA" dirty="0"/>
          </a:p>
        </p:txBody>
      </p:sp>
      <p:pic>
        <p:nvPicPr>
          <p:cNvPr id="7" name="Содержимое 6" descr="Картинки по запросу Гидке каченя)"/>
          <p:cNvPicPr>
            <a:picLocks noGrp="1"/>
          </p:cNvPicPr>
          <p:nvPr>
            <p:ph sz="quarter" idx="4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786182" y="2174874"/>
            <a:ext cx="5000660" cy="43973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u="sng" dirty="0" smtClean="0"/>
              <a:t>Данія</a:t>
            </a:r>
            <a:r>
              <a:rPr lang="uk-UA" dirty="0" smtClean="0"/>
              <a:t>.</a:t>
            </a:r>
            <a:endParaRPr lang="uk-UA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14422"/>
            <a:ext cx="8401080" cy="1214445"/>
          </a:xfrm>
        </p:spPr>
        <p:txBody>
          <a:bodyPr>
            <a:normAutofit/>
          </a:bodyPr>
          <a:lstStyle/>
          <a:p>
            <a:pPr lvl="0"/>
            <a:r>
              <a:rPr lang="uk-UA" dirty="0" smtClean="0"/>
              <a:t>Вона була холодна наче крига. Мешкала на Півночі і ненавиділа дітей. </a:t>
            </a:r>
          </a:p>
          <a:p>
            <a:endParaRPr lang="uk-UA" dirty="0"/>
          </a:p>
        </p:txBody>
      </p:sp>
      <p:pic>
        <p:nvPicPr>
          <p:cNvPr id="9" name="Содержимое 6" descr="Картинки по запросу Сніжна королева)"/>
          <p:cNvPicPr>
            <a:picLocks noGrp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57200" y="2214554"/>
            <a:ext cx="8329642" cy="42148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ipe dir="u"/>
  </p:transition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u="sng" dirty="0" smtClean="0"/>
              <a:t>Данія</a:t>
            </a:r>
            <a:r>
              <a:rPr lang="uk-UA" dirty="0" smtClean="0"/>
              <a:t>.</a:t>
            </a:r>
            <a:endParaRPr lang="uk-UA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1357298"/>
            <a:ext cx="4040188" cy="4768865"/>
          </a:xfrm>
        </p:spPr>
        <p:txBody>
          <a:bodyPr>
            <a:normAutofit lnSpcReduction="10000"/>
          </a:bodyPr>
          <a:lstStyle/>
          <a:p>
            <a:pPr lvl="0"/>
            <a:r>
              <a:rPr lang="uk-UA" sz="3600" dirty="0" smtClean="0"/>
              <a:t>Вона танцювала, а він стояв і милувався її красою. Він не був схожий на своїх </a:t>
            </a:r>
            <a:r>
              <a:rPr lang="uk-UA" sz="3600" dirty="0" err="1" smtClean="0"/>
              <a:t>“братів”</a:t>
            </a:r>
            <a:r>
              <a:rPr lang="uk-UA" sz="3600" dirty="0" smtClean="0"/>
              <a:t>. Адже в нього була лише одна нога. </a:t>
            </a:r>
          </a:p>
          <a:p>
            <a:endParaRPr lang="uk-UA" dirty="0"/>
          </a:p>
        </p:txBody>
      </p:sp>
      <p:pic>
        <p:nvPicPr>
          <p:cNvPr id="7" name="Содержимое 6" descr="Картинки по запросу Стійкий олов’яний солдатик"/>
          <p:cNvPicPr>
            <a:picLocks noGrp="1"/>
          </p:cNvPicPr>
          <p:nvPr>
            <p:ph sz="quarter" idx="4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643439" y="1285860"/>
            <a:ext cx="4214842" cy="52149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0"/>
            <a:r>
              <a:rPr lang="uk-UA" dirty="0" smtClean="0"/>
              <a:t>Столицею Європейського Союзу є</a:t>
            </a:r>
            <a:r>
              <a:rPr lang="uk-UA" dirty="0" smtClean="0">
                <a:hlinkClick r:id="rId2"/>
              </a:rPr>
              <a:t> </a:t>
            </a:r>
            <a:r>
              <a:rPr lang="uk-UA" b="1" dirty="0" smtClean="0">
                <a:hlinkClick r:id="rId2"/>
              </a:rPr>
              <a:t>Брюссель.</a:t>
            </a:r>
            <a:r>
              <a:rPr lang="uk-UA" dirty="0" smtClean="0"/>
              <a:t/>
            </a:r>
            <a:br>
              <a:rPr lang="uk-UA" dirty="0" smtClean="0"/>
            </a:br>
            <a:endParaRPr lang="uk-UA" dirty="0"/>
          </a:p>
        </p:txBody>
      </p:sp>
      <p:pic>
        <p:nvPicPr>
          <p:cNvPr id="4" name="Содержимое 3" descr="Картинки по запросу Брюссель."/>
          <p:cNvPicPr>
            <a:picLocks noGrp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500034" y="1142984"/>
            <a:ext cx="8358245" cy="5429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42852"/>
            <a:ext cx="8229600" cy="857256"/>
          </a:xfrm>
        </p:spPr>
        <p:txBody>
          <a:bodyPr>
            <a:normAutofit fontScale="90000"/>
          </a:bodyPr>
          <a:lstStyle/>
          <a:p>
            <a:r>
              <a:rPr lang="uk-UA" dirty="0" smtClean="0"/>
              <a:t>Хронологія вступу країн до ЄС</a:t>
            </a:r>
            <a:br>
              <a:rPr lang="uk-UA" dirty="0" smtClean="0"/>
            </a:br>
            <a:endParaRPr lang="uk-UA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714356"/>
            <a:ext cx="8229600" cy="5411807"/>
          </a:xfrm>
        </p:spPr>
        <p:txBody>
          <a:bodyPr>
            <a:normAutofit fontScale="92500" lnSpcReduction="10000"/>
          </a:bodyPr>
          <a:lstStyle/>
          <a:p>
            <a:r>
              <a:rPr lang="uk-UA" b="1" dirty="0" smtClean="0"/>
              <a:t>1957 рік: Бельгія, Німеччина, Італія, Люксембург, Нідерланди, Франція;</a:t>
            </a:r>
          </a:p>
          <a:p>
            <a:r>
              <a:rPr lang="uk-UA" b="1" dirty="0" smtClean="0"/>
              <a:t>1973 рік: Великобританія, Данія, Ірландія;</a:t>
            </a:r>
          </a:p>
          <a:p>
            <a:r>
              <a:rPr lang="uk-UA" b="1" dirty="0" smtClean="0"/>
              <a:t>1981 рік: Греція;</a:t>
            </a:r>
          </a:p>
          <a:p>
            <a:r>
              <a:rPr lang="uk-UA" b="1" dirty="0" smtClean="0"/>
              <a:t>1986 рік: Португалія, Іспанія;</a:t>
            </a:r>
          </a:p>
          <a:p>
            <a:r>
              <a:rPr lang="uk-UA" b="1" dirty="0" smtClean="0"/>
              <a:t>1995 рік: Австрія, Фінляндія, Швеція;</a:t>
            </a:r>
          </a:p>
          <a:p>
            <a:r>
              <a:rPr lang="uk-UA" b="1" dirty="0" smtClean="0"/>
              <a:t>2004 рік: Латвія, Литва, Естонія, Мальта, Польща, Словаччина, Словенія, Чехія, Угорщина, Кіпр;</a:t>
            </a:r>
          </a:p>
          <a:p>
            <a:r>
              <a:rPr lang="ru-RU" b="1" dirty="0" smtClean="0"/>
              <a:t>2007 </a:t>
            </a:r>
            <a:r>
              <a:rPr lang="uk-UA" b="1" dirty="0" smtClean="0"/>
              <a:t>рік: Болгарія, Румунія;</a:t>
            </a:r>
          </a:p>
          <a:p>
            <a:r>
              <a:rPr lang="uk-UA" b="1" dirty="0" smtClean="0"/>
              <a:t>2013 рік: Хорватія.</a:t>
            </a:r>
          </a:p>
          <a:p>
            <a:endParaRPr lang="uk-UA" dirty="0"/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dirty="0" smtClean="0"/>
              <a:t>Щоб потрапити </a:t>
            </a:r>
            <a:r>
              <a:rPr lang="uk-UA" dirty="0" smtClean="0"/>
              <a:t>в Європу без візи, потрібно пам'ятати про </a:t>
            </a:r>
            <a:r>
              <a:rPr lang="uk-UA" b="1" dirty="0" smtClean="0"/>
              <a:t>обмеження</a:t>
            </a:r>
            <a:endParaRPr lang="uk-UA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lvl="0"/>
            <a:r>
              <a:rPr lang="uk-UA" dirty="0" smtClean="0"/>
              <a:t>тільки з біометричним паспортом.</a:t>
            </a:r>
          </a:p>
          <a:p>
            <a:r>
              <a:rPr lang="uk-UA" dirty="0" smtClean="0"/>
              <a:t>віза не потрібна виключно при короткострокових поїздках - до 90 днів за півроку.</a:t>
            </a:r>
          </a:p>
          <a:p>
            <a:r>
              <a:rPr lang="uk-UA" dirty="0" smtClean="0"/>
              <a:t>поїздка виключає можливість працевлаштування в Європі. </a:t>
            </a:r>
          </a:p>
          <a:p>
            <a:r>
              <a:rPr lang="uk-UA" dirty="0" smtClean="0"/>
              <a:t>можете їхати на навчання до Євросоюзу без візи, тільки якщо навчання триває не довше 90 днів на півроку.</a:t>
            </a:r>
            <a:endParaRPr lang="uk-UA" dirty="0"/>
          </a:p>
        </p:txBody>
      </p:sp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42844" y="357167"/>
            <a:ext cx="8501122" cy="1357321"/>
          </a:xfrm>
        </p:spPr>
        <p:txBody>
          <a:bodyPr>
            <a:noAutofit/>
          </a:bodyPr>
          <a:lstStyle/>
          <a:p>
            <a:r>
              <a:rPr lang="uk-UA" sz="2800" dirty="0" smtClean="0"/>
              <a:t>Щоб потрапити до Франції, може знадобитися </a:t>
            </a:r>
            <a:r>
              <a:rPr lang="uk-UA" sz="2800" b="1" dirty="0" smtClean="0"/>
              <a:t>65 євро на добу,</a:t>
            </a:r>
          </a:p>
          <a:p>
            <a:r>
              <a:rPr lang="uk-UA" sz="2800" dirty="0" smtClean="0"/>
              <a:t> а ось у Німеччині може вистачити </a:t>
            </a:r>
            <a:r>
              <a:rPr lang="uk-UA" sz="2800" b="1" dirty="0" smtClean="0"/>
              <a:t>45 євро.</a:t>
            </a:r>
            <a:endParaRPr lang="uk-UA" sz="2800" b="1" dirty="0"/>
          </a:p>
        </p:txBody>
      </p:sp>
      <p:pic>
        <p:nvPicPr>
          <p:cNvPr id="5" name="Содержимое 4" descr="Картинки по запросу подорож.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57158" y="1928801"/>
            <a:ext cx="8358247" cy="44291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push dir="d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629</TotalTime>
  <Words>1149</Words>
  <PresentationFormat>Экран (4:3)</PresentationFormat>
  <Paragraphs>136</Paragraphs>
  <Slides>57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57</vt:i4>
      </vt:variant>
    </vt:vector>
  </HeadingPairs>
  <TitlesOfParts>
    <vt:vector size="58" baseType="lpstr">
      <vt:lpstr>Тема Office</vt:lpstr>
      <vt:lpstr>Слайд 1</vt:lpstr>
      <vt:lpstr>Слайд 2</vt:lpstr>
      <vt:lpstr>Слайд 3</vt:lpstr>
      <vt:lpstr>Слайд 4</vt:lpstr>
      <vt:lpstr> «І чужому навчайтесь, і свого не цурайтесь».</vt:lpstr>
      <vt:lpstr>Столицею Європейського Союзу є Брюссель. </vt:lpstr>
      <vt:lpstr>Хронологія вступу країн до ЄС </vt:lpstr>
      <vt:lpstr>Щоб потрапити в Європу без візи, потрібно пам'ятати про обмеження</vt:lpstr>
      <vt:lpstr>Слайд 9</vt:lpstr>
      <vt:lpstr>Прапор представляє ідеал об’єднання народів Європи. На блакитному тлі сяє дванадцять зірок, як символ довершеності, повноти та єдності.</vt:lpstr>
      <vt:lpstr>Музика гімну взята з Дев’ятої симфонії  Людвіга ван Бетховена, написана в 1823 році. </vt:lpstr>
      <vt:lpstr>ГРА «Що? Де? Коли?» </vt:lpstr>
      <vt:lpstr>Наступник Лінвінстона Борис Джонсон вирішив  цю проблему кардинальним чином. А яким? </vt:lpstr>
      <vt:lpstr>Який Президент України підписав Угоду про партнерство та співробітництво з ЄС? </vt:lpstr>
      <vt:lpstr>Яка Стародавня європейська держава стала союзницею Київської Русі за Володимира Великого та у якої було запозичене християнство? </vt:lpstr>
      <vt:lpstr>Де було підписано угоду про запровадження безвізового режиму? </vt:lpstr>
      <vt:lpstr>Ця держава - член ЄС, має найменші збройні сили у ЄС. Чисельність регулярної армії країни - лише 900 чоловік. Про яку країну йдеться? </vt:lpstr>
      <vt:lpstr>Перша угода між ЄС та країнами колишнього Радянського Союзу була підписана саме з ЦІЄЮ країною? </vt:lpstr>
      <vt:lpstr>ЦЮ країну називають «банкіром» всього світу? </vt:lpstr>
      <vt:lpstr>ЦЯ країна - «молочна ферма» Європи? </vt:lpstr>
      <vt:lpstr>У Брюсселі знаходиться музей ЦІЄЇ скульптури, у якому зібрано більше 800 костюмів спеціально для неї? </vt:lpstr>
      <vt:lpstr>На Русі столицю ЦІЄЇ країни звали Стекольним градом? </vt:lpstr>
      <vt:lpstr>У ЦІЙ європейській столиці співвідношення велосипедистів та автомобілістів 48% до 18% на користь власників велосипедів. </vt:lpstr>
      <vt:lpstr>Форма ЦІЄЇ країни - у вигляді одного різновиду взуття. </vt:lpstr>
      <vt:lpstr>На території ЦІЄЇ сучасної країни ЄС жив персонаж Граф Дракула </vt:lpstr>
      <vt:lpstr>Навкруги ЦІЄЇ країни тільки Середньоземне море? </vt:lpstr>
      <vt:lpstr>Рада Європейського Союзу знаходиться у цьому місті? </vt:lpstr>
      <vt:lpstr>Європейський Союз у 2012 році був нагороджений ЦІЄЮ всесвітньо відомою премією? </vt:lpstr>
      <vt:lpstr>За версією британського видання «The Times» у 2014 році саме ЦЯ людина удостоїлась звання  «Людина року»</vt:lpstr>
      <vt:lpstr>Якби ЄС був єдиною країною, то яке місце у світі за кількістю населення він займав? </vt:lpstr>
      <vt:lpstr>Саме ЦЯ дочка київського князя Ярослава Мудрого стала королевою Франції </vt:lpstr>
      <vt:lpstr>ЦЮ країну виключили зі складу ЄС. </vt:lpstr>
      <vt:lpstr>ЦЕ місто об’єднує великих музикантів: Моцарта, Шуберта, Штрауса?  </vt:lpstr>
      <vt:lpstr>Це - єдина столиця, усередині якої розташоване ціла держава.  </vt:lpstr>
      <vt:lpstr>ЦЕ місто є батьківщиною театру. </vt:lpstr>
      <vt:lpstr>Країна, де відбувались дії трагедії Шекспіра «Гамлет». </vt:lpstr>
      <vt:lpstr>Де можна побачити «Джоконду» да Вінчі. </vt:lpstr>
      <vt:lpstr>На банкнотах євро містяться символічні вікна, ворота та ВОНИ. </vt:lpstr>
      <vt:lpstr>Угадай країну за її кулінарними вподобаннями</vt:lpstr>
      <vt:lpstr>Угадай країну за її кулінарними вподобаннями</vt:lpstr>
      <vt:lpstr>Традиційні страви європейських країн</vt:lpstr>
      <vt:lpstr>«Ці неповторні твори»  </vt:lpstr>
      <vt:lpstr>«Ці неповторні твори»</vt:lpstr>
      <vt:lpstr>«Ці неповторні твори» (вам - підказки, нам - твір, автора і країну) </vt:lpstr>
      <vt:lpstr>Франція Країна романтики та кохання, краси та почуттів. </vt:lpstr>
      <vt:lpstr>Вона була дуже доброю та вродливою. Але мачуха не любила її. Дівчина була змушена робити всю тяжку роботу. Спала вона на горищі, біля попелу.  </vt:lpstr>
      <vt:lpstr>Коли вона народилася, на свято прийшло багато фей.  </vt:lpstr>
      <vt:lpstr>Дівчинка дуже любила свою бабусю, тому часто носила їй пиріжки.  </vt:lpstr>
      <vt:lpstr>Його ім’я походило від його бороди </vt:lpstr>
      <vt:lpstr>Англія (Великобританія).</vt:lpstr>
      <vt:lpstr>Англія (Великобританія).</vt:lpstr>
      <vt:lpstr>Німеччина.  </vt:lpstr>
      <vt:lpstr>Німеччина.  </vt:lpstr>
      <vt:lpstr>Німеччина.</vt:lpstr>
      <vt:lpstr>Данія.</vt:lpstr>
      <vt:lpstr>Данія.</vt:lpstr>
      <vt:lpstr>Данія.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Андрей</cp:lastModifiedBy>
  <cp:revision>64</cp:revision>
  <dcterms:modified xsi:type="dcterms:W3CDTF">2017-08-08T19:46:54Z</dcterms:modified>
</cp:coreProperties>
</file>