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75" r:id="rId16"/>
    <p:sldId id="270" r:id="rId17"/>
    <p:sldId id="269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49" autoAdjust="0"/>
  </p:normalViewPr>
  <p:slideViewPr>
    <p:cSldViewPr>
      <p:cViewPr varScale="1">
        <p:scale>
          <a:sx n="76" d="100"/>
          <a:sy n="76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0F53B-98FB-4EF3-968E-883EED0D9DC9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F8B866-4AA9-4CBD-956A-CDAFC6FFA704}">
      <dgm:prSet phldrT="[Текст]" custT="1"/>
      <dgm:spPr/>
      <dgm:t>
        <a:bodyPr/>
        <a:lstStyle/>
        <a:p>
          <a:r>
            <a:rPr lang="uk-UA" sz="2600" b="1" dirty="0" smtClean="0">
              <a:solidFill>
                <a:schemeClr val="tx1"/>
              </a:solidFill>
            </a:rPr>
            <a:t>         Комунікативні</a:t>
          </a:r>
          <a:endParaRPr lang="uk-UA" sz="1900" dirty="0" smtClean="0"/>
        </a:p>
      </dgm:t>
    </dgm:pt>
    <dgm:pt modelId="{C93A1906-592A-414C-A544-F5AC33220EA3}" type="parTrans" cxnId="{50EB8298-ABDC-4B4B-A4E8-243EF16D5C8E}">
      <dgm:prSet/>
      <dgm:spPr/>
      <dgm:t>
        <a:bodyPr/>
        <a:lstStyle/>
        <a:p>
          <a:endParaRPr lang="ru-RU"/>
        </a:p>
      </dgm:t>
    </dgm:pt>
    <dgm:pt modelId="{9F3B7AF8-78B6-4722-A960-BC778A69DF78}" type="sibTrans" cxnId="{50EB8298-ABDC-4B4B-A4E8-243EF16D5C8E}">
      <dgm:prSet/>
      <dgm:spPr/>
      <dgm:t>
        <a:bodyPr/>
        <a:lstStyle/>
        <a:p>
          <a:endParaRPr lang="ru-RU"/>
        </a:p>
      </dgm:t>
    </dgm:pt>
    <dgm:pt modelId="{5921AD16-C75D-4AA3-B821-C034975A67F1}">
      <dgm:prSet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Calibri" pitchFamily="34" charset="0"/>
            </a:rPr>
            <a:t>         Пізнавальні</a:t>
          </a:r>
          <a:endParaRPr lang="ru-RU" sz="4500" b="1" dirty="0">
            <a:latin typeface="Calibri" pitchFamily="34" charset="0"/>
          </a:endParaRPr>
        </a:p>
      </dgm:t>
    </dgm:pt>
    <dgm:pt modelId="{BCC501E6-C792-4318-835B-8CB74565F9C2}" type="parTrans" cxnId="{9C7AD4AA-2637-478A-800B-7CEDBFF30157}">
      <dgm:prSet/>
      <dgm:spPr/>
      <dgm:t>
        <a:bodyPr/>
        <a:lstStyle/>
        <a:p>
          <a:endParaRPr lang="ru-RU"/>
        </a:p>
      </dgm:t>
    </dgm:pt>
    <dgm:pt modelId="{5EF92212-231B-4A5B-906B-17ACAF2DA282}" type="sibTrans" cxnId="{9C7AD4AA-2637-478A-800B-7CEDBFF30157}">
      <dgm:prSet/>
      <dgm:spPr/>
      <dgm:t>
        <a:bodyPr/>
        <a:lstStyle/>
        <a:p>
          <a:endParaRPr lang="ru-RU"/>
        </a:p>
      </dgm:t>
    </dgm:pt>
    <dgm:pt modelId="{9DFB6FD2-7C7B-4AE2-81D2-E83AB86241FA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Calibri" pitchFamily="34" charset="0"/>
            </a:rPr>
            <a:t>          Особистісні</a:t>
          </a:r>
          <a:endParaRPr lang="ru-RU" sz="2800" b="1" dirty="0">
            <a:solidFill>
              <a:schemeClr val="tx1"/>
            </a:solidFill>
            <a:latin typeface="Calibri" pitchFamily="34" charset="0"/>
          </a:endParaRPr>
        </a:p>
      </dgm:t>
    </dgm:pt>
    <dgm:pt modelId="{E2DCA86B-10C0-47DA-892B-7A3D7CDEE27C}" type="sibTrans" cxnId="{C0D11784-6F1D-4CF7-93A8-7171171611DA}">
      <dgm:prSet/>
      <dgm:spPr/>
      <dgm:t>
        <a:bodyPr/>
        <a:lstStyle/>
        <a:p>
          <a:endParaRPr lang="ru-RU"/>
        </a:p>
      </dgm:t>
    </dgm:pt>
    <dgm:pt modelId="{C926B1F6-AE4D-49B1-AA97-9EC0FDD78CAC}" type="parTrans" cxnId="{C0D11784-6F1D-4CF7-93A8-7171171611DA}">
      <dgm:prSet/>
      <dgm:spPr/>
      <dgm:t>
        <a:bodyPr/>
        <a:lstStyle/>
        <a:p>
          <a:endParaRPr lang="ru-RU"/>
        </a:p>
      </dgm:t>
    </dgm:pt>
    <dgm:pt modelId="{D067F777-E6B1-415F-91B8-AC4660D58E3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Calibri" pitchFamily="34" charset="0"/>
            </a:rPr>
            <a:t>        </a:t>
          </a:r>
          <a:r>
            <a:rPr lang="ru-RU" sz="2800" b="1" dirty="0" err="1" smtClean="0">
              <a:solidFill>
                <a:schemeClr val="tx1"/>
              </a:solidFill>
              <a:latin typeface="Calibri" pitchFamily="34" charset="0"/>
            </a:rPr>
            <a:t>Регуляторні</a:t>
          </a:r>
          <a:endParaRPr lang="uk-UA" sz="1900" dirty="0" smtClean="0"/>
        </a:p>
      </dgm:t>
    </dgm:pt>
    <dgm:pt modelId="{948C1372-8E49-4B87-AE76-E182C970D409}" type="parTrans" cxnId="{30647E80-C85D-4239-BFCA-B8909081583C}">
      <dgm:prSet/>
      <dgm:spPr/>
      <dgm:t>
        <a:bodyPr/>
        <a:lstStyle/>
        <a:p>
          <a:endParaRPr lang="ru-RU"/>
        </a:p>
      </dgm:t>
    </dgm:pt>
    <dgm:pt modelId="{892ADB4D-D084-4AB3-A2DD-4ADCC2372491}" type="sibTrans" cxnId="{30647E80-C85D-4239-BFCA-B8909081583C}">
      <dgm:prSet/>
      <dgm:spPr/>
      <dgm:t>
        <a:bodyPr/>
        <a:lstStyle/>
        <a:p>
          <a:endParaRPr lang="ru-RU"/>
        </a:p>
      </dgm:t>
    </dgm:pt>
    <dgm:pt modelId="{43C97613-9E79-4EE6-8007-5C0724AF69FA}" type="pres">
      <dgm:prSet presAssocID="{1AF0F53B-98FB-4EF3-968E-883EED0D9DC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DA7486-C2AE-42FE-9F4E-EF6E00CDFA5B}" type="pres">
      <dgm:prSet presAssocID="{6AF8B866-4AA9-4CBD-956A-CDAFC6FFA704}" presName="comp" presStyleCnt="0"/>
      <dgm:spPr/>
    </dgm:pt>
    <dgm:pt modelId="{91B1FAF2-6BED-40A7-A04A-929E69059DF8}" type="pres">
      <dgm:prSet presAssocID="{6AF8B866-4AA9-4CBD-956A-CDAFC6FFA704}" presName="box" presStyleLbl="node1" presStyleIdx="0" presStyleCnt="4" custScaleY="136684" custLinFactNeighborX="8441" custLinFactNeighborY="2752"/>
      <dgm:spPr/>
      <dgm:t>
        <a:bodyPr/>
        <a:lstStyle/>
        <a:p>
          <a:endParaRPr lang="ru-RU"/>
        </a:p>
      </dgm:t>
    </dgm:pt>
    <dgm:pt modelId="{442C365C-83D9-4C14-A016-E174137BF608}" type="pres">
      <dgm:prSet presAssocID="{6AF8B866-4AA9-4CBD-956A-CDAFC6FFA704}" presName="img" presStyleLbl="fgImgPlace1" presStyleIdx="0" presStyleCnt="4"/>
      <dgm:spPr/>
    </dgm:pt>
    <dgm:pt modelId="{701D7ADF-FFD1-43F1-9B86-0322EB6DD22D}" type="pres">
      <dgm:prSet presAssocID="{6AF8B866-4AA9-4CBD-956A-CDAFC6FFA704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6AA22-3EF2-492E-95DB-1568E386532F}" type="pres">
      <dgm:prSet presAssocID="{9F3B7AF8-78B6-4722-A960-BC778A69DF78}" presName="spacer" presStyleCnt="0"/>
      <dgm:spPr/>
    </dgm:pt>
    <dgm:pt modelId="{BEA0B571-516C-44C6-9877-D6C3BFBA7DEE}" type="pres">
      <dgm:prSet presAssocID="{D067F777-E6B1-415F-91B8-AC4660D58E30}" presName="comp" presStyleCnt="0"/>
      <dgm:spPr/>
    </dgm:pt>
    <dgm:pt modelId="{5F289614-B2AD-4692-B1DB-FF84B793E88F}" type="pres">
      <dgm:prSet presAssocID="{D067F777-E6B1-415F-91B8-AC4660D58E30}" presName="box" presStyleLbl="node1" presStyleIdx="1" presStyleCnt="4" custScaleY="133099"/>
      <dgm:spPr/>
      <dgm:t>
        <a:bodyPr/>
        <a:lstStyle/>
        <a:p>
          <a:endParaRPr lang="ru-RU"/>
        </a:p>
      </dgm:t>
    </dgm:pt>
    <dgm:pt modelId="{118F6FD5-CA88-46DB-9302-BDFB09630BA7}" type="pres">
      <dgm:prSet presAssocID="{D067F777-E6B1-415F-91B8-AC4660D58E30}" presName="img" presStyleLbl="fgImgPlace1" presStyleIdx="1" presStyleCnt="4"/>
      <dgm:spPr/>
    </dgm:pt>
    <dgm:pt modelId="{E69C867A-EB82-4C28-BAE3-42C72648F956}" type="pres">
      <dgm:prSet presAssocID="{D067F777-E6B1-415F-91B8-AC4660D58E30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2D3F8-02B9-4664-9574-B328AC2DD6BA}" type="pres">
      <dgm:prSet presAssocID="{892ADB4D-D084-4AB3-A2DD-4ADCC2372491}" presName="spacer" presStyleCnt="0"/>
      <dgm:spPr/>
    </dgm:pt>
    <dgm:pt modelId="{36572644-AAA7-4764-965F-0AA0ED744CF5}" type="pres">
      <dgm:prSet presAssocID="{9DFB6FD2-7C7B-4AE2-81D2-E83AB86241FA}" presName="comp" presStyleCnt="0"/>
      <dgm:spPr/>
    </dgm:pt>
    <dgm:pt modelId="{42379348-7399-4E8C-817E-E554E37E3E1A}" type="pres">
      <dgm:prSet presAssocID="{9DFB6FD2-7C7B-4AE2-81D2-E83AB86241FA}" presName="box" presStyleLbl="node1" presStyleIdx="2" presStyleCnt="4" custScaleY="123176"/>
      <dgm:spPr/>
      <dgm:t>
        <a:bodyPr/>
        <a:lstStyle/>
        <a:p>
          <a:endParaRPr lang="ru-RU"/>
        </a:p>
      </dgm:t>
    </dgm:pt>
    <dgm:pt modelId="{BA40BBA6-D088-4C3A-B9DA-23EBF43ECAB3}" type="pres">
      <dgm:prSet presAssocID="{9DFB6FD2-7C7B-4AE2-81D2-E83AB86241FA}" presName="img" presStyleLbl="fgImgPlace1" presStyleIdx="2" presStyleCnt="4"/>
      <dgm:spPr/>
    </dgm:pt>
    <dgm:pt modelId="{801D834F-9BB6-4D5E-B0AD-908A835A5F25}" type="pres">
      <dgm:prSet presAssocID="{9DFB6FD2-7C7B-4AE2-81D2-E83AB86241FA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BD006-E3FB-45A5-9BE9-0D765E379032}" type="pres">
      <dgm:prSet presAssocID="{E2DCA86B-10C0-47DA-892B-7A3D7CDEE27C}" presName="spacer" presStyleCnt="0"/>
      <dgm:spPr/>
    </dgm:pt>
    <dgm:pt modelId="{3E1D2EFC-011B-4957-B51D-E2D85570B73D}" type="pres">
      <dgm:prSet presAssocID="{5921AD16-C75D-4AA3-B821-C034975A67F1}" presName="comp" presStyleCnt="0"/>
      <dgm:spPr/>
    </dgm:pt>
    <dgm:pt modelId="{6E8DB1AC-73E0-45C9-80DC-1106BEB7BA80}" type="pres">
      <dgm:prSet presAssocID="{5921AD16-C75D-4AA3-B821-C034975A67F1}" presName="box" presStyleLbl="node1" presStyleIdx="3" presStyleCnt="4"/>
      <dgm:spPr/>
      <dgm:t>
        <a:bodyPr/>
        <a:lstStyle/>
        <a:p>
          <a:endParaRPr lang="ru-RU"/>
        </a:p>
      </dgm:t>
    </dgm:pt>
    <dgm:pt modelId="{B48D6766-653C-4BD5-85AC-5DEF1D2C4314}" type="pres">
      <dgm:prSet presAssocID="{5921AD16-C75D-4AA3-B821-C034975A67F1}" presName="img" presStyleLbl="fgImgPlace1" presStyleIdx="3" presStyleCnt="4"/>
      <dgm:spPr/>
    </dgm:pt>
    <dgm:pt modelId="{04DA9FAB-3EA3-48CC-A46E-C6401976310A}" type="pres">
      <dgm:prSet presAssocID="{5921AD16-C75D-4AA3-B821-C034975A67F1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4FCDE3-34D8-4829-8D84-067F0DC505D2}" type="presOf" srcId="{6AF8B866-4AA9-4CBD-956A-CDAFC6FFA704}" destId="{91B1FAF2-6BED-40A7-A04A-929E69059DF8}" srcOrd="0" destOrd="0" presId="urn:microsoft.com/office/officeart/2005/8/layout/vList4"/>
    <dgm:cxn modelId="{14880C47-431F-48CE-9F32-BD9F954D8BFC}" type="presOf" srcId="{9DFB6FD2-7C7B-4AE2-81D2-E83AB86241FA}" destId="{42379348-7399-4E8C-817E-E554E37E3E1A}" srcOrd="0" destOrd="0" presId="urn:microsoft.com/office/officeart/2005/8/layout/vList4"/>
    <dgm:cxn modelId="{AE14587C-359E-478B-8A8E-5B8ADB4C2C81}" type="presOf" srcId="{6AF8B866-4AA9-4CBD-956A-CDAFC6FFA704}" destId="{701D7ADF-FFD1-43F1-9B86-0322EB6DD22D}" srcOrd="1" destOrd="0" presId="urn:microsoft.com/office/officeart/2005/8/layout/vList4"/>
    <dgm:cxn modelId="{6DCDD6B8-A3DF-45D1-8CE2-B961D1D29EEE}" type="presOf" srcId="{1AF0F53B-98FB-4EF3-968E-883EED0D9DC9}" destId="{43C97613-9E79-4EE6-8007-5C0724AF69FA}" srcOrd="0" destOrd="0" presId="urn:microsoft.com/office/officeart/2005/8/layout/vList4"/>
    <dgm:cxn modelId="{D1472A85-9878-4B7D-9947-8EFC96A14057}" type="presOf" srcId="{9DFB6FD2-7C7B-4AE2-81D2-E83AB86241FA}" destId="{801D834F-9BB6-4D5E-B0AD-908A835A5F25}" srcOrd="1" destOrd="0" presId="urn:microsoft.com/office/officeart/2005/8/layout/vList4"/>
    <dgm:cxn modelId="{9C7AD4AA-2637-478A-800B-7CEDBFF30157}" srcId="{1AF0F53B-98FB-4EF3-968E-883EED0D9DC9}" destId="{5921AD16-C75D-4AA3-B821-C034975A67F1}" srcOrd="3" destOrd="0" parTransId="{BCC501E6-C792-4318-835B-8CB74565F9C2}" sibTransId="{5EF92212-231B-4A5B-906B-17ACAF2DA282}"/>
    <dgm:cxn modelId="{30647E80-C85D-4239-BFCA-B8909081583C}" srcId="{1AF0F53B-98FB-4EF3-968E-883EED0D9DC9}" destId="{D067F777-E6B1-415F-91B8-AC4660D58E30}" srcOrd="1" destOrd="0" parTransId="{948C1372-8E49-4B87-AE76-E182C970D409}" sibTransId="{892ADB4D-D084-4AB3-A2DD-4ADCC2372491}"/>
    <dgm:cxn modelId="{3ADF6F25-5B45-42D5-B131-72AB450D2FE5}" type="presOf" srcId="{D067F777-E6B1-415F-91B8-AC4660D58E30}" destId="{5F289614-B2AD-4692-B1DB-FF84B793E88F}" srcOrd="0" destOrd="0" presId="urn:microsoft.com/office/officeart/2005/8/layout/vList4"/>
    <dgm:cxn modelId="{C0D11784-6F1D-4CF7-93A8-7171171611DA}" srcId="{1AF0F53B-98FB-4EF3-968E-883EED0D9DC9}" destId="{9DFB6FD2-7C7B-4AE2-81D2-E83AB86241FA}" srcOrd="2" destOrd="0" parTransId="{C926B1F6-AE4D-49B1-AA97-9EC0FDD78CAC}" sibTransId="{E2DCA86B-10C0-47DA-892B-7A3D7CDEE27C}"/>
    <dgm:cxn modelId="{50EB8298-ABDC-4B4B-A4E8-243EF16D5C8E}" srcId="{1AF0F53B-98FB-4EF3-968E-883EED0D9DC9}" destId="{6AF8B866-4AA9-4CBD-956A-CDAFC6FFA704}" srcOrd="0" destOrd="0" parTransId="{C93A1906-592A-414C-A544-F5AC33220EA3}" sibTransId="{9F3B7AF8-78B6-4722-A960-BC778A69DF78}"/>
    <dgm:cxn modelId="{AF867E79-CD00-4671-AEAC-FB6A2B11322E}" type="presOf" srcId="{D067F777-E6B1-415F-91B8-AC4660D58E30}" destId="{E69C867A-EB82-4C28-BAE3-42C72648F956}" srcOrd="1" destOrd="0" presId="urn:microsoft.com/office/officeart/2005/8/layout/vList4"/>
    <dgm:cxn modelId="{E339C1FD-CE95-42F6-94D7-C4F3911823AF}" type="presOf" srcId="{5921AD16-C75D-4AA3-B821-C034975A67F1}" destId="{6E8DB1AC-73E0-45C9-80DC-1106BEB7BA80}" srcOrd="0" destOrd="0" presId="urn:microsoft.com/office/officeart/2005/8/layout/vList4"/>
    <dgm:cxn modelId="{93121D6A-48FD-4F48-BC91-6CC3B10B5C15}" type="presOf" srcId="{5921AD16-C75D-4AA3-B821-C034975A67F1}" destId="{04DA9FAB-3EA3-48CC-A46E-C6401976310A}" srcOrd="1" destOrd="0" presId="urn:microsoft.com/office/officeart/2005/8/layout/vList4"/>
    <dgm:cxn modelId="{43FC4446-434A-4404-8861-F1948EFFE26B}" type="presParOf" srcId="{43C97613-9E79-4EE6-8007-5C0724AF69FA}" destId="{49DA7486-C2AE-42FE-9F4E-EF6E00CDFA5B}" srcOrd="0" destOrd="0" presId="urn:microsoft.com/office/officeart/2005/8/layout/vList4"/>
    <dgm:cxn modelId="{05A72CA9-6AD9-4E1E-A365-C29BA3303D44}" type="presParOf" srcId="{49DA7486-C2AE-42FE-9F4E-EF6E00CDFA5B}" destId="{91B1FAF2-6BED-40A7-A04A-929E69059DF8}" srcOrd="0" destOrd="0" presId="urn:microsoft.com/office/officeart/2005/8/layout/vList4"/>
    <dgm:cxn modelId="{D61673B3-5A03-48A3-9C7D-4A1D876D9298}" type="presParOf" srcId="{49DA7486-C2AE-42FE-9F4E-EF6E00CDFA5B}" destId="{442C365C-83D9-4C14-A016-E174137BF608}" srcOrd="1" destOrd="0" presId="urn:microsoft.com/office/officeart/2005/8/layout/vList4"/>
    <dgm:cxn modelId="{ACF1F6A7-A431-4D30-9B17-07F87FDF1369}" type="presParOf" srcId="{49DA7486-C2AE-42FE-9F4E-EF6E00CDFA5B}" destId="{701D7ADF-FFD1-43F1-9B86-0322EB6DD22D}" srcOrd="2" destOrd="0" presId="urn:microsoft.com/office/officeart/2005/8/layout/vList4"/>
    <dgm:cxn modelId="{5179FC9D-A1EC-45FD-BE0B-AB931F8825FE}" type="presParOf" srcId="{43C97613-9E79-4EE6-8007-5C0724AF69FA}" destId="{7B56AA22-3EF2-492E-95DB-1568E386532F}" srcOrd="1" destOrd="0" presId="urn:microsoft.com/office/officeart/2005/8/layout/vList4"/>
    <dgm:cxn modelId="{B9B4B7BC-1FBB-4DF1-8DBD-D0E79D48300F}" type="presParOf" srcId="{43C97613-9E79-4EE6-8007-5C0724AF69FA}" destId="{BEA0B571-516C-44C6-9877-D6C3BFBA7DEE}" srcOrd="2" destOrd="0" presId="urn:microsoft.com/office/officeart/2005/8/layout/vList4"/>
    <dgm:cxn modelId="{26B77470-E006-45C1-852D-CEC45850314F}" type="presParOf" srcId="{BEA0B571-516C-44C6-9877-D6C3BFBA7DEE}" destId="{5F289614-B2AD-4692-B1DB-FF84B793E88F}" srcOrd="0" destOrd="0" presId="urn:microsoft.com/office/officeart/2005/8/layout/vList4"/>
    <dgm:cxn modelId="{05F710AA-EEFC-441C-9615-5D7044914AE2}" type="presParOf" srcId="{BEA0B571-516C-44C6-9877-D6C3BFBA7DEE}" destId="{118F6FD5-CA88-46DB-9302-BDFB09630BA7}" srcOrd="1" destOrd="0" presId="urn:microsoft.com/office/officeart/2005/8/layout/vList4"/>
    <dgm:cxn modelId="{302770EF-5A4D-4698-8121-ED024020AF16}" type="presParOf" srcId="{BEA0B571-516C-44C6-9877-D6C3BFBA7DEE}" destId="{E69C867A-EB82-4C28-BAE3-42C72648F956}" srcOrd="2" destOrd="0" presId="urn:microsoft.com/office/officeart/2005/8/layout/vList4"/>
    <dgm:cxn modelId="{06950B83-01E8-40B9-9562-BFA14420BB7A}" type="presParOf" srcId="{43C97613-9E79-4EE6-8007-5C0724AF69FA}" destId="{1402D3F8-02B9-4664-9574-B328AC2DD6BA}" srcOrd="3" destOrd="0" presId="urn:microsoft.com/office/officeart/2005/8/layout/vList4"/>
    <dgm:cxn modelId="{7D3449DC-7BD4-4197-A313-5E1B136520E0}" type="presParOf" srcId="{43C97613-9E79-4EE6-8007-5C0724AF69FA}" destId="{36572644-AAA7-4764-965F-0AA0ED744CF5}" srcOrd="4" destOrd="0" presId="urn:microsoft.com/office/officeart/2005/8/layout/vList4"/>
    <dgm:cxn modelId="{0687F3B5-C838-44C1-988A-8321D1B79F8B}" type="presParOf" srcId="{36572644-AAA7-4764-965F-0AA0ED744CF5}" destId="{42379348-7399-4E8C-817E-E554E37E3E1A}" srcOrd="0" destOrd="0" presId="urn:microsoft.com/office/officeart/2005/8/layout/vList4"/>
    <dgm:cxn modelId="{FF368783-939E-4893-AB01-DB5217D8DDBE}" type="presParOf" srcId="{36572644-AAA7-4764-965F-0AA0ED744CF5}" destId="{BA40BBA6-D088-4C3A-B9DA-23EBF43ECAB3}" srcOrd="1" destOrd="0" presId="urn:microsoft.com/office/officeart/2005/8/layout/vList4"/>
    <dgm:cxn modelId="{EB7E6A12-099F-4286-ADEB-B75CEF48D8A0}" type="presParOf" srcId="{36572644-AAA7-4764-965F-0AA0ED744CF5}" destId="{801D834F-9BB6-4D5E-B0AD-908A835A5F25}" srcOrd="2" destOrd="0" presId="urn:microsoft.com/office/officeart/2005/8/layout/vList4"/>
    <dgm:cxn modelId="{4A8667A1-4F1B-46DC-9B25-8359FBF62AA0}" type="presParOf" srcId="{43C97613-9E79-4EE6-8007-5C0724AF69FA}" destId="{63ABD006-E3FB-45A5-9BE9-0D765E379032}" srcOrd="5" destOrd="0" presId="urn:microsoft.com/office/officeart/2005/8/layout/vList4"/>
    <dgm:cxn modelId="{0E56F86D-3ED1-47C3-B497-9817AEB4B83C}" type="presParOf" srcId="{43C97613-9E79-4EE6-8007-5C0724AF69FA}" destId="{3E1D2EFC-011B-4957-B51D-E2D85570B73D}" srcOrd="6" destOrd="0" presId="urn:microsoft.com/office/officeart/2005/8/layout/vList4"/>
    <dgm:cxn modelId="{0F77E5AD-38FD-45DF-B0EE-3DA1F2697A86}" type="presParOf" srcId="{3E1D2EFC-011B-4957-B51D-E2D85570B73D}" destId="{6E8DB1AC-73E0-45C9-80DC-1106BEB7BA80}" srcOrd="0" destOrd="0" presId="urn:microsoft.com/office/officeart/2005/8/layout/vList4"/>
    <dgm:cxn modelId="{BDB3089F-907F-4567-ACFE-FA0797EFC5E3}" type="presParOf" srcId="{3E1D2EFC-011B-4957-B51D-E2D85570B73D}" destId="{B48D6766-653C-4BD5-85AC-5DEF1D2C4314}" srcOrd="1" destOrd="0" presId="urn:microsoft.com/office/officeart/2005/8/layout/vList4"/>
    <dgm:cxn modelId="{AD1FDA63-25A9-4B04-99CE-EDA5088055C8}" type="presParOf" srcId="{3E1D2EFC-011B-4957-B51D-E2D85570B73D}" destId="{04DA9FAB-3EA3-48CC-A46E-C6401976310A}" srcOrd="2" destOrd="0" presId="urn:microsoft.com/office/officeart/2005/8/layout/vList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15E64-D880-45D4-B3C2-2C441E20A3E9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62C94-A501-4E43-8A17-E3FE80AC64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mtClean="0"/>
              <a:t>ПТВ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2C94-A501-4E43-8A17-E3FE80AC64B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06.01.2007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Data" Target="../diagrams/data1.xml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wmf"/><Relationship Id="rId4" Type="http://schemas.openxmlformats.org/officeDocument/2006/relationships/diagramLayout" Target="../diagrams/layout1.xml"/><Relationship Id="rId9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3116"/>
            <a:ext cx="8458200" cy="1222375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</a:t>
            </a:r>
            <a:r>
              <a:rPr lang="ru-RU" dirty="0" smtClean="0"/>
              <a:t>       </a:t>
            </a:r>
            <a:r>
              <a:rPr lang="ru-RU" dirty="0" err="1" smtClean="0"/>
              <a:t>Звіт</a:t>
            </a:r>
            <a:r>
              <a:rPr lang="ru-RU" dirty="0" smtClean="0"/>
              <a:t> </a:t>
            </a:r>
            <a:r>
              <a:rPr lang="ru-RU" dirty="0" smtClean="0"/>
              <a:t>про </a:t>
            </a:r>
            <a:r>
              <a:rPr lang="ru-RU" dirty="0" smtClean="0"/>
              <a:t>роботу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256"/>
            <a:ext cx="8458200" cy="914400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/>
              <a:t>                                    </a:t>
            </a:r>
            <a:r>
              <a:rPr lang="uk-UA" sz="2900" b="1" dirty="0" err="1" smtClean="0"/>
              <a:t>Понятовської</a:t>
            </a:r>
            <a:r>
              <a:rPr lang="uk-UA" sz="2900" b="1" dirty="0" smtClean="0"/>
              <a:t> Тетяни Валеріївни </a:t>
            </a:r>
          </a:p>
          <a:p>
            <a:r>
              <a:rPr lang="uk-UA" sz="2900" dirty="0" smtClean="0"/>
              <a:t>                         вчителя біології, хімії та екології Ізмаїльської ЗОШ №6</a:t>
            </a:r>
          </a:p>
          <a:p>
            <a:r>
              <a:rPr lang="uk-UA" dirty="0" smtClean="0"/>
              <a:t>                         </a:t>
            </a:r>
            <a:r>
              <a:rPr lang="uk-UA" sz="1600" dirty="0" smtClean="0"/>
              <a:t>                                                                         2016 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> Пізнавальні універсальні навчальні дії – </a:t>
            </a:r>
            <a:r>
              <a:rPr lang="uk-UA" sz="3100" b="1" dirty="0" smtClean="0">
                <a:solidFill>
                  <a:srgbClr val="0070C0"/>
                </a:solidFill>
              </a:rPr>
              <a:t>ті, за  допомогою  яких  учні здійснюють пізнавальний процес </a:t>
            </a:r>
            <a:endParaRPr lang="ru-RU" sz="31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“знайди</a:t>
            </a:r>
            <a:r>
              <a:rPr lang="uk-UA" dirty="0" smtClean="0"/>
              <a:t> </a:t>
            </a:r>
            <a:r>
              <a:rPr lang="uk-UA" dirty="0" err="1" smtClean="0"/>
              <a:t>відмінності”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“на</a:t>
            </a:r>
            <a:r>
              <a:rPr lang="uk-UA" dirty="0" smtClean="0"/>
              <a:t> що схоже?”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“третій</a:t>
            </a:r>
            <a:r>
              <a:rPr lang="uk-UA" dirty="0" smtClean="0"/>
              <a:t> </a:t>
            </a:r>
            <a:r>
              <a:rPr lang="uk-UA" dirty="0" err="1" smtClean="0"/>
              <a:t>зайвий”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“лабіринти”</a:t>
            </a:r>
            <a:r>
              <a:rPr lang="uk-UA" dirty="0" smtClean="0"/>
              <a:t>, </a:t>
            </a:r>
            <a:r>
              <a:rPr lang="uk-UA" dirty="0" err="1" smtClean="0"/>
              <a:t>“ланцюжки”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дотепні рішення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складання опорних схем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робота з таблицями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складання та розшифрування діаграм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робота зі словниками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00B0F0"/>
                </a:solidFill>
              </a:rPr>
              <a:t>Комунікативні універсальні навчальні дії</a:t>
            </a:r>
            <a:br>
              <a:rPr lang="uk-UA" b="1" i="1" dirty="0" smtClean="0">
                <a:solidFill>
                  <a:srgbClr val="00B0F0"/>
                </a:solidFill>
              </a:rPr>
            </a:br>
            <a:r>
              <a:rPr lang="uk-UA" sz="3100" b="1" i="1" dirty="0" smtClean="0">
                <a:solidFill>
                  <a:srgbClr val="002060"/>
                </a:solidFill>
                <a:latin typeface="Calibri" pitchFamily="34" charset="0"/>
              </a:rPr>
              <a:t>ті, що для  розв’язування  навчальних  задач налагоджують спілкування учнів між собою</a:t>
            </a:r>
            <a:endParaRPr lang="ru-RU" sz="31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складання завдань партнеру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відгук на роботу товариша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групова робота по складанню кросвордів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“відгадай</a:t>
            </a:r>
            <a:r>
              <a:rPr lang="uk-UA" dirty="0" smtClean="0"/>
              <a:t>, про кого </a:t>
            </a:r>
            <a:r>
              <a:rPr lang="uk-UA" dirty="0" err="1" smtClean="0"/>
              <a:t>говорим”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“підготуй</a:t>
            </a:r>
            <a:r>
              <a:rPr lang="uk-UA" dirty="0" smtClean="0"/>
              <a:t>  </a:t>
            </a:r>
            <a:r>
              <a:rPr lang="uk-UA" dirty="0" err="1" smtClean="0"/>
              <a:t>оповідання”</a:t>
            </a:r>
            <a:r>
              <a:rPr lang="uk-UA" dirty="0" smtClean="0"/>
              <a:t>,замалюй.., поясни…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діалогове прослуховування (зворотній </a:t>
            </a:r>
            <a:r>
              <a:rPr lang="uk-UA" b="1" dirty="0" smtClean="0">
                <a:latin typeface="Calibri" pitchFamily="34" charset="0"/>
              </a:rPr>
              <a:t>зв’язок)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>Етапи формування універсальних навчальних дій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00240"/>
            <a:ext cx="8686800" cy="407988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І етап – вступ – мотивація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ІІ етап – відкриття хімічних знань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ІІІ етап – формалізація знань</a:t>
            </a:r>
          </a:p>
          <a:p>
            <a:pPr>
              <a:buFont typeface="Wingdings" pitchFamily="2" charset="2"/>
              <a:buChar char="Ø"/>
            </a:pPr>
            <a:r>
              <a:rPr lang="uk-UA" sz="3600" dirty="0" smtClean="0"/>
              <a:t>І</a:t>
            </a:r>
            <a:r>
              <a:rPr lang="en-US" sz="3600" dirty="0" smtClean="0">
                <a:latin typeface="Calibri" pitchFamily="34" charset="0"/>
              </a:rPr>
              <a:t>V</a:t>
            </a:r>
            <a:r>
              <a:rPr lang="uk-UA" sz="3600" dirty="0" smtClean="0">
                <a:latin typeface="Calibri" pitchFamily="34" charset="0"/>
              </a:rPr>
              <a:t> етап – узагальнення і систематизація</a:t>
            </a:r>
            <a:endParaRPr lang="ru-RU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/>
              <a:t>Перетворення теми </a:t>
            </a:r>
            <a:r>
              <a:rPr lang="uk-UA" b="1" i="1" dirty="0" err="1" smtClean="0"/>
              <a:t>урока</a:t>
            </a:r>
            <a:r>
              <a:rPr lang="uk-UA" b="1" i="1" dirty="0" smtClean="0"/>
              <a:t> в педагогічну задачу  (приклади):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Корінь – якір, насос, </a:t>
            </a:r>
            <a:r>
              <a:rPr lang="uk-UA" dirty="0" err="1" smtClean="0"/>
              <a:t>хранилище</a:t>
            </a:r>
            <a:r>
              <a:rPr lang="uk-UA" dirty="0" smtClean="0"/>
              <a:t> –</a:t>
            </a:r>
          </a:p>
          <a:p>
            <a:pPr>
              <a:buNone/>
            </a:pPr>
            <a:r>
              <a:rPr lang="uk-UA" dirty="0" smtClean="0"/>
              <a:t>зовнішня та внутрішня будова кореня.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Яку капусту зайці не їдять? – значення водоростей.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“Мал</a:t>
            </a:r>
            <a:r>
              <a:rPr lang="uk-UA" dirty="0" smtClean="0"/>
              <a:t> золотник – </a:t>
            </a:r>
            <a:r>
              <a:rPr lang="uk-UA" dirty="0" err="1" smtClean="0"/>
              <a:t>да</a:t>
            </a:r>
            <a:r>
              <a:rPr lang="uk-UA" dirty="0" smtClean="0"/>
              <a:t> </a:t>
            </a:r>
            <a:r>
              <a:rPr lang="uk-UA" dirty="0" err="1" smtClean="0"/>
              <a:t>дорог”</a:t>
            </a:r>
            <a:r>
              <a:rPr lang="uk-UA" dirty="0" smtClean="0"/>
              <a:t> – значення вітамінів.</a:t>
            </a:r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Завдання для актуалізації опорних знань і вмінь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Біологічні диктанти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Робота з </a:t>
            </a:r>
            <a:r>
              <a:rPr lang="uk-UA" dirty="0" err="1" smtClean="0"/>
              <a:t>“німими”</a:t>
            </a:r>
            <a:r>
              <a:rPr lang="uk-UA" dirty="0" smtClean="0"/>
              <a:t> схемами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“Розірвана</a:t>
            </a:r>
            <a:r>
              <a:rPr lang="uk-UA" dirty="0" smtClean="0"/>
              <a:t> </a:t>
            </a:r>
            <a:r>
              <a:rPr lang="uk-UA" dirty="0" err="1" smtClean="0"/>
              <a:t>шпаргалка”</a:t>
            </a:r>
            <a:r>
              <a:rPr lang="uk-UA" dirty="0" smtClean="0"/>
              <a:t> – вставити відсутні за змістом слова в таблицю, текст, </a:t>
            </a:r>
            <a:r>
              <a:rPr lang="uk-UA" dirty="0" err="1" smtClean="0"/>
              <a:t>випра-вити</a:t>
            </a:r>
            <a:r>
              <a:rPr lang="uk-UA" dirty="0" smtClean="0"/>
              <a:t> помилки.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“Вірю</a:t>
            </a:r>
            <a:r>
              <a:rPr lang="uk-UA" dirty="0" smtClean="0"/>
              <a:t> - не </a:t>
            </a:r>
            <a:r>
              <a:rPr lang="uk-UA" dirty="0" err="1" smtClean="0"/>
              <a:t>вірю”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“Ромашка”</a:t>
            </a:r>
            <a:endParaRPr lang="ru-RU" dirty="0"/>
          </a:p>
        </p:txBody>
      </p:sp>
      <p:pic>
        <p:nvPicPr>
          <p:cNvPr id="2050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4214818"/>
            <a:ext cx="1100023" cy="1805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>Методи </a:t>
            </a:r>
            <a:r>
              <a:rPr lang="uk-UA" b="1" i="1" dirty="0" err="1" smtClean="0">
                <a:solidFill>
                  <a:srgbClr val="00B0F0"/>
                </a:solidFill>
              </a:rPr>
              <a:t>“Прес”</a:t>
            </a:r>
            <a:r>
              <a:rPr lang="uk-UA" b="1" i="1" dirty="0" smtClean="0">
                <a:solidFill>
                  <a:srgbClr val="00B0F0"/>
                </a:solidFill>
              </a:rPr>
              <a:t>: </a:t>
            </a:r>
            <a:r>
              <a:rPr lang="uk-UA" sz="3100" b="1" i="1" dirty="0" err="1" smtClean="0">
                <a:solidFill>
                  <a:srgbClr val="0070C0"/>
                </a:solidFill>
              </a:rPr>
              <a:t>позиція</a:t>
            </a:r>
            <a:r>
              <a:rPr lang="uk-UA" sz="3100" b="1" i="1" dirty="0" err="1" smtClean="0">
                <a:solidFill>
                  <a:srgbClr val="0070C0"/>
                </a:solidFill>
                <a:latin typeface="Bookman Old Style"/>
              </a:rPr>
              <a:t>→</a:t>
            </a:r>
            <a:r>
              <a:rPr lang="uk-UA" sz="3100" b="1" i="1" dirty="0" err="1" smtClean="0">
                <a:solidFill>
                  <a:srgbClr val="0070C0"/>
                </a:solidFill>
              </a:rPr>
              <a:t>аргументи</a:t>
            </a:r>
            <a:r>
              <a:rPr lang="uk-UA" sz="3100" b="1" i="1" dirty="0" err="1" smtClean="0">
                <a:solidFill>
                  <a:srgbClr val="0070C0"/>
                </a:solidFill>
                <a:latin typeface="Bookman Old Style"/>
              </a:rPr>
              <a:t>→</a:t>
            </a:r>
            <a:r>
              <a:rPr lang="uk-UA" sz="3100" b="1" i="1" dirty="0" err="1" smtClean="0">
                <a:solidFill>
                  <a:srgbClr val="0070C0"/>
                </a:solidFill>
              </a:rPr>
              <a:t>приклад</a:t>
            </a:r>
            <a:r>
              <a:rPr lang="uk-UA" sz="3100" b="1" i="1" dirty="0" err="1" smtClean="0">
                <a:solidFill>
                  <a:srgbClr val="0070C0"/>
                </a:solidFill>
                <a:latin typeface="Bookman Old Style"/>
              </a:rPr>
              <a:t>→</a:t>
            </a:r>
            <a:r>
              <a:rPr lang="uk-UA" sz="3100" b="1" i="1" dirty="0" err="1" smtClean="0">
                <a:solidFill>
                  <a:srgbClr val="0070C0"/>
                </a:solidFill>
              </a:rPr>
              <a:t>висновок</a:t>
            </a:r>
            <a:endParaRPr lang="ru-RU" sz="3100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/>
              <a:t>Позиція : “Я вважаю, що…”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err="1" smtClean="0"/>
              <a:t>Обгрунтування</a:t>
            </a:r>
            <a:r>
              <a:rPr lang="uk-UA" sz="2400" dirty="0" smtClean="0"/>
              <a:t>:</a:t>
            </a:r>
            <a:r>
              <a:rPr lang="uk-UA" sz="2400" dirty="0" err="1" smtClean="0"/>
              <a:t>”Тому</a:t>
            </a:r>
            <a:r>
              <a:rPr lang="uk-UA" sz="2400" dirty="0" smtClean="0"/>
              <a:t> що…”, </a:t>
            </a:r>
            <a:r>
              <a:rPr lang="uk-UA" sz="2400" dirty="0" err="1" smtClean="0"/>
              <a:t>“Так</a:t>
            </a:r>
            <a:r>
              <a:rPr lang="uk-UA" sz="2400" dirty="0" smtClean="0"/>
              <a:t> як…”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Приклади, факти…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Висновок (узагальнення своєї думки): </a:t>
            </a:r>
          </a:p>
          <a:p>
            <a:pPr>
              <a:buNone/>
            </a:pPr>
            <a:r>
              <a:rPr lang="uk-UA" sz="2400" dirty="0" smtClean="0"/>
              <a:t>   </a:t>
            </a:r>
            <a:r>
              <a:rPr lang="uk-UA" sz="2400" dirty="0" err="1" smtClean="0"/>
              <a:t>“Таким</a:t>
            </a:r>
            <a:r>
              <a:rPr lang="uk-UA" sz="2400" dirty="0" smtClean="0"/>
              <a:t> чином, я вважаю…”, </a:t>
            </a:r>
            <a:r>
              <a:rPr lang="uk-UA" sz="2400" dirty="0" err="1" smtClean="0"/>
              <a:t>“Тому</a:t>
            </a:r>
            <a:r>
              <a:rPr lang="uk-UA" sz="2400" dirty="0" smtClean="0"/>
              <a:t>…”</a:t>
            </a:r>
          </a:p>
          <a:p>
            <a:pPr>
              <a:buNone/>
            </a:pPr>
            <a:r>
              <a:rPr lang="uk-UA" sz="2400" dirty="0" smtClean="0">
                <a:solidFill>
                  <a:srgbClr val="00B050"/>
                </a:solidFill>
                <a:latin typeface="Calibri" pitchFamily="34" charset="0"/>
              </a:rPr>
              <a:t>      </a:t>
            </a:r>
            <a:r>
              <a:rPr lang="uk-UA" sz="2400" dirty="0" smtClean="0">
                <a:solidFill>
                  <a:srgbClr val="00B0F0"/>
                </a:solidFill>
                <a:latin typeface="Calibri" pitchFamily="34" charset="0"/>
              </a:rPr>
              <a:t>Демокрит сказав:</a:t>
            </a:r>
          </a:p>
          <a:p>
            <a:pPr>
              <a:buNone/>
            </a:pPr>
            <a:r>
              <a:rPr lang="uk-UA" sz="2400" dirty="0" err="1" smtClean="0">
                <a:solidFill>
                  <a:srgbClr val="00B0F0"/>
                </a:solidFill>
                <a:latin typeface="Calibri" pitchFamily="34" charset="0"/>
              </a:rPr>
              <a:t>”Подібно</a:t>
            </a:r>
            <a:r>
              <a:rPr lang="uk-UA" sz="2400" dirty="0" smtClean="0">
                <a:solidFill>
                  <a:srgbClr val="00B0F0"/>
                </a:solidFill>
                <a:latin typeface="Calibri" pitchFamily="34" charset="0"/>
              </a:rPr>
              <a:t> до того, як існує хвороба тіла, існує хвороба способу </a:t>
            </a:r>
            <a:r>
              <a:rPr lang="uk-UA" sz="2400" dirty="0" err="1" smtClean="0">
                <a:solidFill>
                  <a:srgbClr val="00B0F0"/>
                </a:solidFill>
                <a:latin typeface="Calibri" pitchFamily="34" charset="0"/>
              </a:rPr>
              <a:t>життя”</a:t>
            </a:r>
            <a:r>
              <a:rPr lang="uk-UA" sz="2400" dirty="0" smtClean="0">
                <a:solidFill>
                  <a:srgbClr val="00B0F0"/>
                </a:solidFill>
                <a:latin typeface="Calibri" pitchFamily="34" charset="0"/>
              </a:rPr>
              <a:t>.  У чому ж полягає хвороба способу життя?</a:t>
            </a:r>
          </a:p>
          <a:p>
            <a:pPr>
              <a:buNone/>
            </a:pP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Або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“Перехресна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дискусія”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: питання для неї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–стрижневе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 для теми, що вивчається. Учні наводять аргументи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”За”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 і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“Проти”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, або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“Благо”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 чи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“Зло”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uk-UA" sz="2400" dirty="0" err="1" smtClean="0">
                <a:solidFill>
                  <a:srgbClr val="002060"/>
                </a:solidFill>
                <a:latin typeface="Calibri" pitchFamily="34" charset="0"/>
              </a:rPr>
              <a:t>конструюя</a:t>
            </a:r>
            <a:r>
              <a:rPr lang="uk-UA" sz="2400" dirty="0" smtClean="0">
                <a:solidFill>
                  <a:srgbClr val="002060"/>
                </a:solidFill>
                <a:latin typeface="Calibri" pitchFamily="34" charset="0"/>
              </a:rPr>
              <a:t> причинні зв’язки між основними поняттями теми.</a:t>
            </a:r>
            <a:endParaRPr lang="ru-RU" sz="2400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3074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214554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>Використання ігрових засобів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i="1" dirty="0" smtClean="0"/>
              <a:t>   </a:t>
            </a:r>
            <a:r>
              <a:rPr lang="uk-UA" i="1" dirty="0" err="1" smtClean="0"/>
              <a:t>“Листи</a:t>
            </a:r>
            <a:r>
              <a:rPr lang="uk-UA" i="1" dirty="0" smtClean="0"/>
              <a:t> без </a:t>
            </a:r>
            <a:r>
              <a:rPr lang="uk-UA" i="1" dirty="0" err="1" smtClean="0"/>
              <a:t>зворотньої</a:t>
            </a:r>
            <a:r>
              <a:rPr lang="uk-UA" i="1" dirty="0" smtClean="0"/>
              <a:t> </a:t>
            </a:r>
            <a:r>
              <a:rPr lang="uk-UA" i="1" dirty="0" err="1" smtClean="0"/>
              <a:t>адреси”</a:t>
            </a:r>
            <a:endParaRPr lang="uk-UA" i="1" dirty="0" smtClean="0"/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</a:t>
            </a:r>
          </a:p>
          <a:p>
            <a:pPr algn="ctr">
              <a:buNone/>
            </a:pPr>
            <a:r>
              <a:rPr lang="uk-UA" dirty="0" smtClean="0"/>
              <a:t>Робота в групах:  визначте авторів, ознайомтесь із змістом і розкажіть у формі </a:t>
            </a:r>
            <a:r>
              <a:rPr lang="uk-UA" dirty="0" err="1" smtClean="0"/>
              <a:t>”кластера”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4" name="Picture 8" descr="C:\Documents and Settings\User\Рабочий стол\Копия 1349522901-377770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643182"/>
            <a:ext cx="26400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C:\Documents and Settings\User\Рабочий стол\Копия 1349522901-377770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2214554"/>
            <a:ext cx="25495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:\Documents and Settings\User\Рабочий стол\нужно\Копия 1349522901-377770-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2571744"/>
            <a:ext cx="2678112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>Використання ігрових засобів</a:t>
            </a:r>
            <a:endParaRPr lang="ru-RU" b="1" i="1" dirty="0">
              <a:solidFill>
                <a:srgbClr val="00B0F0"/>
              </a:solidFill>
            </a:endParaRPr>
          </a:p>
        </p:txBody>
      </p:sp>
      <p:pic>
        <p:nvPicPr>
          <p:cNvPr id="8" name="Рисунок 5" descr="C:\Users\Администратор\Desktop\3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4027488"/>
            <a:ext cx="5903913" cy="141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Ребуси:</a:t>
            </a:r>
            <a:endParaRPr lang="ru-RU" dirty="0"/>
          </a:p>
        </p:txBody>
      </p:sp>
      <p:pic>
        <p:nvPicPr>
          <p:cNvPr id="14" name="Рисунок 4" descr="C:\Users\Администратор\Desktop\8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285992"/>
            <a:ext cx="58959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3643306" y="3643314"/>
            <a:ext cx="1779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ФОТОСИНТЕЗ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357422" y="55721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ОДНОДОЛЬНІ</a:t>
            </a:r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/>
            </a:r>
            <a:br>
              <a:rPr lang="uk-UA" b="1" i="1" dirty="0" smtClean="0">
                <a:solidFill>
                  <a:srgbClr val="00B0F0"/>
                </a:solidFill>
              </a:rPr>
            </a:br>
            <a:r>
              <a:rPr lang="uk-UA" b="1" i="1" dirty="0" smtClean="0">
                <a:solidFill>
                  <a:srgbClr val="00B0F0"/>
                </a:solidFill>
              </a:rPr>
              <a:t>Метод проектів , творчі завдання, модельний метод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Такі завдання пробуджують у учнів інтерес до біологічних знань та формують в них уміння грамотно користуватись цими знаннями в повсякденному житті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  <p:pic>
        <p:nvPicPr>
          <p:cNvPr id="6" name="Picture 5" descr="C:\Users\Admin\Desktop\image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143380"/>
            <a:ext cx="2693988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Users\Admin\Desktop\P109114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500438"/>
            <a:ext cx="1984375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D:\Мои документы\Мои рисунки\картинки\химия\микроб\Rosselhoznadzor_obespokoen_uchastivshimisya_sluchaymi_zabolevaniya_salmonellezo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4572008"/>
            <a:ext cx="2452678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>Що ж дають універсальні навчальні дії?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err="1" smtClean="0"/>
              <a:t>Можливісь</a:t>
            </a:r>
            <a:r>
              <a:rPr lang="uk-UA" dirty="0" smtClean="0"/>
              <a:t> самостійно здійснювати навчальну діяльність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Вміння ставити навчальні цілі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Вміння шукати і використовувати необхідні засоби для  досягнення мети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Вміння контролювати і оцінювати навчальну діяльність та її результати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Створювати умови для розвитку особистості та її самореалізації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Майстерність співробітництва з дорослими та однолітками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Готовність до неперервної освіти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Високу соціальну і професіональну мобільність!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85794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“Н</a:t>
            </a:r>
            <a:r>
              <a:rPr lang="ru-RU" dirty="0" err="1" smtClean="0"/>
              <a:t>овый</a:t>
            </a:r>
            <a:r>
              <a:rPr lang="ru-RU" dirty="0" smtClean="0"/>
              <a:t> мир имеет новые условия </a:t>
            </a:r>
            <a:br>
              <a:rPr lang="ru-RU" dirty="0" smtClean="0"/>
            </a:br>
            <a:r>
              <a:rPr lang="ru-RU" dirty="0" smtClean="0"/>
              <a:t>             и требует   новых действий»</a:t>
            </a:r>
            <a:br>
              <a:rPr lang="ru-RU" dirty="0" smtClean="0"/>
            </a:br>
            <a:r>
              <a:rPr lang="ru-RU" dirty="0" smtClean="0"/>
              <a:t>                                                               </a:t>
            </a:r>
            <a:r>
              <a:rPr lang="ru-RU" sz="1800" dirty="0" smtClean="0"/>
              <a:t> Н.Рерих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4294967295"/>
          </p:nvPr>
        </p:nvSpPr>
        <p:spPr>
          <a:xfrm>
            <a:off x="685800" y="2786058"/>
            <a:ext cx="8458200" cy="1219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</a:t>
            </a:r>
            <a:endParaRPr lang="ru-RU" sz="4400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uk-UA" sz="8000" b="1" i="1" dirty="0" smtClean="0">
                <a:solidFill>
                  <a:schemeClr val="tx1"/>
                </a:solidFill>
                <a:latin typeface="Bookman Old Style" pitchFamily="18" charset="0"/>
              </a:rPr>
              <a:t>Вчитель – людина, яка може робити складні речі                          </a:t>
            </a:r>
          </a:p>
          <a:p>
            <a:pPr>
              <a:buNone/>
            </a:pPr>
            <a:r>
              <a:rPr lang="uk-UA" sz="8000" b="1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                     легкими.</a:t>
            </a:r>
          </a:p>
          <a:p>
            <a:pPr>
              <a:buNone/>
            </a:pPr>
            <a:r>
              <a:rPr lang="uk-UA" sz="8000" b="1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                                                 Р.У.Емерсон</a:t>
            </a:r>
            <a:endParaRPr lang="ru-RU" sz="8000" b="1" dirty="0" smtClean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/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/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/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>Творчих успіхів!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uk-UA" i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uk-UA" i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uk-UA" i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uk-UA" i="1" dirty="0" smtClean="0">
                <a:solidFill>
                  <a:srgbClr val="7030A0"/>
                </a:solidFill>
              </a:rPr>
              <a:t>Дякую за увагу!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</a:t>
            </a:r>
            <a:r>
              <a:rPr lang="uk-UA" dirty="0" smtClean="0">
                <a:solidFill>
                  <a:srgbClr val="00B0F0"/>
                </a:solidFill>
              </a:rPr>
              <a:t>Проблема, над якою працюю: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uk-UA" dirty="0" err="1" smtClean="0">
                <a:solidFill>
                  <a:srgbClr val="0070C0"/>
                </a:solidFill>
              </a:rPr>
              <a:t>“</a:t>
            </a:r>
            <a:r>
              <a:rPr lang="uk-UA" b="1" i="1" dirty="0" err="1" smtClean="0">
                <a:solidFill>
                  <a:srgbClr val="0070C0"/>
                </a:solidFill>
              </a:rPr>
              <a:t>Формування</a:t>
            </a:r>
            <a:r>
              <a:rPr lang="uk-UA" b="1" i="1" dirty="0" smtClean="0">
                <a:solidFill>
                  <a:srgbClr val="0070C0"/>
                </a:solidFill>
              </a:rPr>
              <a:t> універсальних навчальних </a:t>
            </a:r>
          </a:p>
          <a:p>
            <a:pPr algn="ctr"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дій на уроках </a:t>
            </a:r>
            <a:r>
              <a:rPr lang="uk-UA" b="1" i="1" dirty="0" err="1" smtClean="0">
                <a:solidFill>
                  <a:srgbClr val="0070C0"/>
                </a:solidFill>
              </a:rPr>
              <a:t>хімії”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00B0F0"/>
                </a:solidFill>
              </a:rPr>
              <a:t>         </a:t>
            </a:r>
            <a:r>
              <a:rPr lang="uk-UA" b="1" i="1" dirty="0" smtClean="0">
                <a:solidFill>
                  <a:srgbClr val="00B0F0"/>
                </a:solidFill>
              </a:rPr>
              <a:t>Головна  ідея  досвіду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 smtClean="0">
                <a:solidFill>
                  <a:srgbClr val="0070C0"/>
                </a:solidFill>
              </a:rPr>
              <a:t>    </a:t>
            </a:r>
            <a:r>
              <a:rPr lang="uk-UA" sz="3600" b="1" i="1" dirty="0" smtClean="0">
                <a:solidFill>
                  <a:srgbClr val="0070C0"/>
                </a:solidFill>
                <a:latin typeface="Calibri" pitchFamily="34" charset="0"/>
              </a:rPr>
              <a:t>Формування універсальних навчальних дій – шлях до підвищення якості освіти, розкриття здібностей учнів, підготовки до життя у сучасному високотехнічному і мінливому, конкурентному світі</a:t>
            </a:r>
            <a:endParaRPr lang="ru-RU" sz="3600" b="1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F0"/>
                </a:solidFill>
              </a:rPr>
              <a:t>Модель реалізації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>
              <a:latin typeface="Cambria"/>
            </a:endParaRPr>
          </a:p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Calibri" pitchFamily="34" charset="0"/>
              </a:rPr>
              <a:t>Прийоми формування УНД:</a:t>
            </a:r>
            <a:endParaRPr lang="uk-UA" dirty="0" smtClean="0">
              <a:latin typeface="Cambria"/>
            </a:endParaRPr>
          </a:p>
          <a:p>
            <a:pPr>
              <a:buNone/>
            </a:pPr>
            <a:r>
              <a:rPr lang="uk-UA" sz="2800" dirty="0" err="1" smtClean="0">
                <a:latin typeface="Calibri" pitchFamily="34" charset="0"/>
              </a:rPr>
              <a:t>•Підвищення</a:t>
            </a:r>
            <a:r>
              <a:rPr lang="uk-UA" sz="2800" dirty="0" smtClean="0">
                <a:latin typeface="Calibri" pitchFamily="34" charset="0"/>
              </a:rPr>
              <a:t> рівня предметних, </a:t>
            </a:r>
            <a:r>
              <a:rPr lang="uk-UA" sz="2800" dirty="0" err="1" smtClean="0">
                <a:latin typeface="Calibri" pitchFamily="34" charset="0"/>
              </a:rPr>
              <a:t>метапредметних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компетентностей</a:t>
            </a:r>
            <a:endParaRPr lang="uk-UA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uk-UA" dirty="0" err="1" smtClean="0">
                <a:latin typeface="Cambria"/>
              </a:rPr>
              <a:t>•</a:t>
            </a:r>
            <a:r>
              <a:rPr lang="uk-UA" sz="2800" dirty="0" err="1" smtClean="0">
                <a:latin typeface="Calibri" pitchFamily="34" charset="0"/>
              </a:rPr>
              <a:t>Створення</a:t>
            </a:r>
            <a:r>
              <a:rPr lang="uk-UA" sz="2800" dirty="0" smtClean="0">
                <a:latin typeface="Calibri" pitchFamily="34" charset="0"/>
              </a:rPr>
              <a:t> простору для самореалізації при навчанні</a:t>
            </a:r>
          </a:p>
          <a:p>
            <a:pPr>
              <a:buNone/>
            </a:pPr>
            <a:r>
              <a:rPr lang="uk-UA" sz="2800" dirty="0" err="1" smtClean="0">
                <a:latin typeface="Calibri" pitchFamily="34" charset="0"/>
              </a:rPr>
              <a:t>•Сучасний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метапредметний</a:t>
            </a:r>
            <a:r>
              <a:rPr lang="uk-UA" sz="2800" dirty="0" smtClean="0">
                <a:latin typeface="Calibri" pitchFamily="34" charset="0"/>
              </a:rPr>
              <a:t> урок</a:t>
            </a:r>
          </a:p>
          <a:p>
            <a:pPr>
              <a:buNone/>
            </a:pPr>
            <a:r>
              <a:rPr lang="uk-UA" dirty="0" err="1" smtClean="0">
                <a:latin typeface="Cambria"/>
              </a:rPr>
              <a:t>•</a:t>
            </a:r>
            <a:r>
              <a:rPr lang="uk-UA" sz="2800" dirty="0" err="1" smtClean="0">
                <a:latin typeface="Calibri" pitchFamily="34" charset="0"/>
              </a:rPr>
              <a:t>Індивідуальний</a:t>
            </a:r>
            <a:r>
              <a:rPr lang="uk-UA" sz="2800" dirty="0" smtClean="0">
                <a:latin typeface="Calibri" pitchFamily="34" charset="0"/>
              </a:rPr>
              <a:t> підхід до кожного учня</a:t>
            </a:r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Очікуваний результат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uk-UA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uk-UA" dirty="0" smtClean="0">
                <a:latin typeface="Calibri" pitchFamily="34" charset="0"/>
              </a:rPr>
              <a:t>    </a:t>
            </a:r>
            <a:r>
              <a:rPr lang="uk-UA" b="1" i="1" dirty="0" smtClean="0">
                <a:latin typeface="Calibri" pitchFamily="34" charset="0"/>
              </a:rPr>
              <a:t>•     Підвищення мотиваційної активності учасників навчального процесу</a:t>
            </a:r>
          </a:p>
          <a:p>
            <a:pPr algn="just">
              <a:buNone/>
            </a:pPr>
            <a:r>
              <a:rPr lang="uk-UA" b="1" i="1" dirty="0" smtClean="0">
                <a:latin typeface="Calibri" pitchFamily="34" charset="0"/>
              </a:rPr>
              <a:t>    • Створення середовища для професіонального спілкування між учасниками навчального процесу</a:t>
            </a:r>
            <a:endParaRPr lang="ru-RU" b="1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УНІВЕРСАЛЬНІ  НАВЧАЛЬНІ  ДІЇ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524000" y="1397000"/>
          <a:ext cx="733428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3042" y="1357298"/>
            <a:ext cx="1357322" cy="1033464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7290" y="2857496"/>
            <a:ext cx="1714512" cy="1357322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305257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28728" y="5672142"/>
            <a:ext cx="1571636" cy="1185858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00166" y="4286256"/>
            <a:ext cx="1643074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0009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/>
            </a:r>
            <a:br>
              <a:rPr lang="uk-UA" b="1" i="1" dirty="0" smtClean="0">
                <a:solidFill>
                  <a:srgbClr val="00B0F0"/>
                </a:solidFill>
              </a:rPr>
            </a:br>
            <a:r>
              <a:rPr lang="uk-UA" b="1" i="1" dirty="0" smtClean="0">
                <a:solidFill>
                  <a:srgbClr val="00B0F0"/>
                </a:solidFill>
              </a:rPr>
              <a:t/>
            </a:r>
            <a:br>
              <a:rPr lang="uk-UA" b="1" i="1" dirty="0" smtClean="0">
                <a:solidFill>
                  <a:srgbClr val="00B0F0"/>
                </a:solidFill>
              </a:rPr>
            </a:br>
            <a:r>
              <a:rPr lang="uk-UA" b="1" i="1" dirty="0" smtClean="0">
                <a:solidFill>
                  <a:srgbClr val="00B0F0"/>
                </a:solidFill>
              </a:rPr>
              <a:t>Особистісні універсальні навчальні дії –</a:t>
            </a:r>
            <a:br>
              <a:rPr lang="uk-UA" b="1" i="1" dirty="0" smtClean="0">
                <a:solidFill>
                  <a:srgbClr val="00B0F0"/>
                </a:solidFill>
              </a:rPr>
            </a:br>
            <a:r>
              <a:rPr lang="uk-UA" dirty="0" smtClean="0"/>
              <a:t>дії,за допомогою яких учні визначають значущість  та сенс навчання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14554"/>
            <a:ext cx="8686800" cy="386557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Участь у проектах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Підведення підсумків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Творчі завдання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Зорове, моторне,вербальне сприйняття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Уявне відтворення картини, ситуації, </a:t>
            </a:r>
            <a:r>
              <a:rPr lang="uk-UA" dirty="0" err="1" smtClean="0"/>
              <a:t>відеофільма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Самооцінка події, пригоди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7153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B0F0"/>
                </a:solidFill>
              </a:rPr>
              <a:t>Регулятивні універсальні навчальні дії –</a:t>
            </a:r>
            <a:br>
              <a:rPr lang="uk-UA" b="1" i="1" dirty="0" smtClean="0">
                <a:solidFill>
                  <a:srgbClr val="00B0F0"/>
                </a:solidFill>
              </a:rPr>
            </a:br>
            <a:r>
              <a:rPr lang="uk-UA" sz="3100" b="1" i="1" dirty="0" smtClean="0">
                <a:solidFill>
                  <a:srgbClr val="002060"/>
                </a:solidFill>
              </a:rPr>
              <a:t>ті, за допомогою яких учні організують навчальну діяльність</a:t>
            </a:r>
            <a:endParaRPr lang="ru-RU" sz="31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err="1" smtClean="0"/>
              <a:t>“Навмисні”</a:t>
            </a:r>
            <a:r>
              <a:rPr lang="uk-UA" dirty="0" smtClean="0"/>
              <a:t> помилки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Пошук інформації у запропонованих джерелах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Взаємоконтроль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Диспут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“Шукаю</a:t>
            </a:r>
            <a:r>
              <a:rPr lang="uk-UA" dirty="0" smtClean="0"/>
              <a:t> </a:t>
            </a:r>
            <a:r>
              <a:rPr lang="uk-UA" dirty="0" err="1" smtClean="0"/>
              <a:t>помилки”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Контрольне опитування за певною проблемою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722</TotalTime>
  <Words>680</Words>
  <PresentationFormat>Экран (4:3)</PresentationFormat>
  <Paragraphs>175</Paragraphs>
  <Slides>20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                     Звіт про роботу</vt:lpstr>
      <vt:lpstr>     “Новый мир имеет новые условия               и требует   новых действий»                                                                 Н.Рерих</vt:lpstr>
      <vt:lpstr>        Проблема, над якою працюю:</vt:lpstr>
      <vt:lpstr>         Головна  ідея  досвіду</vt:lpstr>
      <vt:lpstr>Модель реалізації</vt:lpstr>
      <vt:lpstr>Очікуваний результат</vt:lpstr>
      <vt:lpstr>УНІВЕРСАЛЬНІ  НАВЧАЛЬНІ  ДІЇ</vt:lpstr>
      <vt:lpstr>  Особистісні універсальні навчальні дії – дії,за допомогою яких учні визначають значущість  та сенс навчання  </vt:lpstr>
      <vt:lpstr>Регулятивні універсальні навчальні дії – ті, за допомогою яких учні організують навчальну діяльність</vt:lpstr>
      <vt:lpstr> Пізнавальні універсальні навчальні дії – ті, за  допомогою  яких  учні здійснюють пізнавальний процес </vt:lpstr>
      <vt:lpstr>Комунікативні універсальні навчальні дії ті, що для  розв’язування  навчальних  задач налагоджують спілкування учнів між собою</vt:lpstr>
      <vt:lpstr>Етапи формування універсальних навчальних дій</vt:lpstr>
      <vt:lpstr>Перетворення теми урока в педагогічну задачу  (приклади):</vt:lpstr>
      <vt:lpstr>Завдання для актуалізації опорних знань і вмінь</vt:lpstr>
      <vt:lpstr>Методи “Прес”: позиція→аргументи→приклад→висновок</vt:lpstr>
      <vt:lpstr>Використання ігрових засобів</vt:lpstr>
      <vt:lpstr>Використання ігрових засобів</vt:lpstr>
      <vt:lpstr> Метод проектів , творчі завдання, модельний метод</vt:lpstr>
      <vt:lpstr>Що ж дають універсальні навчальні дії?</vt:lpstr>
      <vt:lpstr>   Творчих успіхів!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74</cp:revision>
  <dcterms:modified xsi:type="dcterms:W3CDTF">2007-01-06T17:50:19Z</dcterms:modified>
</cp:coreProperties>
</file>