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2" r:id="rId3"/>
    <p:sldId id="257" r:id="rId4"/>
    <p:sldId id="260" r:id="rId5"/>
    <p:sldId id="259" r:id="rId6"/>
    <p:sldId id="261" r:id="rId7"/>
    <p:sldId id="263" r:id="rId8"/>
    <p:sldId id="265" r:id="rId9"/>
    <p:sldId id="264" r:id="rId10"/>
    <p:sldId id="268" r:id="rId11"/>
    <p:sldId id="269" r:id="rId12"/>
    <p:sldId id="266" r:id="rId13"/>
    <p:sldId id="267" r:id="rId14"/>
    <p:sldId id="272" r:id="rId15"/>
    <p:sldId id="273" r:id="rId16"/>
    <p:sldId id="270" r:id="rId17"/>
    <p:sldId id="271" r:id="rId18"/>
    <p:sldId id="274" r:id="rId19"/>
    <p:sldId id="280" r:id="rId20"/>
    <p:sldId id="279" r:id="rId21"/>
    <p:sldId id="277" r:id="rId22"/>
    <p:sldId id="278" r:id="rId23"/>
    <p:sldId id="275" r:id="rId24"/>
    <p:sldId id="276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E9473-8596-49BC-92BE-A3A7522750C0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C8762-2DC6-40B6-B066-32B66BC20C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B04BF7-236C-470B-A90C-9883C30E9FA9}" type="slidenum">
              <a:rPr lang="uk-UA" smtClean="0"/>
              <a:pPr/>
              <a:t>23</a:t>
            </a:fld>
            <a:endParaRPr 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7167-4587-44A3-B330-976D555A3D16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1-3430-4C62-A291-1ACECEFFA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7167-4587-44A3-B330-976D555A3D16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1-3430-4C62-A291-1ACECEFFA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7167-4587-44A3-B330-976D555A3D16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1-3430-4C62-A291-1ACECEFFA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9256F-851A-4C2A-87BF-B02E2D588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7167-4587-44A3-B330-976D555A3D16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1-3430-4C62-A291-1ACECEFFA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7167-4587-44A3-B330-976D555A3D16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1-3430-4C62-A291-1ACECEFFA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7167-4587-44A3-B330-976D555A3D16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1-3430-4C62-A291-1ACECEFFA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7167-4587-44A3-B330-976D555A3D16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1-3430-4C62-A291-1ACECEFFA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7167-4587-44A3-B330-976D555A3D16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1-3430-4C62-A291-1ACECEFFA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7167-4587-44A3-B330-976D555A3D16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1-3430-4C62-A291-1ACECEFFA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7167-4587-44A3-B330-976D555A3D16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1-3430-4C62-A291-1ACECEFFA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7167-4587-44A3-B330-976D555A3D16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1-3430-4C62-A291-1ACECEFFA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07167-4587-44A3-B330-976D555A3D16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EB541-3430-4C62-A291-1ACECEFFA3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Енергетичні потреби організму.</a:t>
            </a:r>
            <a:br>
              <a:rPr lang="uk-UA" dirty="0" smtClean="0"/>
            </a:br>
            <a:r>
              <a:rPr lang="uk-UA" dirty="0" smtClean="0"/>
              <a:t>( Обмін речовин)</a:t>
            </a:r>
            <a:br>
              <a:rPr lang="uk-UA" dirty="0" smtClean="0"/>
            </a:br>
            <a:r>
              <a:rPr lang="uk-UA" dirty="0" smtClean="0"/>
              <a:t>Типи поживних речовин.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pic>
        <p:nvPicPr>
          <p:cNvPr id="12290" name="Picture 11" descr="хлеб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4214813"/>
            <a:ext cx="324008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8" descr="preview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38" y="1357313"/>
            <a:ext cx="2471737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10" descr="Виног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38" y="1643063"/>
            <a:ext cx="2506662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Вуглеводи</a:t>
            </a:r>
            <a:r>
              <a:rPr lang="uk-UA" dirty="0" smtClean="0"/>
              <a:t> </a:t>
            </a:r>
          </a:p>
        </p:txBody>
      </p:sp>
      <p:pic>
        <p:nvPicPr>
          <p:cNvPr id="12294" name="Рисунок 12" descr="DSC00252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0" y="4071938"/>
            <a:ext cx="3071813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8280" cy="6858000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Вуглеводи</a:t>
            </a:r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71625"/>
            <a:ext cx="8229600" cy="4572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Вуглеводи — складова частина клітин усіх живих організмів. Вони є найпоширенішими органічними сполуками, це підтверджується тим фактом, що більше половини                          органічного вуглецю на Землі існує                           у формі вуглеводів.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Здебільшого вуглеводи є сполуками                            рослинного походження, тобто вони             продукти фотосинтезу, і таким чином,                 є базовою ланкою у трансформації сонячної енергії в хімічну для забезпечення життя на Землі.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При окисненні 1 г вуглеводів утворюється 17,2 кДж енергії.</a:t>
            </a:r>
          </a:p>
        </p:txBody>
      </p:sp>
      <p:pic>
        <p:nvPicPr>
          <p:cNvPr id="13316" name="Рисунок 3" descr="vish0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2714625"/>
            <a:ext cx="1357313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8280" cy="6858000"/>
          </a:xfrm>
          <a:prstGeom prst="rect">
            <a:avLst/>
          </a:prstGeom>
          <a:noFill/>
        </p:spPr>
      </p:pic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1219200" y="1600200"/>
            <a:ext cx="3929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- </a:t>
            </a:r>
            <a:r>
              <a:rPr lang="uk-UA" sz="3200"/>
              <a:t>джерело енергії</a:t>
            </a:r>
            <a:endParaRPr lang="uk-UA" sz="2400"/>
          </a:p>
        </p:txBody>
      </p:sp>
      <p:pic>
        <p:nvPicPr>
          <p:cNvPr id="71686" name="i-main-pic" descr="Картинка 61 из 201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3425" y="3886200"/>
            <a:ext cx="31337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7" name="Picture 7" descr="top_gerb_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3802063"/>
            <a:ext cx="2714625" cy="271462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1688" name="Picture 8" descr="17041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304800"/>
            <a:ext cx="2138363" cy="32194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 rot="16200000">
            <a:off x="-1397394" y="3165472"/>
            <a:ext cx="385265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Вуглеводи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8280" cy="6858000"/>
          </a:xfrm>
          <a:prstGeom prst="rect">
            <a:avLst/>
          </a:prstGeom>
          <a:noFill/>
        </p:spPr>
      </p:pic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905000" y="7620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1600200" y="14478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995363" y="1752600"/>
            <a:ext cx="631983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u="sng"/>
              <a:t>Цукор</a:t>
            </a:r>
            <a:r>
              <a:rPr lang="uk-UA" sz="2800"/>
              <a:t>(глюкоза, фруктоза, лактоза - солодкі на смак): у меді, у фруктах, молоці, цукерках.</a:t>
            </a:r>
            <a:br>
              <a:rPr lang="uk-UA" sz="2800"/>
            </a:br>
            <a:r>
              <a:rPr lang="uk-UA" sz="2800" u="sng"/>
              <a:t>Крохмаль:</a:t>
            </a:r>
            <a:r>
              <a:rPr lang="uk-UA" sz="2800"/>
              <a:t> в картоплі, борошні, крупах, макаронних виробах</a:t>
            </a:r>
            <a:br>
              <a:rPr lang="uk-UA" sz="2800"/>
            </a:br>
            <a:r>
              <a:rPr lang="uk-UA" sz="2800" u="sng"/>
              <a:t>Клітковина </a:t>
            </a:r>
            <a:r>
              <a:rPr lang="uk-UA" sz="2800"/>
              <a:t>(харчові волокна): у висівках,   в сирих овочах -     капусті, моркві,                 баклажанах.</a:t>
            </a:r>
            <a:endParaRPr lang="ru-RU" sz="2800" b="1"/>
          </a:p>
        </p:txBody>
      </p:sp>
      <p:pic>
        <p:nvPicPr>
          <p:cNvPr id="10245" name="Picture 7" descr="diet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4364038"/>
            <a:ext cx="2628900" cy="21463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0246" name="i-main-pic" descr="Картинка 283 из 4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90500"/>
            <a:ext cx="1828800" cy="1508125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0247" name="Picture 9" descr="saxa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4300" y="4992688"/>
            <a:ext cx="2057400" cy="151765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0248" name="Picture 10" descr="125403_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5338" y="190500"/>
            <a:ext cx="1770062" cy="2276475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0249" name="Picture 11" descr="158314_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45125" y="212725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2" descr="26a0e4e1758d916d7787b0680b78f93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47800" y="106363"/>
            <a:ext cx="1447800" cy="16764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0251" name="Picture 13" descr="cond%20(33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72300" y="2697163"/>
            <a:ext cx="1943100" cy="1304925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 rot="16200000">
            <a:off x="-2435875" y="2887311"/>
            <a:ext cx="593854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Види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вуглеводів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8280" cy="6858000"/>
          </a:xfrm>
          <a:prstGeom prst="rect">
            <a:avLst/>
          </a:prstGeom>
          <a:noFill/>
        </p:spPr>
      </p:pic>
      <p:pic>
        <p:nvPicPr>
          <p:cNvPr id="10242" name="Содержимое 9" descr="1211961658_3909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43563" y="920750"/>
            <a:ext cx="1785937" cy="2381250"/>
          </a:xfrm>
        </p:spPr>
      </p:pic>
      <p:pic>
        <p:nvPicPr>
          <p:cNvPr id="10243" name="Picture 9" descr="олеейн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38" y="857250"/>
            <a:ext cx="18002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1" descr="масл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4149725"/>
            <a:ext cx="38893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2" descr="сал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716338"/>
            <a:ext cx="42291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Жири</a:t>
            </a:r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8280" cy="6858000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Жири</a:t>
            </a:r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71625"/>
            <a:ext cx="8229600" cy="4873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Жири — це складні ефіри трьохатомного спирту гліцерину і різноманітних жирних кислот. </a:t>
            </a: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Серед них можуть бути як насичені кислоти, наприклад, пальмітинова </a:t>
            </a: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  </a:t>
            </a: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і стеаринова, так і ненасичені                                     кислоти, наприклад, олеїнова                               кислота.</a:t>
            </a:r>
            <a:endParaRPr lang="uk-UA" sz="2800" dirty="0" smtClean="0">
              <a:solidFill>
                <a:schemeClr val="accent5">
                  <a:lumMod val="25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В клітинах жири розкладаються до води та вуглекислого газу з вивільненням енергії. При розпаді та окисленні 1 г жиру звільняється 39,1 кДж енергії – 164 ккал. </a:t>
            </a:r>
          </a:p>
        </p:txBody>
      </p:sp>
      <p:pic>
        <p:nvPicPr>
          <p:cNvPr id="11268" name="Рисунок 3" descr="2a21c6b14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5357826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8280" cy="6858000"/>
          </a:xfrm>
          <a:prstGeom prst="rect">
            <a:avLst/>
          </a:prstGeom>
          <a:noFill/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779588" y="2057400"/>
            <a:ext cx="5943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- джерело енергії, що оберігає       організм від охолодження</a:t>
            </a:r>
            <a:endParaRPr lang="ru-RU" sz="2800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905000" y="3236913"/>
            <a:ext cx="5410200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i="1"/>
              <a:t>За своїм походженням жири бувають</a:t>
            </a:r>
            <a:r>
              <a:rPr lang="uk-UA" sz="2800"/>
              <a:t>:</a:t>
            </a:r>
            <a:br>
              <a:rPr lang="uk-UA" sz="2800"/>
            </a:br>
            <a:r>
              <a:rPr lang="uk-UA" sz="2800" u="sng"/>
              <a:t>Рослинні:</a:t>
            </a:r>
            <a:r>
              <a:rPr lang="uk-UA" sz="2800"/>
              <a:t> соняшникова олія, масло обліпихи, оливкова олія, соєва олія.</a:t>
            </a:r>
            <a:br>
              <a:rPr lang="uk-UA" sz="2800"/>
            </a:br>
            <a:r>
              <a:rPr lang="uk-UA" sz="2800" u="sng"/>
              <a:t>Тваринні: </a:t>
            </a:r>
            <a:r>
              <a:rPr lang="uk-UA" sz="2800"/>
              <a:t>вершкове масло, свинячий жир, курячий жир.</a:t>
            </a:r>
            <a:endParaRPr lang="ru-RU" sz="2800" b="1"/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609600" y="2057400"/>
            <a:ext cx="7543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  <p:pic>
        <p:nvPicPr>
          <p:cNvPr id="3" name="i-main-pic" descr="Картинка 3 из 92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8538" y="352425"/>
            <a:ext cx="1430337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image005_article_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400050"/>
            <a:ext cx="1433512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750" y="327025"/>
            <a:ext cx="1455738" cy="60198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  <a:effectLst/>
        </p:spPr>
      </p:pic>
      <p:pic>
        <p:nvPicPr>
          <p:cNvPr id="11272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28575" y="352425"/>
            <a:ext cx="1474788" cy="60198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3567186" y="409360"/>
            <a:ext cx="208582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Жири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pic>
        <p:nvPicPr>
          <p:cNvPr id="12290" name="Picture 8" descr="kuk_bi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27150"/>
            <a:ext cx="13192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304800" y="304800"/>
            <a:ext cx="845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000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476375" y="2058988"/>
            <a:ext cx="56388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«Хороші» легкі жири: рослинні, молочний жир, риб'ячий жир.</a:t>
            </a:r>
            <a:endParaRPr lang="ru-RU" sz="2800"/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095375" y="4008438"/>
            <a:ext cx="5334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Тваринні жири, особливо свинячий, яловичий, баранячий - складаються в основному з тугоплавких, «поганих» жирів. Вони важко засвоюються організмом.</a:t>
            </a:r>
            <a:endParaRPr lang="ru-RU" sz="2800"/>
          </a:p>
        </p:txBody>
      </p:sp>
      <p:pic>
        <p:nvPicPr>
          <p:cNvPr id="12294" name="Picture 7" descr="59501_200802042159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192588"/>
            <a:ext cx="24669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9" descr="minyakgore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18450" y="1470025"/>
            <a:ext cx="12255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095375" y="3038475"/>
            <a:ext cx="7696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Легкі жири необхідно вживати в їжу навіть тим, хто прагне схуднути.</a:t>
            </a:r>
            <a:endParaRPr lang="ru-RU" sz="2800"/>
          </a:p>
        </p:txBody>
      </p:sp>
      <p:sp>
        <p:nvSpPr>
          <p:cNvPr id="10" name="Прямоугольник 9"/>
          <p:cNvSpPr/>
          <p:nvPr/>
        </p:nvSpPr>
        <p:spPr>
          <a:xfrm>
            <a:off x="1319213" y="304800"/>
            <a:ext cx="6917791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Хороші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 і «</a:t>
            </a:r>
            <a:r>
              <a:rPr lang="ru-RU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погані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жири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 Добова потреба</a:t>
            </a:r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57188" y="1785938"/>
            <a:ext cx="8229600" cy="407193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Добова потреба дорослої                             людини у білках – 100-120 г.                                Вони ніколи не </a:t>
            </a:r>
            <a:r>
              <a:rPr lang="uk-UA" dirty="0" err="1" smtClean="0">
                <a:solidFill>
                  <a:schemeClr val="accent5">
                    <a:lumMod val="25000"/>
                  </a:schemeClr>
                </a:solidFill>
              </a:rPr>
              <a:t>відкладають-</a:t>
            </a: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                                     ся про запас.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Добова потреба організму дорослої людини у вуглеводах – 350-500 г. </a:t>
            </a:r>
            <a:r>
              <a:rPr lang="uk-UA" dirty="0" err="1" smtClean="0">
                <a:solidFill>
                  <a:schemeClr val="accent5">
                    <a:lumMod val="25000"/>
                  </a:schemeClr>
                </a:solidFill>
              </a:rPr>
              <a:t>“Депо”</a:t>
            </a: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 вуглеводів у печінці та м</a:t>
            </a:r>
            <a:r>
              <a:rPr lang="en-US" dirty="0" smtClean="0">
                <a:solidFill>
                  <a:schemeClr val="accent5">
                    <a:lumMod val="25000"/>
                  </a:schemeClr>
                </a:solidFill>
              </a:rPr>
              <a:t>’</a:t>
            </a: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язах у вигляді глікогену.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Фізіологічна потреба у жирах в дорослої людини -100 г на добу. Відкладаються про запас у шкірі та між органами. </a:t>
            </a:r>
          </a:p>
        </p:txBody>
      </p:sp>
      <p:pic>
        <p:nvPicPr>
          <p:cNvPr id="14340" name="Рисунок 3" descr="diabetes-food-pyramid-pictur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1357313"/>
            <a:ext cx="2573338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1187450" y="328613"/>
            <a:ext cx="5743575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- входить до складу всіх        органів і тканин</a:t>
            </a:r>
            <a:br>
              <a:rPr lang="uk-UA" sz="2800"/>
            </a:br>
            <a:r>
              <a:rPr lang="uk-UA" sz="2800"/>
              <a:t>- допомагає засвоєнню всіх поживних речовин</a:t>
            </a:r>
            <a:endParaRPr lang="ru-RU" sz="2800"/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187450" y="2420938"/>
            <a:ext cx="5754688" cy="954087"/>
          </a:xfrm>
          <a:prstGeom prst="rect">
            <a:avLst/>
          </a:prstGeom>
          <a:solidFill>
            <a:srgbClr val="FFCC66"/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2800"/>
              <a:t>Індивідуальна норма води - 40 г на 1 кг ваги людини</a:t>
            </a:r>
            <a:endParaRPr lang="ru-RU" sz="2800"/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1187450" y="3467100"/>
            <a:ext cx="525621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uk-UA" sz="2400"/>
              <a:t>Добова норма споживання води 2 - 2,5 літри. Із загальної кількості споживаної рідини на частку чистої води доводиться близько 1 л, вона надходить з питною водою, напоями. Інша кількість (1,5 л) надходить з їжею і утворюється в самому організмі.</a:t>
            </a:r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 rot="16200000">
            <a:off x="-398003" y="2998403"/>
            <a:ext cx="207836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Вода </a:t>
            </a:r>
          </a:p>
        </p:txBody>
      </p:sp>
      <p:pic>
        <p:nvPicPr>
          <p:cNvPr id="16390" name="Picture 8" descr="HAP4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28600"/>
            <a:ext cx="2752725" cy="2014538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6391" name="Picture 9" descr="2200_big-03-26-20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2243138"/>
            <a:ext cx="1838325" cy="2447925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6392" name="Picture 10" descr="perv-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62725" y="4794250"/>
            <a:ext cx="2362200" cy="1874838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pic>
        <p:nvPicPr>
          <p:cNvPr id="5122" name="Picture 2" descr="D:\Для презентаций\Анімашки\сем\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328453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dirty="0" smtClean="0"/>
              <a:t>1. Визначення обміну речовин.</a:t>
            </a:r>
          </a:p>
          <a:p>
            <a:pPr eaLnBrk="1" hangingPunct="1">
              <a:defRPr/>
            </a:pPr>
            <a:r>
              <a:rPr lang="uk-UA" dirty="0" smtClean="0"/>
              <a:t>2.Два протилежних процеси обміну речовин.</a:t>
            </a:r>
          </a:p>
          <a:p>
            <a:pPr eaLnBrk="1" hangingPunct="1">
              <a:defRPr/>
            </a:pPr>
            <a:r>
              <a:rPr lang="uk-UA" dirty="0" smtClean="0"/>
              <a:t>3. Які є джерела енергії в організмі людини?</a:t>
            </a:r>
          </a:p>
          <a:p>
            <a:pPr eaLnBrk="1" hangingPunct="1">
              <a:defRPr/>
            </a:pPr>
            <a:r>
              <a:rPr lang="uk-UA" dirty="0" smtClean="0"/>
              <a:t>4. Вода – як основна складова організму людини.</a:t>
            </a:r>
          </a:p>
          <a:p>
            <a:pPr eaLnBrk="1" hangingPunct="1">
              <a:defRPr/>
            </a:pPr>
            <a:r>
              <a:rPr lang="uk-UA" dirty="0" smtClean="0"/>
              <a:t>5. Мінеральні речовини.</a:t>
            </a:r>
          </a:p>
          <a:p>
            <a:pPr eaLnBrk="1" hangingPunct="1">
              <a:defRPr/>
            </a:pPr>
            <a:r>
              <a:rPr lang="uk-UA" dirty="0" smtClean="0"/>
              <a:t>6. Вітаміни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404664"/>
            <a:ext cx="564019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Завдання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уроку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8280" cy="6858000"/>
          </a:xfrm>
          <a:prstGeom prst="rect">
            <a:avLst/>
          </a:prstGeom>
          <a:noFill/>
        </p:spPr>
      </p:pic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990600" y="1600200"/>
            <a:ext cx="6705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1141413" y="1395413"/>
            <a:ext cx="328612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uk-UA" sz="2800" b="1" i="1"/>
              <a:t>Макроелементи:</a:t>
            </a:r>
            <a:br>
              <a:rPr lang="uk-UA" sz="2800" b="1" i="1"/>
            </a:br>
            <a:r>
              <a:rPr lang="uk-UA" sz="2800" u="sng"/>
              <a:t>Залізо</a:t>
            </a:r>
            <a:r>
              <a:rPr lang="uk-UA" sz="2800"/>
              <a:t>-входить до складу гемоглобіну</a:t>
            </a:r>
            <a:br>
              <a:rPr lang="uk-UA" sz="2800"/>
            </a:br>
            <a:r>
              <a:rPr lang="uk-UA" sz="2800" u="sng"/>
              <a:t>Калій</a:t>
            </a:r>
            <a:r>
              <a:rPr lang="uk-UA" sz="2800"/>
              <a:t> - виводить воду</a:t>
            </a:r>
            <a:br>
              <a:rPr lang="uk-UA" sz="2800"/>
            </a:br>
            <a:r>
              <a:rPr lang="uk-UA" sz="2800" u="sng"/>
              <a:t>Натрій</a:t>
            </a:r>
            <a:r>
              <a:rPr lang="uk-UA" sz="2800"/>
              <a:t> - затримує воду</a:t>
            </a:r>
            <a:br>
              <a:rPr lang="uk-UA" sz="2800"/>
            </a:br>
            <a:r>
              <a:rPr lang="uk-UA" sz="2800" u="sng"/>
              <a:t>Кальцій</a:t>
            </a:r>
            <a:r>
              <a:rPr lang="uk-UA" sz="2800"/>
              <a:t> -</a:t>
            </a:r>
            <a:br>
              <a:rPr lang="uk-UA" sz="2800"/>
            </a:br>
            <a:r>
              <a:rPr lang="uk-UA" sz="2800" u="sng"/>
              <a:t>Фосфор</a:t>
            </a:r>
            <a:r>
              <a:rPr lang="uk-UA" sz="2800"/>
              <a:t> -</a:t>
            </a:r>
            <a:br>
              <a:rPr lang="uk-UA" sz="2800"/>
            </a:br>
            <a:r>
              <a:rPr lang="uk-UA" sz="2800"/>
              <a:t>                   </a:t>
            </a:r>
          </a:p>
        </p:txBody>
      </p:sp>
      <p:sp>
        <p:nvSpPr>
          <p:cNvPr id="15364" name="AutoShape 7"/>
          <p:cNvSpPr>
            <a:spLocks/>
          </p:cNvSpPr>
          <p:nvPr/>
        </p:nvSpPr>
        <p:spPr bwMode="auto">
          <a:xfrm>
            <a:off x="2843213" y="4941888"/>
            <a:ext cx="76200" cy="685800"/>
          </a:xfrm>
          <a:prstGeom prst="rightBrace">
            <a:avLst>
              <a:gd name="adj1" fmla="val 7500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/>
          </a:p>
        </p:txBody>
      </p:sp>
      <p:sp>
        <p:nvSpPr>
          <p:cNvPr id="15365" name="Text Box 9"/>
          <p:cNvSpPr txBox="1">
            <a:spLocks noChangeArrowheads="1"/>
          </p:cNvSpPr>
          <p:nvPr/>
        </p:nvSpPr>
        <p:spPr bwMode="auto">
          <a:xfrm>
            <a:off x="5249863" y="1412875"/>
            <a:ext cx="3322637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uk-UA" sz="2800" b="1" i="1"/>
              <a:t>Мікроелементи:</a:t>
            </a:r>
            <a:r>
              <a:rPr lang="uk-UA" sz="2800"/>
              <a:t/>
            </a:r>
            <a:br>
              <a:rPr lang="uk-UA" sz="2800"/>
            </a:br>
            <a:r>
              <a:rPr lang="uk-UA" sz="2800" u="sng"/>
              <a:t>Йод</a:t>
            </a:r>
            <a:r>
              <a:rPr lang="uk-UA" sz="2800"/>
              <a:t> - регулює роботу підшлункової залози</a:t>
            </a:r>
            <a:br>
              <a:rPr lang="uk-UA" sz="2800"/>
            </a:br>
            <a:r>
              <a:rPr lang="uk-UA" sz="2800" u="sng"/>
              <a:t>Фтор</a:t>
            </a:r>
            <a:r>
              <a:rPr lang="uk-UA" sz="2800"/>
              <a:t> - бере    участь в    побудові кісток</a:t>
            </a:r>
            <a:br>
              <a:rPr lang="uk-UA" sz="2800"/>
            </a:br>
            <a:r>
              <a:rPr lang="uk-UA" sz="2800" u="sng"/>
              <a:t>Магній</a:t>
            </a:r>
            <a:r>
              <a:rPr lang="uk-UA" sz="2800"/>
              <a:t> - бере участь у синтезі</a:t>
            </a:r>
            <a:br>
              <a:rPr lang="uk-UA" sz="2800"/>
            </a:br>
            <a:r>
              <a:rPr lang="uk-UA" sz="2800"/>
              <a:t>                білка.</a:t>
            </a:r>
          </a:p>
        </p:txBody>
      </p:sp>
      <p:pic>
        <p:nvPicPr>
          <p:cNvPr id="1536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938" y="2395538"/>
            <a:ext cx="1149351" cy="44577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  <a:effectLst/>
        </p:spPr>
      </p:pic>
      <p:pic>
        <p:nvPicPr>
          <p:cNvPr id="1536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33863" y="1371600"/>
            <a:ext cx="1023937" cy="44958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  <a:effectLst/>
        </p:spPr>
      </p:pic>
      <p:pic>
        <p:nvPicPr>
          <p:cNvPr id="15368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13700" y="2433638"/>
            <a:ext cx="1117600" cy="44196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243638" y="260648"/>
            <a:ext cx="673293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Мінеральні</a:t>
            </a: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речовини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52563" y="5751513"/>
            <a:ext cx="5094287" cy="952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Выноска 2 2"/>
          <p:cNvSpPr/>
          <p:nvPr/>
        </p:nvSpPr>
        <p:spPr>
          <a:xfrm>
            <a:off x="1162050" y="5878513"/>
            <a:ext cx="4556125" cy="828675"/>
          </a:xfrm>
          <a:prstGeom prst="borderCallout2">
            <a:avLst>
              <a:gd name="adj1" fmla="val -4275"/>
              <a:gd name="adj2" fmla="val 50077"/>
              <a:gd name="adj3" fmla="val -63484"/>
              <a:gd name="adj4" fmla="val 55522"/>
              <a:gd name="adj5" fmla="val -70059"/>
              <a:gd name="adj6" fmla="val 393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dirty="0">
                <a:solidFill>
                  <a:schemeClr val="tx1"/>
                </a:solidFill>
              </a:rPr>
              <a:t>Беруть участь в утворенні кісткової і зубної тканин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14338" name="Text Box 4"/>
          <p:cNvSpPr txBox="1">
            <a:spLocks noChangeArrowheads="1"/>
          </p:cNvSpPr>
          <p:nvPr/>
        </p:nvSpPr>
        <p:spPr bwMode="auto">
          <a:xfrm rot="16200000">
            <a:off x="-1102579" y="3089274"/>
            <a:ext cx="352256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Вітаміни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258888" y="404813"/>
            <a:ext cx="5867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- підвищують опір організму захворюванням</a:t>
            </a:r>
            <a:br>
              <a:rPr lang="uk-UA" sz="2800"/>
            </a:br>
            <a:r>
              <a:rPr lang="uk-UA" sz="2800"/>
              <a:t>- регулюють роботу органів</a:t>
            </a:r>
            <a:endParaRPr lang="ru-RU" sz="2800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138238" y="2222500"/>
            <a:ext cx="65532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 </a:t>
            </a:r>
            <a:r>
              <a:rPr lang="uk-UA" sz="2800"/>
              <a:t>Нестача вітамінів </a:t>
            </a:r>
            <a:r>
              <a:rPr lang="ru-RU" sz="2800"/>
              <a:t> - </a:t>
            </a:r>
          </a:p>
          <a:p>
            <a:pPr>
              <a:spcBef>
                <a:spcPct val="50000"/>
              </a:spcBef>
            </a:pPr>
            <a:r>
              <a:rPr lang="ru-RU" sz="2800"/>
              <a:t>ГІПОВІТАМІНОЗ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1138238" y="3598863"/>
            <a:ext cx="67056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 </a:t>
            </a:r>
            <a:r>
              <a:rPr lang="uk-UA" sz="2800"/>
              <a:t>Надлишок вітамінів</a:t>
            </a:r>
            <a:r>
              <a:rPr lang="ru-RU" sz="2800"/>
              <a:t> –</a:t>
            </a:r>
          </a:p>
          <a:p>
            <a:pPr>
              <a:spcBef>
                <a:spcPct val="50000"/>
              </a:spcBef>
            </a:pPr>
            <a:r>
              <a:rPr lang="ru-RU" sz="2800"/>
              <a:t> ГІПЕРВІТАМІНОЗ</a:t>
            </a:r>
            <a:endParaRPr lang="ru-RU" sz="2400"/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1138238" y="5229225"/>
            <a:ext cx="71628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Повна відсутність вітамінів –</a:t>
            </a:r>
          </a:p>
          <a:p>
            <a:pPr>
              <a:spcBef>
                <a:spcPct val="50000"/>
              </a:spcBef>
            </a:pPr>
            <a:r>
              <a:rPr lang="uk-UA" sz="2800"/>
              <a:t> </a:t>
            </a:r>
            <a:r>
              <a:rPr lang="ru-RU" sz="2800"/>
              <a:t>АВІТАМІНОЗ</a:t>
            </a:r>
          </a:p>
        </p:txBody>
      </p:sp>
      <p:pic>
        <p:nvPicPr>
          <p:cNvPr id="13319" name="Picture 11" descr="vitaminy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260350"/>
            <a:ext cx="2722562" cy="27432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3320" name="Picture 13" descr="image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267200"/>
            <a:ext cx="1590675" cy="238125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78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8280" cy="6858000"/>
          </a:xfrm>
          <a:prstGeom prst="rect">
            <a:avLst/>
          </a:prstGeom>
          <a:noFill/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1295400" y="1665288"/>
            <a:ext cx="6400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Розчинні в жирі: A, D, E, K.</a:t>
            </a:r>
          </a:p>
          <a:p>
            <a:pPr>
              <a:spcBef>
                <a:spcPct val="50000"/>
              </a:spcBef>
            </a:pPr>
            <a:r>
              <a:rPr lang="uk-UA" sz="2800"/>
              <a:t/>
            </a:r>
            <a:br>
              <a:rPr lang="uk-UA" sz="2800"/>
            </a:br>
            <a:r>
              <a:rPr lang="uk-UA" sz="2800"/>
              <a:t>Розчинні у воді: B, PP, C.</a:t>
            </a:r>
            <a:endParaRPr lang="ru-RU" sz="2800"/>
          </a:p>
        </p:txBody>
      </p:sp>
      <p:pic>
        <p:nvPicPr>
          <p:cNvPr id="14339" name="Picture 9" descr="shipovn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465513"/>
            <a:ext cx="17335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0" descr="WOCrhugNf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96088" y="1916113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1" descr="6182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3657600"/>
            <a:ext cx="18954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2" descr="chili_pepper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825" y="4405313"/>
            <a:ext cx="2057400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2800" b="0" smtClean="0"/>
              <a:t>За своїми фізичними властивостями вітаміни поділяються на:</a:t>
            </a:r>
            <a:endParaRPr lang="ru-RU" sz="2800" b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ditina.com.ua/010-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08280" cy="685800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28625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uk-UA" sz="3600" dirty="0" smtClean="0">
                <a:solidFill>
                  <a:schemeClr val="accent5">
                    <a:lumMod val="25000"/>
                  </a:schemeClr>
                </a:solidFill>
              </a:rPr>
              <a:t>Фактори, що впливають на порушення обміну речовин</a:t>
            </a:r>
            <a:endParaRPr lang="ru-RU" sz="3600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785938"/>
            <a:ext cx="5429250" cy="4572000"/>
          </a:xfrm>
        </p:spPr>
        <p:txBody>
          <a:bodyPr/>
          <a:lstStyle/>
          <a:p>
            <a:pPr eaLnBrk="1" hangingPunct="1">
              <a:defRPr/>
            </a:pP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Поїдання жирної та гострої їжі, вживання алкоголю призводять не </a:t>
            </a:r>
            <a:r>
              <a:rPr lang="ru-RU" sz="2800" dirty="0" smtClean="0">
                <a:solidFill>
                  <a:schemeClr val="accent5">
                    <a:lumMod val="25000"/>
                  </a:schemeClr>
                </a:solidFill>
              </a:rPr>
              <a:t>тільки до </a:t>
            </a: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надмірної ваги, але й до розладу добового біологічного ритму організму.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chemeClr val="accent5">
                    <a:lumMod val="25000"/>
                  </a:schemeClr>
                </a:solidFill>
              </a:rPr>
              <a:t>Обмін </a:t>
            </a: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речовин порушується при вживання їжі швидкого приготування та з різними </a:t>
            </a:r>
            <a:r>
              <a:rPr lang="ru-RU" sz="2800" dirty="0" smtClean="0">
                <a:solidFill>
                  <a:schemeClr val="accent5">
                    <a:lumMod val="25000"/>
                  </a:schemeClr>
                </a:solidFill>
              </a:rPr>
              <a:t>консервантами.</a:t>
            </a:r>
          </a:p>
        </p:txBody>
      </p:sp>
      <p:pic>
        <p:nvPicPr>
          <p:cNvPr id="15364" name="Picture 5" descr="жариная куриц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38" y="4214813"/>
            <a:ext cx="2927350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6" descr="untitled.bmp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13" y="1643063"/>
            <a:ext cx="1928812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0" descr="олія оливков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25" y="2643188"/>
            <a:ext cx="1497013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 Значення обміну</a:t>
            </a:r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57188" y="1785938"/>
            <a:ext cx="8229600" cy="4071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Обмін речовин та енергії між організмом та довкіллям є невід</a:t>
            </a:r>
            <a:r>
              <a:rPr lang="en-US" dirty="0" smtClean="0">
                <a:solidFill>
                  <a:schemeClr val="accent5">
                    <a:lumMod val="25000"/>
                  </a:schemeClr>
                </a:solidFill>
              </a:rPr>
              <a:t>’</a:t>
            </a: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ємною умовою збереження гомеостазу та життя.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У вищих тварин і людини </a:t>
            </a:r>
            <a:r>
              <a:rPr lang="uk-UA" dirty="0" err="1" smtClean="0">
                <a:solidFill>
                  <a:schemeClr val="accent5">
                    <a:lumMod val="25000"/>
                  </a:schemeClr>
                </a:solidFill>
              </a:rPr>
              <a:t>взаємозв</a:t>
            </a:r>
            <a:r>
              <a:rPr lang="en-US" dirty="0" smtClean="0">
                <a:solidFill>
                  <a:schemeClr val="accent5">
                    <a:lumMod val="25000"/>
                  </a:schemeClr>
                </a:solidFill>
              </a:rPr>
              <a:t>’</a:t>
            </a:r>
            <a:r>
              <a:rPr lang="uk-UA" dirty="0" err="1" smtClean="0">
                <a:solidFill>
                  <a:schemeClr val="accent5">
                    <a:lumMod val="25000"/>
                  </a:schemeClr>
                </a:solidFill>
              </a:rPr>
              <a:t>язок</a:t>
            </a: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 між організмом і довкіллям відбувається безперервно: вони беруть з нього потрібні поживні речовини, що є джерелом енергії, та кисень, а віддають непотрібні і шкідливі.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28625" y="1571625"/>
            <a:ext cx="8229600" cy="13716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uk-UA" sz="6600" b="1" kern="0" dirty="0">
                <a:solidFill>
                  <a:schemeClr val="accent5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Будьте здорові !!!</a:t>
            </a:r>
            <a:endParaRPr lang="ru-RU" sz="6600" b="1" kern="0" dirty="0">
              <a:solidFill>
                <a:schemeClr val="accent5">
                  <a:lumMod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8435" name="Рисунок 4" descr="1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3286125"/>
            <a:ext cx="28575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Обмін речовин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обміном</a:t>
            </a:r>
            <a:r>
              <a:rPr lang="ru-RU" dirty="0" smtClean="0"/>
              <a:t> </a:t>
            </a:r>
            <a:r>
              <a:rPr lang="ru-RU" dirty="0" err="1" smtClean="0"/>
              <a:t>речовин</a:t>
            </a:r>
            <a:r>
              <a:rPr lang="ru-RU" dirty="0" smtClean="0"/>
              <a:t> </a:t>
            </a:r>
            <a:r>
              <a:rPr lang="ru-RU" dirty="0" err="1" smtClean="0"/>
              <a:t>розуміють</a:t>
            </a:r>
            <a:r>
              <a:rPr lang="ru-RU" dirty="0" smtClean="0"/>
              <a:t> </a:t>
            </a:r>
            <a:r>
              <a:rPr lang="ru-RU" dirty="0" err="1" smtClean="0"/>
              <a:t>сукупність</a:t>
            </a:r>
            <a:r>
              <a:rPr lang="ru-RU" dirty="0" smtClean="0"/>
              <a:t> </a:t>
            </a:r>
            <a:r>
              <a:rPr lang="ru-RU" dirty="0" err="1" smtClean="0"/>
              <a:t>змін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відбуваються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речовинами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моменту </a:t>
            </a:r>
            <a:r>
              <a:rPr lang="ru-RU" dirty="0" err="1" smtClean="0"/>
              <a:t>їхнього</a:t>
            </a:r>
            <a:r>
              <a:rPr lang="ru-RU" dirty="0" smtClean="0"/>
              <a:t> </a:t>
            </a:r>
            <a:r>
              <a:rPr lang="ru-RU" dirty="0" err="1" smtClean="0"/>
              <a:t>надходження</a:t>
            </a:r>
            <a:r>
              <a:rPr lang="ru-RU" dirty="0" smtClean="0"/>
              <a:t> до </a:t>
            </a:r>
            <a:r>
              <a:rPr lang="ru-RU" dirty="0" err="1" smtClean="0"/>
              <a:t>організму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навколишнього</a:t>
            </a:r>
            <a:r>
              <a:rPr lang="ru-RU" dirty="0" smtClean="0"/>
              <a:t> </a:t>
            </a:r>
            <a:r>
              <a:rPr lang="ru-RU" dirty="0" err="1" smtClean="0"/>
              <a:t>середовища</a:t>
            </a:r>
            <a:r>
              <a:rPr lang="ru-RU" dirty="0" smtClean="0"/>
              <a:t> </a:t>
            </a:r>
            <a:r>
              <a:rPr lang="ru-RU" dirty="0" err="1" smtClean="0"/>
              <a:t>до</a:t>
            </a:r>
            <a:r>
              <a:rPr lang="ru-RU" dirty="0" smtClean="0"/>
              <a:t> моменту </a:t>
            </a:r>
            <a:r>
              <a:rPr lang="ru-RU" dirty="0" err="1" smtClean="0"/>
              <a:t>утворення</a:t>
            </a:r>
            <a:r>
              <a:rPr lang="ru-RU" dirty="0" smtClean="0"/>
              <a:t> </a:t>
            </a:r>
            <a:r>
              <a:rPr lang="ru-RU" dirty="0" err="1" smtClean="0"/>
              <a:t>кінцевих</a:t>
            </a:r>
            <a:r>
              <a:rPr lang="ru-RU" dirty="0" smtClean="0"/>
              <a:t> </a:t>
            </a:r>
            <a:r>
              <a:rPr lang="ru-RU" dirty="0" err="1" smtClean="0"/>
              <a:t>продуктів</a:t>
            </a:r>
            <a:r>
              <a:rPr lang="ru-RU" dirty="0" smtClean="0"/>
              <a:t> </a:t>
            </a:r>
            <a:r>
              <a:rPr lang="ru-RU" dirty="0" err="1" smtClean="0"/>
              <a:t>розпаду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виведення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організму</a:t>
            </a:r>
            <a:r>
              <a:rPr lang="ru-RU" dirty="0" smtClean="0"/>
              <a:t>.</a:t>
            </a:r>
          </a:p>
          <a:p>
            <a:endParaRPr lang="uk-UA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Дві сторони метаболізму </a:t>
            </a:r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85750" y="1714500"/>
            <a:ext cx="8229600" cy="414337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dirty="0" smtClean="0"/>
              <a:t>Обмін речовин складається з двох </a:t>
            </a:r>
            <a:r>
              <a:rPr lang="uk-UA" dirty="0" err="1" smtClean="0"/>
              <a:t>взаємопротилежних</a:t>
            </a:r>
            <a:r>
              <a:rPr lang="uk-UA" dirty="0" smtClean="0"/>
              <a:t> процесів:</a:t>
            </a:r>
          </a:p>
          <a:p>
            <a:pPr marL="514350" indent="-514350">
              <a:buAutoNum type="arabicParenR"/>
            </a:pPr>
            <a:r>
              <a:rPr lang="uk-UA" dirty="0" smtClean="0"/>
              <a:t>Дисиміляція ( від лат. </a:t>
            </a:r>
            <a:r>
              <a:rPr lang="uk-UA" dirty="0" err="1" smtClean="0"/>
              <a:t>Дисиміліс</a:t>
            </a:r>
            <a:r>
              <a:rPr lang="uk-UA" dirty="0" smtClean="0"/>
              <a:t> – надходження)</a:t>
            </a:r>
          </a:p>
          <a:p>
            <a:pPr marL="514350" indent="-514350">
              <a:buAutoNum type="arabicParenR"/>
            </a:pPr>
            <a:r>
              <a:rPr lang="uk-UA" dirty="0" smtClean="0"/>
              <a:t>Асиміляція ( від лат. </a:t>
            </a:r>
            <a:r>
              <a:rPr lang="uk-UA" dirty="0" err="1" smtClean="0"/>
              <a:t>Асиміляціо</a:t>
            </a:r>
            <a:r>
              <a:rPr lang="uk-UA" dirty="0" smtClean="0"/>
              <a:t> – уподібнення)</a:t>
            </a:r>
          </a:p>
          <a:p>
            <a:pPr marL="514350" indent="-514350">
              <a:buNone/>
            </a:pPr>
            <a:r>
              <a:rPr lang="uk-UA" dirty="0" smtClean="0"/>
              <a:t>Дисиміляція – це процес розщеплення складних органічних речовин з перетворенням їх на прості із виділенням енергії.</a:t>
            </a:r>
          </a:p>
          <a:p>
            <a:pPr marL="514350" indent="-514350">
              <a:buNone/>
            </a:pPr>
            <a:r>
              <a:rPr lang="uk-UA" dirty="0" smtClean="0"/>
              <a:t>Асиміляція – це процес утворення властивих організму білків , жирів, вуглеводів.</a:t>
            </a: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Процеси обміну</a:t>
            </a:r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57188" y="1785938"/>
            <a:ext cx="8229600" cy="3286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Процеси обміну — основна властивість живого. У цитоплазмі клітин органів і тканин постійно відбуваються процес синтезу складних високомолекулярних сполук і разом із цим - їх розпад з виділенням енергії й утворенням простих низькомолекулярних речовин - вуглекислого газу, води, аміаку та ін.</a:t>
            </a:r>
          </a:p>
        </p:txBody>
      </p:sp>
      <p:pic>
        <p:nvPicPr>
          <p:cNvPr id="5124" name="Picture 13" descr="овощ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38" y="5072063"/>
            <a:ext cx="2211387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85750" y="1571625"/>
            <a:ext cx="8229600" cy="464343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І етап – травлення – розщеплення у травному каналі складних молекул;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ІІ етап – всмоктування в кишечнику                          та надходження у кров поживних                     речовин;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ІІІ етап – побудова у клітинах з простих речовин, що надійшли до них, складних молекул, потрібних організму;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І</a:t>
            </a:r>
            <a:r>
              <a:rPr lang="en-US" sz="2800" dirty="0" smtClean="0">
                <a:solidFill>
                  <a:schemeClr val="accent5">
                    <a:lumMod val="25000"/>
                  </a:schemeClr>
                </a:solidFill>
              </a:rPr>
              <a:t>V</a:t>
            </a: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 етап – розщеплення синтезованих сполук і вивільнення енергії;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>
                <a:solidFill>
                  <a:schemeClr val="accent5">
                    <a:lumMod val="25000"/>
                  </a:schemeClr>
                </a:solidFill>
              </a:rPr>
              <a:t>V</a:t>
            </a: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 етап – використання енергії АТФ на виконання різних функцій організму і виведення з нього кінцевих продуктів обміну.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Етапи обміну речовин </a:t>
            </a:r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7172" name="Рисунок 3" descr="-food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2071688"/>
            <a:ext cx="17145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7170" name="AutoShape 26"/>
          <p:cNvSpPr>
            <a:spLocks/>
          </p:cNvSpPr>
          <p:nvPr/>
        </p:nvSpPr>
        <p:spPr bwMode="auto">
          <a:xfrm>
            <a:off x="5943600" y="5181600"/>
            <a:ext cx="2133600" cy="609600"/>
          </a:xfrm>
          <a:prstGeom prst="borderCallout1">
            <a:avLst>
              <a:gd name="adj1" fmla="val 18750"/>
              <a:gd name="adj2" fmla="val -3569"/>
              <a:gd name="adj3" fmla="val -645574"/>
              <a:gd name="adj4" fmla="val -58333"/>
            </a:avLst>
          </a:prstGeom>
          <a:solidFill>
            <a:srgbClr val="FF99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7171" name="AutoShape 11"/>
          <p:cNvSpPr>
            <a:spLocks/>
          </p:cNvSpPr>
          <p:nvPr/>
        </p:nvSpPr>
        <p:spPr bwMode="auto">
          <a:xfrm>
            <a:off x="609600" y="2133600"/>
            <a:ext cx="1981200" cy="609600"/>
          </a:xfrm>
          <a:prstGeom prst="borderCallout1">
            <a:avLst>
              <a:gd name="adj1" fmla="val 18750"/>
              <a:gd name="adj2" fmla="val 103847"/>
              <a:gd name="adj3" fmla="val -160940"/>
              <a:gd name="adj4" fmla="val 133093"/>
            </a:avLst>
          </a:prstGeom>
          <a:solidFill>
            <a:srgbClr val="FF99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62000" y="609600"/>
            <a:ext cx="723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752600" y="381000"/>
            <a:ext cx="59436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uk-UA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Поживні  </a:t>
            </a:r>
            <a:r>
              <a:rPr lang="uk-UA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речовини – як джерело енергії в організмі людини</a:t>
            </a:r>
            <a:endParaRPr lang="uk-UA" sz="3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838200" y="2209800"/>
            <a:ext cx="1371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Білки </a:t>
            </a:r>
          </a:p>
        </p:txBody>
      </p:sp>
      <p:sp>
        <p:nvSpPr>
          <p:cNvPr id="7175" name="AutoShape 10"/>
          <p:cNvSpPr>
            <a:spLocks/>
          </p:cNvSpPr>
          <p:nvPr/>
        </p:nvSpPr>
        <p:spPr bwMode="auto">
          <a:xfrm>
            <a:off x="685800" y="5410200"/>
            <a:ext cx="3652838" cy="609600"/>
          </a:xfrm>
          <a:prstGeom prst="borderCallout1">
            <a:avLst>
              <a:gd name="adj1" fmla="val 18750"/>
              <a:gd name="adj2" fmla="val 102088"/>
              <a:gd name="adj3" fmla="val -688801"/>
              <a:gd name="adj4" fmla="val 102088"/>
            </a:avLst>
          </a:prstGeom>
          <a:solidFill>
            <a:srgbClr val="FF99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7176" name="AutoShape 12"/>
          <p:cNvSpPr>
            <a:spLocks/>
          </p:cNvSpPr>
          <p:nvPr/>
        </p:nvSpPr>
        <p:spPr bwMode="auto">
          <a:xfrm>
            <a:off x="914400" y="4038600"/>
            <a:ext cx="1981200" cy="609600"/>
          </a:xfrm>
          <a:prstGeom prst="borderCallout1">
            <a:avLst>
              <a:gd name="adj1" fmla="val 18750"/>
              <a:gd name="adj2" fmla="val 103847"/>
              <a:gd name="adj3" fmla="val -463282"/>
              <a:gd name="adj4" fmla="val 146315"/>
            </a:avLst>
          </a:prstGeom>
          <a:solidFill>
            <a:srgbClr val="FF99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7177" name="AutoShape 14"/>
          <p:cNvSpPr>
            <a:spLocks/>
          </p:cNvSpPr>
          <p:nvPr/>
        </p:nvSpPr>
        <p:spPr bwMode="auto">
          <a:xfrm>
            <a:off x="6659563" y="1828800"/>
            <a:ext cx="2179637" cy="609600"/>
          </a:xfrm>
          <a:prstGeom prst="borderCallout1">
            <a:avLst>
              <a:gd name="adj1" fmla="val 18750"/>
              <a:gd name="adj2" fmla="val -3847"/>
              <a:gd name="adj3" fmla="val -124741"/>
              <a:gd name="adj4" fmla="val -53685"/>
            </a:avLst>
          </a:prstGeom>
          <a:solidFill>
            <a:srgbClr val="FF99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7178" name="AutoShape 16"/>
          <p:cNvSpPr>
            <a:spLocks/>
          </p:cNvSpPr>
          <p:nvPr/>
        </p:nvSpPr>
        <p:spPr bwMode="auto">
          <a:xfrm>
            <a:off x="6781800" y="3429000"/>
            <a:ext cx="1981200" cy="609600"/>
          </a:xfrm>
          <a:prstGeom prst="borderCallout1">
            <a:avLst>
              <a:gd name="adj1" fmla="val 18750"/>
              <a:gd name="adj2" fmla="val -3847"/>
              <a:gd name="adj3" fmla="val -373440"/>
              <a:gd name="adj4" fmla="val -78606"/>
            </a:avLst>
          </a:prstGeom>
          <a:solidFill>
            <a:srgbClr val="FF99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219200" y="4038600"/>
            <a:ext cx="1676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Жири </a:t>
            </a: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6477000" y="52578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Вода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6781800" y="1905000"/>
            <a:ext cx="2057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Вуглеводи </a:t>
            </a: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6781800" y="3505200"/>
            <a:ext cx="190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Вітаміни </a:t>
            </a: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762000" y="54864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Мінеральні солі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8280" cy="6858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accent5">
                    <a:lumMod val="25000"/>
                  </a:schemeClr>
                </a:solidFill>
              </a:rPr>
              <a:t>Білки</a:t>
            </a:r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Білки́ — складні високомолекулярні природні органічні речовини, що складаються з амінокислот. </a:t>
            </a:r>
          </a:p>
          <a:p>
            <a:pPr eaLnBrk="1" hangingPunct="1">
              <a:defRPr/>
            </a:pP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Їжа, що ми вживаємо, містить різноманітні білки, які в живих організмах хімічно перетворюються. </a:t>
            </a: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При розпаді та окисленні 1 г білка у клітинах утворюється 17, 2 кДж енергії – 72 ккал</a:t>
            </a:r>
            <a:r>
              <a:rPr lang="uk-UA" sz="2800" dirty="0" smtClean="0">
                <a:solidFill>
                  <a:schemeClr val="accent5">
                    <a:lumMod val="25000"/>
                  </a:schemeClr>
                </a:solidFill>
              </a:rPr>
              <a:t>.</a:t>
            </a:r>
            <a:endParaRPr lang="uk-UA" sz="2800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ditina.com.ua/010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838200" y="1752600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116013" y="309563"/>
            <a:ext cx="57467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/>
              <a:t>- будівельний матеріал клітин живого організму.</a:t>
            </a:r>
            <a:br>
              <a:rPr lang="uk-UA" sz="2800"/>
            </a:br>
            <a:r>
              <a:rPr lang="uk-UA" sz="2800"/>
              <a:t>- ферменти, що впливають на засвоєння інших речовин.</a:t>
            </a:r>
            <a:endParaRPr lang="ru-RU" sz="2800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995363" y="2119313"/>
            <a:ext cx="66722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i="1"/>
              <a:t>За своїм походженням білки бувають</a:t>
            </a:r>
            <a:r>
              <a:rPr lang="uk-UA" sz="2800"/>
              <a:t>:</a:t>
            </a:r>
            <a:br>
              <a:rPr lang="uk-UA" sz="2800"/>
            </a:br>
            <a:r>
              <a:rPr lang="uk-UA" sz="2800" u="sng"/>
              <a:t>Рослинні:</a:t>
            </a:r>
            <a:r>
              <a:rPr lang="uk-UA" sz="2800"/>
              <a:t> рис, соя, горох, боби,          крупа, хліб. </a:t>
            </a:r>
            <a:br>
              <a:rPr lang="uk-UA" sz="2800"/>
            </a:br>
            <a:r>
              <a:rPr lang="uk-UA" sz="2800" u="sng"/>
              <a:t>Тваринні:</a:t>
            </a:r>
            <a:r>
              <a:rPr lang="uk-UA" sz="2800"/>
              <a:t> м'ясо, риба, молоко, яйця.</a:t>
            </a:r>
            <a:endParaRPr lang="ru-RU" sz="2400"/>
          </a:p>
        </p:txBody>
      </p:sp>
      <p:sp>
        <p:nvSpPr>
          <p:cNvPr id="8197" name="Text Box 11"/>
          <p:cNvSpPr txBox="1">
            <a:spLocks noChangeArrowheads="1"/>
          </p:cNvSpPr>
          <p:nvPr/>
        </p:nvSpPr>
        <p:spPr bwMode="auto">
          <a:xfrm>
            <a:off x="838200" y="4419600"/>
            <a:ext cx="769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8198" name="Picture 12" descr="db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04800"/>
            <a:ext cx="1905000" cy="1393825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8199" name="Picture 13" descr="1200484188_fas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46938" y="1462088"/>
            <a:ext cx="1752600" cy="131445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8200" name="Picture 14" descr="38c4afb7e2a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4419600"/>
            <a:ext cx="2209800" cy="2100263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8201" name="Picture 15" descr="food_1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4602163"/>
            <a:ext cx="2438400" cy="18288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8202" name="Picture 18" descr="img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5800" y="4419600"/>
            <a:ext cx="1981200" cy="14859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8203" name="Picture 19" descr="skumbriy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72350" y="2682875"/>
            <a:ext cx="1619250" cy="226695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8204" name="Picture 20" descr="3(3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87600" y="4786313"/>
            <a:ext cx="2266950" cy="18669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 rot="16200000">
            <a:off x="-510315" y="2205335"/>
            <a:ext cx="208743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Білки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890</Words>
  <Application>Microsoft Office PowerPoint</Application>
  <PresentationFormat>Экран (4:3)</PresentationFormat>
  <Paragraphs>90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Енергетичні потреби організму. ( Обмін речовин) Типи поживних речовин.</vt:lpstr>
      <vt:lpstr>Слайд 2</vt:lpstr>
      <vt:lpstr>Обмін речовин</vt:lpstr>
      <vt:lpstr>Дві сторони метаболізму </vt:lpstr>
      <vt:lpstr>Процеси обміну</vt:lpstr>
      <vt:lpstr>Етапи обміну речовин </vt:lpstr>
      <vt:lpstr>Слайд 7</vt:lpstr>
      <vt:lpstr>Білки</vt:lpstr>
      <vt:lpstr>Слайд 9</vt:lpstr>
      <vt:lpstr>Вуглеводи </vt:lpstr>
      <vt:lpstr>Вуглеводи</vt:lpstr>
      <vt:lpstr>Слайд 12</vt:lpstr>
      <vt:lpstr>Слайд 13</vt:lpstr>
      <vt:lpstr>Жири</vt:lpstr>
      <vt:lpstr>Жири</vt:lpstr>
      <vt:lpstr>Слайд 16</vt:lpstr>
      <vt:lpstr>Слайд 17</vt:lpstr>
      <vt:lpstr> Добова потреба</vt:lpstr>
      <vt:lpstr>Слайд 19</vt:lpstr>
      <vt:lpstr>Слайд 20</vt:lpstr>
      <vt:lpstr>Слайд 21</vt:lpstr>
      <vt:lpstr>За своїми фізичними властивостями вітаміни поділяються на:</vt:lpstr>
      <vt:lpstr>Фактори, що впливають на порушення обміну речовин</vt:lpstr>
      <vt:lpstr> Значення обміну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Енергетичні потреби організму. ( Обмін речовин) Типи поживних речовин.</dc:title>
  <dc:creator>АСЕР</dc:creator>
  <cp:lastModifiedBy>АСЕР</cp:lastModifiedBy>
  <cp:revision>1</cp:revision>
  <dcterms:created xsi:type="dcterms:W3CDTF">2015-12-06T20:05:49Z</dcterms:created>
  <dcterms:modified xsi:type="dcterms:W3CDTF">2015-12-06T20:44:23Z</dcterms:modified>
</cp:coreProperties>
</file>