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  <p:sldMasterId id="2147483723" r:id="rId3"/>
    <p:sldMasterId id="2147483735" r:id="rId4"/>
    <p:sldMasterId id="2147483748" r:id="rId5"/>
    <p:sldMasterId id="2147483761" r:id="rId6"/>
    <p:sldMasterId id="2147483774" r:id="rId7"/>
    <p:sldMasterId id="2147483787" r:id="rId8"/>
    <p:sldMasterId id="2147483800" r:id="rId9"/>
    <p:sldMasterId id="2147483813" r:id="rId10"/>
  </p:sldMasterIdLst>
  <p:notesMasterIdLst>
    <p:notesMasterId r:id="rId27"/>
  </p:notesMasterIdLst>
  <p:sldIdLst>
    <p:sldId id="256" r:id="rId11"/>
    <p:sldId id="287" r:id="rId12"/>
    <p:sldId id="257" r:id="rId13"/>
    <p:sldId id="286" r:id="rId14"/>
    <p:sldId id="276" r:id="rId15"/>
    <p:sldId id="263" r:id="rId16"/>
    <p:sldId id="272" r:id="rId17"/>
    <p:sldId id="273" r:id="rId18"/>
    <p:sldId id="277" r:id="rId19"/>
    <p:sldId id="259" r:id="rId20"/>
    <p:sldId id="288" r:id="rId21"/>
    <p:sldId id="274" r:id="rId22"/>
    <p:sldId id="283" r:id="rId23"/>
    <p:sldId id="281" r:id="rId24"/>
    <p:sldId id="282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 autoAdjust="0"/>
    <p:restoredTop sz="94612" autoAdjust="0"/>
  </p:normalViewPr>
  <p:slideViewPr>
    <p:cSldViewPr snapToGrid="0">
      <p:cViewPr varScale="1">
        <p:scale>
          <a:sx n="62" d="100"/>
          <a:sy n="62" d="100"/>
        </p:scale>
        <p:origin x="-96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CCA95-9783-4C21-BC85-E8280B21424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EF8EB50-A4B2-430A-81A9-9AB93100F2AB}" type="pres">
      <dgm:prSet presAssocID="{82FCCA95-9783-4C21-BC85-E8280B21424D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46DE17DE-A9AC-4FBC-9DD9-EE093ACC4B00}" type="presOf" srcId="{82FCCA95-9783-4C21-BC85-E8280B21424D}" destId="{3EF8EB50-A4B2-430A-81A9-9AB93100F2AB}" srcOrd="0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0F53B-98FB-4EF3-968E-883EED0D9DC9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F8B866-4AA9-4CBD-956A-CDAFC6FFA704}">
      <dgm:prSet phldrT="[Текст]" custT="1"/>
      <dgm:spPr/>
      <dgm:t>
        <a:bodyPr/>
        <a:lstStyle/>
        <a:p>
          <a:pPr algn="l"/>
          <a:r>
            <a:rPr lang="uk-UA" sz="2400" b="1" i="1" dirty="0" smtClean="0"/>
            <a:t>                     </a:t>
          </a:r>
          <a:r>
            <a:rPr lang="uk-UA" sz="2400" b="1" i="1" dirty="0" smtClean="0">
              <a:solidFill>
                <a:srgbClr val="002060"/>
              </a:solidFill>
            </a:rPr>
            <a:t>Комунікативні - </a:t>
          </a:r>
        </a:p>
        <a:p>
          <a:pPr algn="ctr"/>
          <a:r>
            <a:rPr lang="uk-UA" sz="2000" b="1" i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rPr>
            <a:t>ті, що для розв’язування  навчальних  задач налагоджують спілкування учнів між собою</a:t>
          </a:r>
          <a:endParaRPr lang="uk-UA" sz="2000" b="1" i="1" dirty="0" smtClean="0">
            <a:solidFill>
              <a:schemeClr val="bg1">
                <a:lumMod val="95000"/>
              </a:schemeClr>
            </a:solidFill>
          </a:endParaRPr>
        </a:p>
      </dgm:t>
    </dgm:pt>
    <dgm:pt modelId="{C93A1906-592A-414C-A544-F5AC33220EA3}" type="parTrans" cxnId="{50EB8298-ABDC-4B4B-A4E8-243EF16D5C8E}">
      <dgm:prSet/>
      <dgm:spPr/>
      <dgm:t>
        <a:bodyPr/>
        <a:lstStyle/>
        <a:p>
          <a:endParaRPr lang="ru-RU"/>
        </a:p>
      </dgm:t>
    </dgm:pt>
    <dgm:pt modelId="{9F3B7AF8-78B6-4722-A960-BC778A69DF78}" type="sibTrans" cxnId="{50EB8298-ABDC-4B4B-A4E8-243EF16D5C8E}">
      <dgm:prSet/>
      <dgm:spPr/>
      <dgm:t>
        <a:bodyPr/>
        <a:lstStyle/>
        <a:p>
          <a:endParaRPr lang="ru-RU"/>
        </a:p>
      </dgm:t>
    </dgm:pt>
    <dgm:pt modelId="{5921AD16-C75D-4AA3-B821-C034975A67F1}">
      <dgm:prSet custT="1"/>
      <dgm:spPr/>
      <dgm:t>
        <a:bodyPr/>
        <a:lstStyle/>
        <a:p>
          <a:pPr algn="l"/>
          <a:r>
            <a:rPr lang="uk-UA" sz="2400" b="1" dirty="0" smtClean="0">
              <a:latin typeface="Calibri" pitchFamily="34" charset="0"/>
            </a:rPr>
            <a:t>                       </a:t>
          </a:r>
          <a:r>
            <a:rPr lang="uk-UA" sz="2400" b="1" i="1" dirty="0" smtClean="0">
              <a:solidFill>
                <a:srgbClr val="002060"/>
              </a:solidFill>
              <a:latin typeface="Calibri" pitchFamily="34" charset="0"/>
            </a:rPr>
            <a:t>Пізнавальні </a:t>
          </a:r>
          <a:r>
            <a:rPr lang="uk-UA" sz="2000" b="1" i="1" dirty="0" smtClean="0">
              <a:solidFill>
                <a:srgbClr val="002060"/>
              </a:solidFill>
              <a:latin typeface="Calibri" pitchFamily="34" charset="0"/>
            </a:rPr>
            <a:t>–</a:t>
          </a:r>
        </a:p>
        <a:p>
          <a:pPr algn="ctr"/>
          <a:r>
            <a:rPr lang="uk-UA" sz="2000" b="1" i="1" dirty="0" smtClean="0">
              <a:solidFill>
                <a:schemeClr val="bg1"/>
              </a:solidFill>
            </a:rPr>
            <a:t>ті, за  допомогою  яких  учні здійснюють пізнавальний процес </a:t>
          </a:r>
          <a:endParaRPr lang="ru-RU" sz="2000" b="1" i="1" dirty="0">
            <a:solidFill>
              <a:schemeClr val="bg1"/>
            </a:solidFill>
            <a:latin typeface="Calibri" pitchFamily="34" charset="0"/>
          </a:endParaRPr>
        </a:p>
      </dgm:t>
    </dgm:pt>
    <dgm:pt modelId="{BCC501E6-C792-4318-835B-8CB74565F9C2}" type="parTrans" cxnId="{9C7AD4AA-2637-478A-800B-7CEDBFF30157}">
      <dgm:prSet/>
      <dgm:spPr/>
      <dgm:t>
        <a:bodyPr/>
        <a:lstStyle/>
        <a:p>
          <a:endParaRPr lang="ru-RU"/>
        </a:p>
      </dgm:t>
    </dgm:pt>
    <dgm:pt modelId="{5EF92212-231B-4A5B-906B-17ACAF2DA282}" type="sibTrans" cxnId="{9C7AD4AA-2637-478A-800B-7CEDBFF30157}">
      <dgm:prSet/>
      <dgm:spPr/>
      <dgm:t>
        <a:bodyPr/>
        <a:lstStyle/>
        <a:p>
          <a:endParaRPr lang="ru-RU"/>
        </a:p>
      </dgm:t>
    </dgm:pt>
    <dgm:pt modelId="{9DFB6FD2-7C7B-4AE2-81D2-E83AB86241FA}">
      <dgm:prSet phldrT="[Текст]" custT="1"/>
      <dgm:spPr/>
      <dgm:t>
        <a:bodyPr/>
        <a:lstStyle/>
        <a:p>
          <a:pPr algn="l"/>
          <a:r>
            <a:rPr lang="uk-UA" sz="2400" b="1" i="1" dirty="0" smtClean="0">
              <a:solidFill>
                <a:srgbClr val="002060"/>
              </a:solidFill>
              <a:latin typeface="Calibri" pitchFamily="34" charset="0"/>
            </a:rPr>
            <a:t>                      Особистісні - </a:t>
          </a:r>
        </a:p>
        <a:p>
          <a:pPr algn="ctr"/>
          <a:r>
            <a:rPr lang="uk-UA" sz="2000" b="1" i="1" dirty="0" smtClean="0">
              <a:solidFill>
                <a:schemeClr val="bg1"/>
              </a:solidFill>
            </a:rPr>
            <a:t>за допомогою яких учні визначають  значущість  та сенс навчання </a:t>
          </a:r>
          <a:endParaRPr lang="ru-RU" sz="2000" b="1" i="1" dirty="0">
            <a:solidFill>
              <a:schemeClr val="bg1"/>
            </a:solidFill>
            <a:latin typeface="Calibri" pitchFamily="34" charset="0"/>
          </a:endParaRPr>
        </a:p>
      </dgm:t>
    </dgm:pt>
    <dgm:pt modelId="{E2DCA86B-10C0-47DA-892B-7A3D7CDEE27C}" type="sibTrans" cxnId="{C0D11784-6F1D-4CF7-93A8-7171171611DA}">
      <dgm:prSet/>
      <dgm:spPr/>
      <dgm:t>
        <a:bodyPr/>
        <a:lstStyle/>
        <a:p>
          <a:endParaRPr lang="ru-RU"/>
        </a:p>
      </dgm:t>
    </dgm:pt>
    <dgm:pt modelId="{C926B1F6-AE4D-49B1-AA97-9EC0FDD78CAC}" type="parTrans" cxnId="{C0D11784-6F1D-4CF7-93A8-7171171611DA}">
      <dgm:prSet/>
      <dgm:spPr/>
      <dgm:t>
        <a:bodyPr/>
        <a:lstStyle/>
        <a:p>
          <a:endParaRPr lang="ru-RU"/>
        </a:p>
      </dgm:t>
    </dgm:pt>
    <dgm:pt modelId="{D067F777-E6B1-415F-91B8-AC4660D58E30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800" b="1" dirty="0" smtClean="0">
              <a:latin typeface="Calibri" pitchFamily="34" charset="0"/>
            </a:rPr>
            <a:t>                   </a:t>
          </a:r>
          <a:r>
            <a:rPr lang="ru-RU" sz="2400" b="1" i="1" dirty="0" err="1" smtClean="0">
              <a:solidFill>
                <a:srgbClr val="002060"/>
              </a:solidFill>
              <a:latin typeface="Calibri" pitchFamily="34" charset="0"/>
            </a:rPr>
            <a:t>Регуляторні</a:t>
          </a:r>
          <a:r>
            <a:rPr lang="ru-RU" sz="2400" b="1" i="1" dirty="0" smtClean="0">
              <a:solidFill>
                <a:srgbClr val="002060"/>
              </a:solidFill>
              <a:latin typeface="Calibri" pitchFamily="34" charset="0"/>
            </a:rPr>
            <a:t>-</a:t>
          </a:r>
        </a:p>
        <a:p>
          <a:pPr algn="ctr">
            <a:lnSpc>
              <a:spcPct val="90000"/>
            </a:lnSpc>
          </a:pPr>
          <a:r>
            <a:rPr lang="uk-UA" sz="2400" b="1" i="0" dirty="0" smtClean="0"/>
            <a:t>  </a:t>
          </a:r>
          <a:r>
            <a:rPr lang="uk-UA" sz="2000" b="1" i="1" dirty="0" smtClean="0">
              <a:solidFill>
                <a:schemeClr val="bg1"/>
              </a:solidFill>
            </a:rPr>
            <a:t>за допомогою яких учні організують навчальну діяльність</a:t>
          </a:r>
          <a:endParaRPr lang="uk-UA" sz="2000" i="1" dirty="0" smtClean="0">
            <a:solidFill>
              <a:schemeClr val="bg1"/>
            </a:solidFill>
          </a:endParaRPr>
        </a:p>
      </dgm:t>
    </dgm:pt>
    <dgm:pt modelId="{948C1372-8E49-4B87-AE76-E182C970D409}" type="parTrans" cxnId="{30647E80-C85D-4239-BFCA-B8909081583C}">
      <dgm:prSet/>
      <dgm:spPr/>
      <dgm:t>
        <a:bodyPr/>
        <a:lstStyle/>
        <a:p>
          <a:endParaRPr lang="ru-RU"/>
        </a:p>
      </dgm:t>
    </dgm:pt>
    <dgm:pt modelId="{892ADB4D-D084-4AB3-A2DD-4ADCC2372491}" type="sibTrans" cxnId="{30647E80-C85D-4239-BFCA-B8909081583C}">
      <dgm:prSet/>
      <dgm:spPr/>
      <dgm:t>
        <a:bodyPr/>
        <a:lstStyle/>
        <a:p>
          <a:endParaRPr lang="ru-RU"/>
        </a:p>
      </dgm:t>
    </dgm:pt>
    <dgm:pt modelId="{43C97613-9E79-4EE6-8007-5C0724AF69FA}" type="pres">
      <dgm:prSet presAssocID="{1AF0F53B-98FB-4EF3-968E-883EED0D9D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DA7486-C2AE-42FE-9F4E-EF6E00CDFA5B}" type="pres">
      <dgm:prSet presAssocID="{6AF8B866-4AA9-4CBD-956A-CDAFC6FFA704}" presName="comp" presStyleCnt="0"/>
      <dgm:spPr/>
      <dgm:t>
        <a:bodyPr/>
        <a:lstStyle/>
        <a:p>
          <a:endParaRPr lang="ru-RU"/>
        </a:p>
      </dgm:t>
    </dgm:pt>
    <dgm:pt modelId="{91B1FAF2-6BED-40A7-A04A-929E69059DF8}" type="pres">
      <dgm:prSet presAssocID="{6AF8B866-4AA9-4CBD-956A-CDAFC6FFA704}" presName="box" presStyleLbl="node1" presStyleIdx="0" presStyleCnt="4" custScaleY="136684" custLinFactNeighborX="-2052" custLinFactNeighborY="-1683"/>
      <dgm:spPr/>
      <dgm:t>
        <a:bodyPr/>
        <a:lstStyle/>
        <a:p>
          <a:endParaRPr lang="ru-RU"/>
        </a:p>
      </dgm:t>
    </dgm:pt>
    <dgm:pt modelId="{442C365C-83D9-4C14-A016-E174137BF608}" type="pres">
      <dgm:prSet presAssocID="{6AF8B866-4AA9-4CBD-956A-CDAFC6FFA704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1D7ADF-FFD1-43F1-9B86-0322EB6DD22D}" type="pres">
      <dgm:prSet presAssocID="{6AF8B866-4AA9-4CBD-956A-CDAFC6FFA70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6AA22-3EF2-492E-95DB-1568E386532F}" type="pres">
      <dgm:prSet presAssocID="{9F3B7AF8-78B6-4722-A960-BC778A69DF78}" presName="spacer" presStyleCnt="0"/>
      <dgm:spPr/>
      <dgm:t>
        <a:bodyPr/>
        <a:lstStyle/>
        <a:p>
          <a:endParaRPr lang="ru-RU"/>
        </a:p>
      </dgm:t>
    </dgm:pt>
    <dgm:pt modelId="{BEA0B571-516C-44C6-9877-D6C3BFBA7DEE}" type="pres">
      <dgm:prSet presAssocID="{D067F777-E6B1-415F-91B8-AC4660D58E30}" presName="comp" presStyleCnt="0"/>
      <dgm:spPr/>
      <dgm:t>
        <a:bodyPr/>
        <a:lstStyle/>
        <a:p>
          <a:endParaRPr lang="ru-RU"/>
        </a:p>
      </dgm:t>
    </dgm:pt>
    <dgm:pt modelId="{5F289614-B2AD-4692-B1DB-FF84B793E88F}" type="pres">
      <dgm:prSet presAssocID="{D067F777-E6B1-415F-91B8-AC4660D58E30}" presName="box" presStyleLbl="node1" presStyleIdx="1" presStyleCnt="4" custScaleY="133099"/>
      <dgm:spPr/>
      <dgm:t>
        <a:bodyPr/>
        <a:lstStyle/>
        <a:p>
          <a:endParaRPr lang="ru-RU"/>
        </a:p>
      </dgm:t>
    </dgm:pt>
    <dgm:pt modelId="{118F6FD5-CA88-46DB-9302-BDFB09630BA7}" type="pres">
      <dgm:prSet presAssocID="{D067F777-E6B1-415F-91B8-AC4660D58E3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9C867A-EB82-4C28-BAE3-42C72648F956}" type="pres">
      <dgm:prSet presAssocID="{D067F777-E6B1-415F-91B8-AC4660D58E3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D3F8-02B9-4664-9574-B328AC2DD6BA}" type="pres">
      <dgm:prSet presAssocID="{892ADB4D-D084-4AB3-A2DD-4ADCC2372491}" presName="spacer" presStyleCnt="0"/>
      <dgm:spPr/>
      <dgm:t>
        <a:bodyPr/>
        <a:lstStyle/>
        <a:p>
          <a:endParaRPr lang="ru-RU"/>
        </a:p>
      </dgm:t>
    </dgm:pt>
    <dgm:pt modelId="{36572644-AAA7-4764-965F-0AA0ED744CF5}" type="pres">
      <dgm:prSet presAssocID="{9DFB6FD2-7C7B-4AE2-81D2-E83AB86241FA}" presName="comp" presStyleCnt="0"/>
      <dgm:spPr/>
      <dgm:t>
        <a:bodyPr/>
        <a:lstStyle/>
        <a:p>
          <a:endParaRPr lang="ru-RU"/>
        </a:p>
      </dgm:t>
    </dgm:pt>
    <dgm:pt modelId="{42379348-7399-4E8C-817E-E554E37E3E1A}" type="pres">
      <dgm:prSet presAssocID="{9DFB6FD2-7C7B-4AE2-81D2-E83AB86241FA}" presName="box" presStyleLbl="node1" presStyleIdx="2" presStyleCnt="4" custScaleY="123176"/>
      <dgm:spPr/>
      <dgm:t>
        <a:bodyPr/>
        <a:lstStyle/>
        <a:p>
          <a:endParaRPr lang="ru-RU"/>
        </a:p>
      </dgm:t>
    </dgm:pt>
    <dgm:pt modelId="{BA40BBA6-D088-4C3A-B9DA-23EBF43ECAB3}" type="pres">
      <dgm:prSet presAssocID="{9DFB6FD2-7C7B-4AE2-81D2-E83AB86241F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1D834F-9BB6-4D5E-B0AD-908A835A5F25}" type="pres">
      <dgm:prSet presAssocID="{9DFB6FD2-7C7B-4AE2-81D2-E83AB86241F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BD006-E3FB-45A5-9BE9-0D765E379032}" type="pres">
      <dgm:prSet presAssocID="{E2DCA86B-10C0-47DA-892B-7A3D7CDEE27C}" presName="spacer" presStyleCnt="0"/>
      <dgm:spPr/>
      <dgm:t>
        <a:bodyPr/>
        <a:lstStyle/>
        <a:p>
          <a:endParaRPr lang="ru-RU"/>
        </a:p>
      </dgm:t>
    </dgm:pt>
    <dgm:pt modelId="{3E1D2EFC-011B-4957-B51D-E2D85570B73D}" type="pres">
      <dgm:prSet presAssocID="{5921AD16-C75D-4AA3-B821-C034975A67F1}" presName="comp" presStyleCnt="0"/>
      <dgm:spPr/>
      <dgm:t>
        <a:bodyPr/>
        <a:lstStyle/>
        <a:p>
          <a:endParaRPr lang="ru-RU"/>
        </a:p>
      </dgm:t>
    </dgm:pt>
    <dgm:pt modelId="{6E8DB1AC-73E0-45C9-80DC-1106BEB7BA80}" type="pres">
      <dgm:prSet presAssocID="{5921AD16-C75D-4AA3-B821-C034975A67F1}" presName="box" presStyleLbl="node1" presStyleIdx="3" presStyleCnt="4"/>
      <dgm:spPr/>
      <dgm:t>
        <a:bodyPr/>
        <a:lstStyle/>
        <a:p>
          <a:endParaRPr lang="ru-RU"/>
        </a:p>
      </dgm:t>
    </dgm:pt>
    <dgm:pt modelId="{B48D6766-653C-4BD5-85AC-5DEF1D2C4314}" type="pres">
      <dgm:prSet presAssocID="{5921AD16-C75D-4AA3-B821-C034975A67F1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DA9FAB-3EA3-48CC-A46E-C6401976310A}" type="pres">
      <dgm:prSet presAssocID="{5921AD16-C75D-4AA3-B821-C034975A67F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EC7418-CB8E-4873-96A5-2492B8164C2C}" type="presOf" srcId="{D067F777-E6B1-415F-91B8-AC4660D58E30}" destId="{5F289614-B2AD-4692-B1DB-FF84B793E88F}" srcOrd="0" destOrd="0" presId="urn:microsoft.com/office/officeart/2005/8/layout/vList4"/>
    <dgm:cxn modelId="{9C7AD4AA-2637-478A-800B-7CEDBFF30157}" srcId="{1AF0F53B-98FB-4EF3-968E-883EED0D9DC9}" destId="{5921AD16-C75D-4AA3-B821-C034975A67F1}" srcOrd="3" destOrd="0" parTransId="{BCC501E6-C792-4318-835B-8CB74565F9C2}" sibTransId="{5EF92212-231B-4A5B-906B-17ACAF2DA282}"/>
    <dgm:cxn modelId="{5DDB480E-19E3-450B-B880-6BA1CA594C19}" type="presOf" srcId="{9DFB6FD2-7C7B-4AE2-81D2-E83AB86241FA}" destId="{42379348-7399-4E8C-817E-E554E37E3E1A}" srcOrd="0" destOrd="0" presId="urn:microsoft.com/office/officeart/2005/8/layout/vList4"/>
    <dgm:cxn modelId="{39E724CA-AF6F-4FEC-9486-45AF91402D7B}" type="presOf" srcId="{5921AD16-C75D-4AA3-B821-C034975A67F1}" destId="{04DA9FAB-3EA3-48CC-A46E-C6401976310A}" srcOrd="1" destOrd="0" presId="urn:microsoft.com/office/officeart/2005/8/layout/vList4"/>
    <dgm:cxn modelId="{CB5BB5D3-BC2E-407F-811E-A8C3FC2283F2}" type="presOf" srcId="{9DFB6FD2-7C7B-4AE2-81D2-E83AB86241FA}" destId="{801D834F-9BB6-4D5E-B0AD-908A835A5F25}" srcOrd="1" destOrd="0" presId="urn:microsoft.com/office/officeart/2005/8/layout/vList4"/>
    <dgm:cxn modelId="{30647E80-C85D-4239-BFCA-B8909081583C}" srcId="{1AF0F53B-98FB-4EF3-968E-883EED0D9DC9}" destId="{D067F777-E6B1-415F-91B8-AC4660D58E30}" srcOrd="1" destOrd="0" parTransId="{948C1372-8E49-4B87-AE76-E182C970D409}" sibTransId="{892ADB4D-D084-4AB3-A2DD-4ADCC2372491}"/>
    <dgm:cxn modelId="{8851C1C4-BE6C-4EFE-87A9-D479548D54D5}" type="presOf" srcId="{1AF0F53B-98FB-4EF3-968E-883EED0D9DC9}" destId="{43C97613-9E79-4EE6-8007-5C0724AF69FA}" srcOrd="0" destOrd="0" presId="urn:microsoft.com/office/officeart/2005/8/layout/vList4"/>
    <dgm:cxn modelId="{C0D11784-6F1D-4CF7-93A8-7171171611DA}" srcId="{1AF0F53B-98FB-4EF3-968E-883EED0D9DC9}" destId="{9DFB6FD2-7C7B-4AE2-81D2-E83AB86241FA}" srcOrd="2" destOrd="0" parTransId="{C926B1F6-AE4D-49B1-AA97-9EC0FDD78CAC}" sibTransId="{E2DCA86B-10C0-47DA-892B-7A3D7CDEE27C}"/>
    <dgm:cxn modelId="{852A3EAB-7EF1-45D5-84B6-248CD3D6EC49}" type="presOf" srcId="{5921AD16-C75D-4AA3-B821-C034975A67F1}" destId="{6E8DB1AC-73E0-45C9-80DC-1106BEB7BA80}" srcOrd="0" destOrd="0" presId="urn:microsoft.com/office/officeart/2005/8/layout/vList4"/>
    <dgm:cxn modelId="{86491158-E14A-4C2B-90CE-20B86757DFAD}" type="presOf" srcId="{6AF8B866-4AA9-4CBD-956A-CDAFC6FFA704}" destId="{701D7ADF-FFD1-43F1-9B86-0322EB6DD22D}" srcOrd="1" destOrd="0" presId="urn:microsoft.com/office/officeart/2005/8/layout/vList4"/>
    <dgm:cxn modelId="{337720C5-EB1F-4726-B618-9D1624CAE070}" type="presOf" srcId="{D067F777-E6B1-415F-91B8-AC4660D58E30}" destId="{E69C867A-EB82-4C28-BAE3-42C72648F956}" srcOrd="1" destOrd="0" presId="urn:microsoft.com/office/officeart/2005/8/layout/vList4"/>
    <dgm:cxn modelId="{D268112A-D3F7-4E97-B5E4-D68AB961567E}" type="presOf" srcId="{6AF8B866-4AA9-4CBD-956A-CDAFC6FFA704}" destId="{91B1FAF2-6BED-40A7-A04A-929E69059DF8}" srcOrd="0" destOrd="0" presId="urn:microsoft.com/office/officeart/2005/8/layout/vList4"/>
    <dgm:cxn modelId="{50EB8298-ABDC-4B4B-A4E8-243EF16D5C8E}" srcId="{1AF0F53B-98FB-4EF3-968E-883EED0D9DC9}" destId="{6AF8B866-4AA9-4CBD-956A-CDAFC6FFA704}" srcOrd="0" destOrd="0" parTransId="{C93A1906-592A-414C-A544-F5AC33220EA3}" sibTransId="{9F3B7AF8-78B6-4722-A960-BC778A69DF78}"/>
    <dgm:cxn modelId="{6CE8697F-22D6-48DA-9735-0B7AE9C420C1}" type="presParOf" srcId="{43C97613-9E79-4EE6-8007-5C0724AF69FA}" destId="{49DA7486-C2AE-42FE-9F4E-EF6E00CDFA5B}" srcOrd="0" destOrd="0" presId="urn:microsoft.com/office/officeart/2005/8/layout/vList4"/>
    <dgm:cxn modelId="{E166D03B-380D-4660-9007-CEA189DCEF1C}" type="presParOf" srcId="{49DA7486-C2AE-42FE-9F4E-EF6E00CDFA5B}" destId="{91B1FAF2-6BED-40A7-A04A-929E69059DF8}" srcOrd="0" destOrd="0" presId="urn:microsoft.com/office/officeart/2005/8/layout/vList4"/>
    <dgm:cxn modelId="{CD36A982-BA4D-4F1C-A65F-A94E7F3CC0E6}" type="presParOf" srcId="{49DA7486-C2AE-42FE-9F4E-EF6E00CDFA5B}" destId="{442C365C-83D9-4C14-A016-E174137BF608}" srcOrd="1" destOrd="0" presId="urn:microsoft.com/office/officeart/2005/8/layout/vList4"/>
    <dgm:cxn modelId="{4E4229B9-8B75-4C74-B73E-828E4C7FD414}" type="presParOf" srcId="{49DA7486-C2AE-42FE-9F4E-EF6E00CDFA5B}" destId="{701D7ADF-FFD1-43F1-9B86-0322EB6DD22D}" srcOrd="2" destOrd="0" presId="urn:microsoft.com/office/officeart/2005/8/layout/vList4"/>
    <dgm:cxn modelId="{1B4932C8-96FC-4AEA-B978-6BFFFF200BA7}" type="presParOf" srcId="{43C97613-9E79-4EE6-8007-5C0724AF69FA}" destId="{7B56AA22-3EF2-492E-95DB-1568E386532F}" srcOrd="1" destOrd="0" presId="urn:microsoft.com/office/officeart/2005/8/layout/vList4"/>
    <dgm:cxn modelId="{4979019B-551D-4537-8EEE-2D117BDE2D93}" type="presParOf" srcId="{43C97613-9E79-4EE6-8007-5C0724AF69FA}" destId="{BEA0B571-516C-44C6-9877-D6C3BFBA7DEE}" srcOrd="2" destOrd="0" presId="urn:microsoft.com/office/officeart/2005/8/layout/vList4"/>
    <dgm:cxn modelId="{6AF6E08C-4C0F-450F-B996-D66C13A7B6DE}" type="presParOf" srcId="{BEA0B571-516C-44C6-9877-D6C3BFBA7DEE}" destId="{5F289614-B2AD-4692-B1DB-FF84B793E88F}" srcOrd="0" destOrd="0" presId="urn:microsoft.com/office/officeart/2005/8/layout/vList4"/>
    <dgm:cxn modelId="{A933BF76-686F-4A25-8E79-74059B1F239C}" type="presParOf" srcId="{BEA0B571-516C-44C6-9877-D6C3BFBA7DEE}" destId="{118F6FD5-CA88-46DB-9302-BDFB09630BA7}" srcOrd="1" destOrd="0" presId="urn:microsoft.com/office/officeart/2005/8/layout/vList4"/>
    <dgm:cxn modelId="{87739046-D813-454B-A9B9-7D1BC2FFE2E0}" type="presParOf" srcId="{BEA0B571-516C-44C6-9877-D6C3BFBA7DEE}" destId="{E69C867A-EB82-4C28-BAE3-42C72648F956}" srcOrd="2" destOrd="0" presId="urn:microsoft.com/office/officeart/2005/8/layout/vList4"/>
    <dgm:cxn modelId="{56C15801-A9F7-47DE-A6A5-8CC56C4C2DFA}" type="presParOf" srcId="{43C97613-9E79-4EE6-8007-5C0724AF69FA}" destId="{1402D3F8-02B9-4664-9574-B328AC2DD6BA}" srcOrd="3" destOrd="0" presId="urn:microsoft.com/office/officeart/2005/8/layout/vList4"/>
    <dgm:cxn modelId="{58E05CE9-7986-4E8F-9FC8-30728A47B9EE}" type="presParOf" srcId="{43C97613-9E79-4EE6-8007-5C0724AF69FA}" destId="{36572644-AAA7-4764-965F-0AA0ED744CF5}" srcOrd="4" destOrd="0" presId="urn:microsoft.com/office/officeart/2005/8/layout/vList4"/>
    <dgm:cxn modelId="{C93CBC6C-03DC-4887-A967-E05B9F0F496F}" type="presParOf" srcId="{36572644-AAA7-4764-965F-0AA0ED744CF5}" destId="{42379348-7399-4E8C-817E-E554E37E3E1A}" srcOrd="0" destOrd="0" presId="urn:microsoft.com/office/officeart/2005/8/layout/vList4"/>
    <dgm:cxn modelId="{09F3E3C8-E1C3-455C-AC91-3E9FBECCE9D0}" type="presParOf" srcId="{36572644-AAA7-4764-965F-0AA0ED744CF5}" destId="{BA40BBA6-D088-4C3A-B9DA-23EBF43ECAB3}" srcOrd="1" destOrd="0" presId="urn:microsoft.com/office/officeart/2005/8/layout/vList4"/>
    <dgm:cxn modelId="{4018EC1F-F01A-490D-8616-1FA38C76424D}" type="presParOf" srcId="{36572644-AAA7-4764-965F-0AA0ED744CF5}" destId="{801D834F-9BB6-4D5E-B0AD-908A835A5F25}" srcOrd="2" destOrd="0" presId="urn:microsoft.com/office/officeart/2005/8/layout/vList4"/>
    <dgm:cxn modelId="{6D0B5A47-A0AE-4F5C-926D-55EB6CF64657}" type="presParOf" srcId="{43C97613-9E79-4EE6-8007-5C0724AF69FA}" destId="{63ABD006-E3FB-45A5-9BE9-0D765E379032}" srcOrd="5" destOrd="0" presId="urn:microsoft.com/office/officeart/2005/8/layout/vList4"/>
    <dgm:cxn modelId="{FB540471-53ED-42EE-8B76-1C8CCA3CCF87}" type="presParOf" srcId="{43C97613-9E79-4EE6-8007-5C0724AF69FA}" destId="{3E1D2EFC-011B-4957-B51D-E2D85570B73D}" srcOrd="6" destOrd="0" presId="urn:microsoft.com/office/officeart/2005/8/layout/vList4"/>
    <dgm:cxn modelId="{FB792386-EFCA-4F20-BAF8-97EC5F3C2640}" type="presParOf" srcId="{3E1D2EFC-011B-4957-B51D-E2D85570B73D}" destId="{6E8DB1AC-73E0-45C9-80DC-1106BEB7BA80}" srcOrd="0" destOrd="0" presId="urn:microsoft.com/office/officeart/2005/8/layout/vList4"/>
    <dgm:cxn modelId="{E0681CBA-6B05-4427-8433-A0C864E738D9}" type="presParOf" srcId="{3E1D2EFC-011B-4957-B51D-E2D85570B73D}" destId="{B48D6766-653C-4BD5-85AC-5DEF1D2C4314}" srcOrd="1" destOrd="0" presId="urn:microsoft.com/office/officeart/2005/8/layout/vList4"/>
    <dgm:cxn modelId="{81E0E262-7ABF-4EF9-93EB-C8B6A02EF52A}" type="presParOf" srcId="{3E1D2EFC-011B-4957-B51D-E2D85570B73D}" destId="{04DA9FAB-3EA3-48CC-A46E-C6401976310A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17687-73E5-4251-B134-5E8DC43C8EDD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C6AA2-F316-47CA-A63D-4D854ADDD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7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Понятовська</a:t>
            </a:r>
            <a:r>
              <a:rPr lang="uk-UA" dirty="0" smtClean="0"/>
              <a:t> Т.В</a:t>
            </a:r>
            <a:r>
              <a:rPr lang="uk-UA" dirty="0" smtClean="0"/>
              <a:t>. Титульний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34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ПТВ. УНД:пізнавальні та регулятивні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18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ПТВ: УНД: комунікативні та особистісні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188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ПТВ:Етапи формування УНД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188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ПТВ: Завдання для формування УНД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188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ПТВ:Використання засобів…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188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ПТВ: Що ж дають УНД?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188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ПТВ: Дякую за увагу!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9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ПТВ. </a:t>
            </a:r>
            <a:r>
              <a:rPr lang="uk-UA" dirty="0" err="1" smtClean="0"/>
              <a:t>Діяльнісний</a:t>
            </a:r>
            <a:r>
              <a:rPr lang="uk-UA" dirty="0" smtClean="0"/>
              <a:t> підхід…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18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latin typeface="Century Gothic" pitchFamily="34" charset="0"/>
              </a:rPr>
              <a:t>ПТВ. Мета досвіду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03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latin typeface="Century Gothic" pitchFamily="34" charset="0"/>
              </a:rPr>
              <a:t>ПТВ. Задачі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03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latin typeface="Century Gothic" pitchFamily="34" charset="0"/>
              </a:rPr>
              <a:t>ПТВ. Важливі показники для майбутнього…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03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ПТВ. Формування універсальних способів дій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78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ПТВ. Мета </a:t>
            </a:r>
            <a:r>
              <a:rPr lang="uk-UA" dirty="0" err="1" smtClean="0"/>
              <a:t>діяльнісного</a:t>
            </a:r>
            <a:r>
              <a:rPr lang="uk-UA" dirty="0" smtClean="0"/>
              <a:t> підходу…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18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ПТВ. Функції УНД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188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ПТВ. Види УНД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18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E613676-2CB1-46F9-99C4-E3011AE2D36D}" type="datetime1">
              <a:rPr lang="ru-RU" smtClean="0"/>
              <a:pPr/>
              <a:t>26.05.2016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B07AE-F273-4319-B501-05B681FEFC90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0A5D6-ACD3-4AB8-8D06-9D1BF151C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8FB9D-12C7-4364-BC10-ADD9007845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0EAD9-A7D0-4452-8064-06AC73C65F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6083F-4673-43F9-A669-15331F887F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69587-5843-49AA-8C1A-C9AD823112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0911C1-6A01-417A-B697-9332AE128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676-2CB1-46F9-99C4-E3011AE2D36D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1503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AC1-C368-4D9E-86AD-D0D1485C3EA1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83357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9872-AFD7-434A-A0CD-768BFC941CF3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295907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DEE6-FDE6-40C5-9C13-63D207BB8541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9191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14E4F8-2274-4E9A-96B4-22C4A9537401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287-135D-4847-8E35-769DF830EAF6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34467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DCA8-3F7F-4BDF-AEEF-9969815769C0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035609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3D3-B021-4029-B783-3D1ADB4BDA17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056745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868B-7433-4693-8CAE-96FF244D6734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76419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6A02-E680-4DCB-8FF4-46DB0121A5B7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90462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07AE-F273-4319-B501-05B681FEFC90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331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E4F8-2274-4E9A-96B4-22C4A9537401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48082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52F18D-1431-4F39-91DA-68D73CFE1E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DAAD9-660A-45FE-8650-CB91316A0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E3C4-067C-4BC8-B0D4-5372C59240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7573E-E78F-4CA7-9458-23ABF65BF8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A82E-55A6-4D89-B37E-F197806E08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01EC6-163C-491F-964E-9AF01C41B7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3F17F-7E58-4BCF-8B57-5A339DCA0D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EF846-0790-4B88-939D-F3571ED9EC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747AC1-C368-4D9E-86AD-D0D1485C3EA1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1D4DE-5D91-4353-8A4F-969541C757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9E9A9-31EF-4339-94EC-161F0E4BE6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58FD1-AE21-437A-9B1B-2E5C040BFA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6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9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9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9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9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9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01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902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9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69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905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8110C9-0FE9-412F-BE54-1B92011D97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5EEE6-4D25-433D-9F05-50BBC1683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D6436-A3FA-4FE8-B812-0FB62E2F0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F52A1-C056-4282-905E-F0FD6A4F17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F4E49-56C9-4626-B758-865A813B4E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539B0-AFFB-4FAC-92F7-2006AA434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BDFA6-E836-49A2-A28C-44E86F3624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C9872-AFD7-434A-A0CD-768BFC941CF3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7C32A-C157-4F53-9231-CB72B774EF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FD2FA-A027-4E80-8D43-EB1812EB24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B7E9E-63FC-4D05-8B66-83E49B21C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4BA2F-2AC4-4CFC-825A-9AB60AD031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4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73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73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736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736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44C902-0982-428B-8B79-29BEA61D41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737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233B-AAE7-4AA4-9D7C-77C9637E5C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2CB20-46E5-4D94-8672-9A6E88D35A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1D29-6C9F-4C59-A6FB-4A426288D2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4D9A-F43B-4545-9FC7-7498AEFD88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EAE3A-95A9-4321-85C4-09B3508D83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6DEE6-FDE6-40C5-9C13-63D207BB8541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8717C-5003-4E11-8B36-3E1F6C680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F7DC-B46B-44A6-A2DB-239232B6BF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47803-C064-4FE1-8AF0-22CCB6A07F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02904-743C-4DE3-8016-76F75EE53F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B1BEA-8532-4BB1-B307-8BD0BD6729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AAAD3B6-2073-4ABA-B8B9-88FA160440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296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6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3C844B-747E-48FB-81A8-FF0106E67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4ACD9-E386-48A3-A9C2-CD52C4792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939A-BB11-47CA-AF91-1969868BDA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4B764-CC11-461F-BDCA-03C3D8BEC1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03287-135D-4847-8E35-769DF830EAF6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DC0A8-1B90-4225-8E6F-0F10C98E87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38E04-2B36-46BA-B04C-CDD97B18F1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0E590-3309-47B1-B4CD-DAE4BA1E84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143F-E78C-4377-B5AA-78F2044E52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F081A-8F6D-457B-A6C9-E60C674D8B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3B629-13DE-4C31-8FBE-6486842A1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44778-73BD-46B7-BCA1-AFEB570983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02418B-63B4-486C-AB67-5F89BAE6BA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909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909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0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910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910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910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C19F65-0C8F-40DA-81E3-32CB5BC087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0CEEBB-0AEC-407D-9AE5-CFE8980D934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E5DCA8-3F7F-4BDF-AEEF-9969815769C0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B18755-BE73-4210-B7A6-AFE4AC2D0DD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3866E4-1164-4CE3-B88D-1D526B5A58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D549BF-2DE2-4DBC-BD1E-B3C3EDBE17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C7E2BD-517A-490C-8200-DDB448990B6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5E354B-50A2-4217-AD42-41E59AAF9C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B8CACB-370F-44E6-9EAC-F07FCA119F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9B8BB3-11D2-422A-9F5B-2E49B97EC57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FA5EAB-4CFF-4E63-80E9-E6D29703F8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9727F8-7D75-43B2-897A-5EDA38927B5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6FE8E8-01D8-4B97-A6A0-6EB602FB6C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353D3-B021-4029-B783-3D1ADB4BDA17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2186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6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6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6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6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6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6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6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6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6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7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7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7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2187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7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7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7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7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7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8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8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8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8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8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8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8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8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8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8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9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9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9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9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9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9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9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9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9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89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0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0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0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0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0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0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0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0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0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0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1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1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1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1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1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1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1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1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1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1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2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2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2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2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2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2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2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2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2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2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93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3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4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4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4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4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4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4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4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4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4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4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5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5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5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5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5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5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5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5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5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5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6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6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6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6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6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6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6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6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6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6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7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7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7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7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7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7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7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7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7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7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8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8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8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8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8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8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8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8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8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8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9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9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9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9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99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99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99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99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99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99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00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00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00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00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00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00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00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0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0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20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0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201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201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201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16E839C-26A4-468F-B86E-284EC5896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D7BB0-997B-4D13-9D2D-19E53A8482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4C014-5CB9-40FC-9F38-54B47069FE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6B510-BFAF-41FB-844B-0519D50BE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63297-3EA9-43B9-8270-E3A043DC6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9BB1-7ABB-4B31-BB02-5CCE8C4AD2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52E14-A8E6-41E3-9EED-E7C06708DE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6D323-09BE-456C-A83A-894F960629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B4F78-121C-44BB-9DDC-A97A56ED0D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B90E6-7DED-4B47-ACDA-7A49EC8AAB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2868B-7433-4693-8CAE-96FF244D6734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A205B-0BBC-4124-B24D-F3A920B33F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2853AADC-2945-4432-A686-157278BA0E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8841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42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842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842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842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84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84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842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842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842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E512CA-ECD2-41E2-9A6B-C6F40662CA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26384-83E9-4A66-AE76-82FDE3AD85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515F4-C043-4FAF-A5D2-49B1B3FB24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5AE7-DBE9-40C9-889D-933152287F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608D5-5D79-4357-8C10-D0563BEA75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7F2A-F6E6-4806-8A4F-E5E0A353BD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74AC8-D905-4FC4-8D84-8E1F15AC14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CBFAD-8206-48CA-B6A0-FCC7096B92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D6A02-E680-4DCB-8FF4-46DB0121A5B7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D67AC-2A19-42EC-AB2C-B339BCA661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30E9-36A8-4F22-B163-6CF035C4C4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43452-0463-4B45-BC0F-FD3D2C6CBE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E6FAEE9-3486-44D6-B69F-33A397F09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9353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54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35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354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081EB4-4298-4DF6-87E7-DE05DCCC8B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935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78C1-406F-4396-B0E0-C35D9F6D98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37952-465A-4A4D-80AE-5983BA201D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A8096-6D9D-41B1-95B1-01EB6840F9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B0208-8B7B-4383-8760-595E9C4625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D8A2-D3DC-4707-A972-753CAF8FBB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C4D02A1-3A2C-4F6C-9C97-040817BF748C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02A1-3A2C-4F6C-9C97-040817BF748C}" type="datetime1">
              <a:rPr lang="ru-RU" smtClean="0"/>
              <a:pPr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4C8F-2489-4E34-8426-D6CAC85766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C08D635-1C1E-494F-90A4-44B8067C3C5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58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58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358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808CC2-670C-49A3-AC80-6D85FBF4819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63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63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63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63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63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63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B6B23BD-11F0-49FD-B82D-212E0540A63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2ADCEFF-D5B4-4473-9F56-7FE04388F63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A79A292-6AB8-4D2C-B70E-136984B69014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80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0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208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208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8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9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09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9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09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09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C34572DC-5A90-42B8-9228-59E190097B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09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3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73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74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74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74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7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7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7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19A5A30-10E3-4060-8C8C-4BC81B3B631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874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74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251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51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2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92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92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A6CC1D4-317E-49FE-9AE8-B6474CFF6A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4405" y="561860"/>
            <a:ext cx="7744858" cy="2280492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0674" y="978831"/>
            <a:ext cx="6334699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при </a:t>
            </a:r>
            <a:r>
              <a:rPr lang="ru-RU" sz="48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хімії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5618601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622" y="5698754"/>
            <a:ext cx="63346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Понятовська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Т.В</a:t>
            </a:r>
            <a:r>
              <a:rPr lang="ru-RU" sz="4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ru-RU" sz="4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66" y="0"/>
            <a:ext cx="1493134" cy="23033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2021" y="3741851"/>
            <a:ext cx="78219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b="1" dirty="0" smtClean="0">
                <a:solidFill>
                  <a:schemeClr val="bg1"/>
                </a:solidFill>
              </a:rPr>
              <a:t>«Скажи </a:t>
            </a:r>
            <a:r>
              <a:rPr lang="ru-RU" b="1" dirty="0" err="1" smtClean="0">
                <a:solidFill>
                  <a:schemeClr val="bg1"/>
                </a:solidFill>
              </a:rPr>
              <a:t>мені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я </a:t>
            </a:r>
            <a:r>
              <a:rPr lang="ru-RU" b="1" dirty="0" smtClean="0">
                <a:solidFill>
                  <a:schemeClr val="bg1"/>
                </a:solidFill>
              </a:rPr>
              <a:t>забуду, 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</a:t>
            </a:r>
            <a:r>
              <a:rPr lang="ru-RU" b="1" dirty="0" smtClean="0">
                <a:solidFill>
                  <a:schemeClr val="bg1"/>
                </a:solidFill>
              </a:rPr>
              <a:t>       Покажи </a:t>
            </a:r>
            <a:r>
              <a:rPr lang="ru-RU" b="1" dirty="0" err="1" smtClean="0">
                <a:solidFill>
                  <a:schemeClr val="bg1"/>
                </a:solidFill>
              </a:rPr>
              <a:t>мені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я </a:t>
            </a:r>
            <a:r>
              <a:rPr lang="ru-RU" b="1" dirty="0" err="1" smtClean="0">
                <a:solidFill>
                  <a:schemeClr val="bg1"/>
                </a:solidFill>
              </a:rPr>
              <a:t>запам</a:t>
            </a:r>
            <a:r>
              <a:rPr lang="ru-RU" b="1" dirty="0" err="1" smtClean="0">
                <a:solidFill>
                  <a:schemeClr val="bg1"/>
                </a:solidFill>
                <a:latin typeface="Cambria"/>
              </a:rPr>
              <a:t>’</a:t>
            </a:r>
            <a:r>
              <a:rPr lang="ru-RU" b="1" dirty="0" err="1" smtClean="0">
                <a:solidFill>
                  <a:schemeClr val="bg1"/>
                </a:solidFill>
              </a:rPr>
              <a:t>ятаю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Дай </a:t>
            </a:r>
            <a:r>
              <a:rPr lang="ru-RU" b="1" dirty="0" err="1" smtClean="0">
                <a:solidFill>
                  <a:schemeClr val="bg1"/>
                </a:solidFill>
              </a:rPr>
              <a:t>мені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діяти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самостійно</a:t>
            </a:r>
            <a:r>
              <a:rPr lang="ru-RU" b="1" dirty="0" smtClean="0">
                <a:solidFill>
                  <a:schemeClr val="bg1"/>
                </a:solidFill>
              </a:rPr>
              <a:t> -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</a:t>
            </a:r>
            <a:r>
              <a:rPr lang="ru-RU" b="1" dirty="0" smtClean="0">
                <a:solidFill>
                  <a:schemeClr val="bg1"/>
                </a:solidFill>
              </a:rPr>
              <a:t>І </a:t>
            </a:r>
            <a:r>
              <a:rPr lang="ru-RU" b="1" dirty="0" smtClean="0">
                <a:solidFill>
                  <a:schemeClr val="bg1"/>
                </a:solidFill>
              </a:rPr>
              <a:t>я </a:t>
            </a:r>
            <a:r>
              <a:rPr lang="ru-RU" b="1" dirty="0" err="1" smtClean="0">
                <a:solidFill>
                  <a:schemeClr val="bg1"/>
                </a:solidFill>
              </a:rPr>
              <a:t>навчусь</a:t>
            </a:r>
            <a:r>
              <a:rPr lang="ru-RU" b="1" dirty="0" smtClean="0">
                <a:solidFill>
                  <a:schemeClr val="bg1"/>
                </a:solidFill>
              </a:rPr>
              <a:t>.»</a:t>
            </a:r>
            <a:endParaRPr lang="ru-RU" b="1" dirty="0" smtClean="0">
              <a:solidFill>
                <a:schemeClr val="bg1"/>
              </a:solidFill>
            </a:endParaRPr>
          </a:p>
          <a:p>
            <a:pPr algn="r">
              <a:buFont typeface="Wingdings 2" pitchFamily="18" charset="2"/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 err="1" smtClean="0">
                <a:solidFill>
                  <a:schemeClr val="bg1"/>
                </a:solidFill>
              </a:rPr>
              <a:t>китайська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мудрість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51203066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69178"/>
            <a:ext cx="8599990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</a:rPr>
              <a:t>  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60153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</a:rPr>
              <a:t>Пізнавальні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sz="half" idx="2"/>
          </p:nvPr>
        </p:nvSpPr>
        <p:spPr>
          <a:xfrm>
            <a:off x="247878" y="2493501"/>
            <a:ext cx="3953732" cy="368458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  </a:t>
            </a:r>
            <a:r>
              <a:rPr lang="uk-UA" sz="4000" b="1" dirty="0" smtClean="0">
                <a:solidFill>
                  <a:srgbClr val="002060"/>
                </a:solidFill>
              </a:rPr>
              <a:t> </a:t>
            </a:r>
            <a:r>
              <a:rPr lang="uk-UA" sz="4000" b="1" dirty="0" err="1" smtClean="0">
                <a:solidFill>
                  <a:srgbClr val="002060"/>
                </a:solidFill>
              </a:rPr>
              <a:t>“знайди</a:t>
            </a:r>
            <a:r>
              <a:rPr lang="uk-UA" sz="4000" b="1" dirty="0" smtClean="0">
                <a:solidFill>
                  <a:srgbClr val="002060"/>
                </a:solidFill>
              </a:rPr>
              <a:t> </a:t>
            </a:r>
            <a:r>
              <a:rPr lang="uk-UA" sz="4000" b="1" dirty="0" err="1" smtClean="0">
                <a:solidFill>
                  <a:srgbClr val="002060"/>
                </a:solidFill>
              </a:rPr>
              <a:t>відмінності”</a:t>
            </a:r>
            <a:endParaRPr lang="uk-UA" sz="4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4000" b="1" dirty="0" smtClean="0">
                <a:solidFill>
                  <a:srgbClr val="002060"/>
                </a:solidFill>
              </a:rPr>
              <a:t>   </a:t>
            </a:r>
            <a:r>
              <a:rPr lang="uk-UA" sz="4000" b="1" dirty="0" err="1" smtClean="0">
                <a:solidFill>
                  <a:srgbClr val="002060"/>
                </a:solidFill>
              </a:rPr>
              <a:t>“на</a:t>
            </a:r>
            <a:r>
              <a:rPr lang="uk-UA" sz="4000" b="1" dirty="0" smtClean="0">
                <a:solidFill>
                  <a:srgbClr val="002060"/>
                </a:solidFill>
              </a:rPr>
              <a:t> що схоже?”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>
                <a:solidFill>
                  <a:srgbClr val="002060"/>
                </a:solidFill>
              </a:rPr>
              <a:t>   </a:t>
            </a:r>
            <a:r>
              <a:rPr lang="uk-UA" sz="4000" b="1" dirty="0" err="1" smtClean="0">
                <a:solidFill>
                  <a:srgbClr val="002060"/>
                </a:solidFill>
              </a:rPr>
              <a:t>“третій</a:t>
            </a:r>
            <a:r>
              <a:rPr lang="uk-UA" sz="4000" b="1" dirty="0" smtClean="0">
                <a:solidFill>
                  <a:srgbClr val="002060"/>
                </a:solidFill>
              </a:rPr>
              <a:t> </a:t>
            </a:r>
            <a:r>
              <a:rPr lang="uk-UA" sz="4000" b="1" dirty="0" err="1" smtClean="0">
                <a:solidFill>
                  <a:srgbClr val="002060"/>
                </a:solidFill>
              </a:rPr>
              <a:t>зайвий”</a:t>
            </a:r>
            <a:endParaRPr lang="uk-UA" sz="4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4000" b="1" dirty="0" smtClean="0">
                <a:solidFill>
                  <a:srgbClr val="002060"/>
                </a:solidFill>
              </a:rPr>
              <a:t>   </a:t>
            </a:r>
            <a:r>
              <a:rPr lang="uk-UA" sz="4000" b="1" dirty="0" err="1" smtClean="0">
                <a:solidFill>
                  <a:srgbClr val="002060"/>
                </a:solidFill>
              </a:rPr>
              <a:t>“лабіринти”</a:t>
            </a:r>
            <a:r>
              <a:rPr lang="uk-UA" sz="4000" b="1" dirty="0" smtClean="0">
                <a:solidFill>
                  <a:srgbClr val="002060"/>
                </a:solidFill>
              </a:rPr>
              <a:t>, </a:t>
            </a:r>
            <a:r>
              <a:rPr lang="uk-UA" sz="4000" b="1" dirty="0" err="1" smtClean="0">
                <a:solidFill>
                  <a:srgbClr val="002060"/>
                </a:solidFill>
              </a:rPr>
              <a:t>“ланцюжки”</a:t>
            </a:r>
            <a:endParaRPr lang="uk-UA" sz="4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4000" b="1" dirty="0" smtClean="0">
                <a:solidFill>
                  <a:srgbClr val="002060"/>
                </a:solidFill>
              </a:rPr>
              <a:t>   дотепні рішення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>
                <a:solidFill>
                  <a:srgbClr val="002060"/>
                </a:solidFill>
              </a:rPr>
              <a:t>   складання опорних схем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>
                <a:solidFill>
                  <a:srgbClr val="002060"/>
                </a:solidFill>
              </a:rPr>
              <a:t>   робота з таблицями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>
                <a:solidFill>
                  <a:srgbClr val="002060"/>
                </a:solidFill>
              </a:rPr>
              <a:t>   складання та розшифрування діаграм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>
                <a:solidFill>
                  <a:srgbClr val="002060"/>
                </a:solidFill>
              </a:rPr>
              <a:t>  робота зі словниками</a:t>
            </a:r>
            <a:endParaRPr lang="ru-RU" sz="3800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1385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</a:rPr>
              <a:t>Регулятивні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774070" cy="36845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</a:rPr>
              <a:t>    </a:t>
            </a:r>
            <a:r>
              <a:rPr lang="uk-UA" sz="2600" b="1" dirty="0" err="1" smtClean="0">
                <a:solidFill>
                  <a:srgbClr val="002060"/>
                </a:solidFill>
              </a:rPr>
              <a:t>“</a:t>
            </a:r>
            <a:r>
              <a:rPr lang="uk-UA" sz="2600" b="1" dirty="0" err="1" smtClean="0">
                <a:solidFill>
                  <a:srgbClr val="002060"/>
                </a:solidFill>
              </a:rPr>
              <a:t>Навмисні”</a:t>
            </a:r>
            <a:r>
              <a:rPr lang="uk-UA" sz="2600" b="1" dirty="0" smtClean="0">
                <a:solidFill>
                  <a:srgbClr val="002060"/>
                </a:solidFill>
              </a:rPr>
              <a:t> помилки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</a:rPr>
              <a:t>     Пошук інформації у </a:t>
            </a:r>
            <a:r>
              <a:rPr lang="uk-UA" sz="2600" b="1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uk-UA" sz="2600" b="1" dirty="0" smtClean="0">
                <a:solidFill>
                  <a:srgbClr val="002060"/>
                </a:solidFill>
              </a:rPr>
              <a:t> </a:t>
            </a:r>
            <a:r>
              <a:rPr lang="uk-UA" sz="2600" b="1" dirty="0" smtClean="0">
                <a:solidFill>
                  <a:srgbClr val="002060"/>
                </a:solidFill>
              </a:rPr>
              <a:t>    запропонованих   </a:t>
            </a:r>
          </a:p>
          <a:p>
            <a:pPr>
              <a:buNone/>
            </a:pPr>
            <a:r>
              <a:rPr lang="uk-UA" sz="2600" b="1" dirty="0" smtClean="0">
                <a:solidFill>
                  <a:srgbClr val="002060"/>
                </a:solidFill>
              </a:rPr>
              <a:t> </a:t>
            </a:r>
            <a:r>
              <a:rPr lang="uk-UA" sz="2600" b="1" dirty="0" smtClean="0">
                <a:solidFill>
                  <a:srgbClr val="002060"/>
                </a:solidFill>
              </a:rPr>
              <a:t>    джерелах</a:t>
            </a:r>
            <a:endParaRPr lang="uk-UA" sz="2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</a:rPr>
              <a:t>     Взаємоконтроль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</a:rPr>
              <a:t>     Диспут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</a:rPr>
              <a:t>    </a:t>
            </a:r>
            <a:r>
              <a:rPr lang="uk-UA" sz="2600" b="1" dirty="0" err="1" smtClean="0">
                <a:solidFill>
                  <a:srgbClr val="002060"/>
                </a:solidFill>
              </a:rPr>
              <a:t>“Шукаю</a:t>
            </a:r>
            <a:r>
              <a:rPr lang="uk-UA" sz="2600" b="1" dirty="0" smtClean="0">
                <a:solidFill>
                  <a:srgbClr val="002060"/>
                </a:solidFill>
              </a:rPr>
              <a:t> </a:t>
            </a:r>
            <a:r>
              <a:rPr lang="uk-UA" sz="2600" b="1" dirty="0" err="1" smtClean="0">
                <a:solidFill>
                  <a:srgbClr val="002060"/>
                </a:solidFill>
              </a:rPr>
              <a:t>помилки”</a:t>
            </a:r>
            <a:endParaRPr lang="uk-UA" sz="2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</a:rPr>
              <a:t>    </a:t>
            </a:r>
            <a:r>
              <a:rPr lang="uk-UA" sz="2600" b="1" dirty="0" smtClean="0">
                <a:solidFill>
                  <a:srgbClr val="002060"/>
                </a:solidFill>
              </a:rPr>
              <a:t> Контрольне </a:t>
            </a:r>
            <a:r>
              <a:rPr lang="uk-UA" sz="2600" b="1" dirty="0" smtClean="0">
                <a:solidFill>
                  <a:srgbClr val="002060"/>
                </a:solidFill>
              </a:rPr>
              <a:t>опитування за певною проблемою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Группа 3"/>
          <p:cNvGrpSpPr/>
          <p:nvPr/>
        </p:nvGrpSpPr>
        <p:grpSpPr>
          <a:xfrm>
            <a:off x="208344" y="419855"/>
            <a:ext cx="9298006" cy="1246737"/>
            <a:chOff x="-1" y="702645"/>
            <a:chExt cx="9298006" cy="8328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702645"/>
              <a:ext cx="9298006" cy="486342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34" y="404260"/>
            <a:ext cx="1016066" cy="1414915"/>
          </a:xfrm>
          <a:prstGeom prst="rect">
            <a:avLst/>
          </a:prstGeom>
        </p:spPr>
      </p:pic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444647" y="585045"/>
            <a:ext cx="78867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при </a:t>
            </a:r>
            <a:r>
              <a:rPr lang="ru-RU" sz="24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хімії</a:t>
            </a:r>
            <a:endParaRPr lang="ru-RU" sz="2400" b="1" i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7438" y="1331089"/>
            <a:ext cx="106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УНД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641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69178"/>
            <a:ext cx="8599990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</a:rPr>
              <a:t>  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60153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</a:rPr>
              <a:t>Комунікативні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sz="half" idx="2"/>
          </p:nvPr>
        </p:nvSpPr>
        <p:spPr>
          <a:xfrm>
            <a:off x="247878" y="2493501"/>
            <a:ext cx="3953732" cy="368458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  </a:t>
            </a:r>
            <a:r>
              <a:rPr lang="uk-UA" sz="3800" b="1" dirty="0" smtClean="0">
                <a:solidFill>
                  <a:srgbClr val="002060"/>
                </a:solidFill>
              </a:rPr>
              <a:t>Складання </a:t>
            </a:r>
            <a:r>
              <a:rPr lang="uk-UA" sz="3800" b="1" dirty="0" smtClean="0">
                <a:solidFill>
                  <a:srgbClr val="002060"/>
                </a:solidFill>
              </a:rPr>
              <a:t>завдань партнеру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002060"/>
                </a:solidFill>
              </a:rPr>
              <a:t>  </a:t>
            </a:r>
            <a:r>
              <a:rPr lang="uk-UA" sz="3800" b="1" dirty="0" smtClean="0">
                <a:solidFill>
                  <a:srgbClr val="002060"/>
                </a:solidFill>
              </a:rPr>
              <a:t>Відгук </a:t>
            </a:r>
            <a:r>
              <a:rPr lang="uk-UA" sz="3800" b="1" dirty="0" smtClean="0">
                <a:solidFill>
                  <a:srgbClr val="002060"/>
                </a:solidFill>
              </a:rPr>
              <a:t>на роботу товариша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002060"/>
                </a:solidFill>
              </a:rPr>
              <a:t>     </a:t>
            </a:r>
            <a:r>
              <a:rPr lang="uk-UA" sz="3800" b="1" dirty="0" smtClean="0">
                <a:solidFill>
                  <a:srgbClr val="002060"/>
                </a:solidFill>
              </a:rPr>
              <a:t>Групова </a:t>
            </a:r>
            <a:r>
              <a:rPr lang="uk-UA" sz="3800" b="1" dirty="0" smtClean="0">
                <a:solidFill>
                  <a:srgbClr val="002060"/>
                </a:solidFill>
              </a:rPr>
              <a:t>робота по складанню кросвордів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002060"/>
                </a:solidFill>
              </a:rPr>
              <a:t>   </a:t>
            </a:r>
            <a:r>
              <a:rPr lang="uk-UA" sz="3800" b="1" dirty="0" err="1" smtClean="0">
                <a:solidFill>
                  <a:srgbClr val="002060"/>
                </a:solidFill>
              </a:rPr>
              <a:t>“Відгадай</a:t>
            </a:r>
            <a:r>
              <a:rPr lang="uk-UA" sz="3800" b="1" dirty="0" smtClean="0">
                <a:solidFill>
                  <a:srgbClr val="002060"/>
                </a:solidFill>
              </a:rPr>
              <a:t>, про кого </a:t>
            </a:r>
            <a:r>
              <a:rPr lang="uk-UA" sz="3800" b="1" dirty="0" smtClean="0">
                <a:solidFill>
                  <a:srgbClr val="002060"/>
                </a:solidFill>
              </a:rPr>
              <a:t>   </a:t>
            </a:r>
            <a:r>
              <a:rPr lang="uk-UA" sz="3800" b="1" dirty="0" err="1" smtClean="0">
                <a:solidFill>
                  <a:srgbClr val="002060"/>
                </a:solidFill>
              </a:rPr>
              <a:t>говорим</a:t>
            </a:r>
            <a:r>
              <a:rPr lang="uk-UA" sz="3800" b="1" dirty="0" err="1" smtClean="0">
                <a:solidFill>
                  <a:srgbClr val="002060"/>
                </a:solidFill>
              </a:rPr>
              <a:t>”</a:t>
            </a:r>
            <a:endParaRPr lang="uk-UA" sz="3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002060"/>
                </a:solidFill>
              </a:rPr>
              <a:t>  </a:t>
            </a:r>
            <a:r>
              <a:rPr lang="uk-UA" sz="3800" b="1" dirty="0" err="1" smtClean="0">
                <a:solidFill>
                  <a:srgbClr val="002060"/>
                </a:solidFill>
              </a:rPr>
              <a:t>“Підготуй</a:t>
            </a:r>
            <a:r>
              <a:rPr lang="uk-UA" sz="3800" b="1" dirty="0" smtClean="0">
                <a:solidFill>
                  <a:srgbClr val="002060"/>
                </a:solidFill>
              </a:rPr>
              <a:t>  </a:t>
            </a:r>
            <a:r>
              <a:rPr lang="uk-UA" sz="3800" b="1" dirty="0" err="1" smtClean="0">
                <a:solidFill>
                  <a:srgbClr val="002060"/>
                </a:solidFill>
              </a:rPr>
              <a:t>оповідання</a:t>
            </a:r>
            <a:r>
              <a:rPr lang="uk-UA" sz="3800" b="1" dirty="0" err="1" smtClean="0">
                <a:solidFill>
                  <a:srgbClr val="002060"/>
                </a:solidFill>
              </a:rPr>
              <a:t>”</a:t>
            </a:r>
            <a:r>
              <a:rPr lang="uk-UA" sz="3800" b="1" dirty="0" smtClean="0">
                <a:solidFill>
                  <a:srgbClr val="002060"/>
                </a:solidFill>
              </a:rPr>
              <a:t>, замалюй…, </a:t>
            </a:r>
            <a:r>
              <a:rPr lang="uk-UA" sz="3800" b="1" dirty="0" smtClean="0">
                <a:solidFill>
                  <a:srgbClr val="002060"/>
                </a:solidFill>
              </a:rPr>
              <a:t>поясни…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002060"/>
                </a:solidFill>
              </a:rPr>
              <a:t>  </a:t>
            </a:r>
            <a:r>
              <a:rPr lang="uk-UA" sz="3800" b="1" dirty="0" smtClean="0">
                <a:solidFill>
                  <a:srgbClr val="002060"/>
                </a:solidFill>
              </a:rPr>
              <a:t>діалогове </a:t>
            </a:r>
            <a:r>
              <a:rPr lang="uk-UA" sz="3800" b="1" dirty="0" smtClean="0">
                <a:solidFill>
                  <a:srgbClr val="002060"/>
                </a:solidFill>
              </a:rPr>
              <a:t>прослуховування (зворотній </a:t>
            </a:r>
            <a:r>
              <a:rPr lang="uk-UA" sz="3800" b="1" dirty="0" smtClean="0">
                <a:solidFill>
                  <a:srgbClr val="002060"/>
                </a:solidFill>
                <a:latin typeface="Calibri" pitchFamily="34" charset="0"/>
              </a:rPr>
              <a:t>зв’язок)</a:t>
            </a:r>
            <a:endParaRPr lang="ru-RU" sz="3800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uk-UA" sz="2800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i="1" dirty="0" smtClean="0">
                <a:solidFill>
                  <a:srgbClr val="0070C0"/>
                </a:solidFill>
              </a:rPr>
              <a:t>Особистісні</a:t>
            </a:r>
            <a:endParaRPr lang="ru-RU" sz="28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25" name="Содержимое 24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774070" cy="368458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     Участь </a:t>
            </a:r>
            <a:r>
              <a:rPr lang="uk-UA" b="1" dirty="0" smtClean="0">
                <a:solidFill>
                  <a:srgbClr val="002060"/>
                </a:solidFill>
              </a:rPr>
              <a:t>у проектах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     Підведення підсумків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     Творчі завдання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     Зорове, моторне</a:t>
            </a:r>
            <a:r>
              <a:rPr lang="uk-UA" b="1" dirty="0" smtClean="0">
                <a:solidFill>
                  <a:srgbClr val="002060"/>
                </a:solidFill>
              </a:rPr>
              <a:t>, вербальне </a:t>
            </a:r>
            <a:r>
              <a:rPr lang="uk-UA" b="1" dirty="0" smtClean="0">
                <a:solidFill>
                  <a:srgbClr val="002060"/>
                </a:solidFill>
              </a:rPr>
              <a:t>сприйняття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     Уявне відтворення </a:t>
            </a:r>
            <a:endParaRPr lang="uk-U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        картини</a:t>
            </a:r>
            <a:r>
              <a:rPr lang="uk-UA" b="1" dirty="0" smtClean="0">
                <a:solidFill>
                  <a:srgbClr val="002060"/>
                </a:solidFill>
              </a:rPr>
              <a:t>, ситуації, </a:t>
            </a:r>
            <a:r>
              <a:rPr lang="uk-UA" b="1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        </a:t>
            </a:r>
            <a:r>
              <a:rPr lang="uk-UA" b="1" dirty="0" err="1" smtClean="0">
                <a:solidFill>
                  <a:srgbClr val="002060"/>
                </a:solidFill>
              </a:rPr>
              <a:t>відеофільма</a:t>
            </a:r>
            <a:endParaRPr lang="uk-UA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</a:rPr>
              <a:t>     Самооцінка події, </a:t>
            </a:r>
            <a:endParaRPr lang="uk-U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    пригоди</a:t>
            </a:r>
            <a:endParaRPr lang="uk-UA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208344" y="419855"/>
            <a:ext cx="9298006" cy="1246737"/>
            <a:chOff x="-1" y="702645"/>
            <a:chExt cx="9298006" cy="8328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702645"/>
              <a:ext cx="9298006" cy="486342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34" y="404260"/>
            <a:ext cx="1016066" cy="1414915"/>
          </a:xfrm>
          <a:prstGeom prst="rect">
            <a:avLst/>
          </a:prstGeom>
        </p:spPr>
      </p:pic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444647" y="585045"/>
            <a:ext cx="78867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при </a:t>
            </a:r>
            <a:r>
              <a:rPr lang="ru-RU" sz="24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хімії</a:t>
            </a:r>
            <a:endParaRPr lang="ru-RU" sz="2400" b="1" i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4208" y="1458410"/>
            <a:ext cx="93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УНД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165641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76977"/>
            <a:ext cx="8502374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002060"/>
                </a:solidFill>
              </a:rPr>
              <a:t> І етап – вступ – мотивація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  постановка проблеми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актуализація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які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необхідні</a:t>
            </a:r>
            <a:r>
              <a:rPr lang="ru-RU" sz="2400" b="1" dirty="0" smtClean="0">
                <a:solidFill>
                  <a:srgbClr val="0070C0"/>
                </a:solidFill>
              </a:rPr>
              <a:t>   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для </a:t>
            </a:r>
            <a:r>
              <a:rPr lang="ru-RU" sz="2400" b="1" dirty="0" err="1" smtClean="0">
                <a:solidFill>
                  <a:srgbClr val="0070C0"/>
                </a:solidFill>
              </a:rPr>
              <a:t>вивчення</a:t>
            </a:r>
            <a:r>
              <a:rPr lang="ru-RU" sz="2400" b="1" dirty="0" smtClean="0">
                <a:solidFill>
                  <a:srgbClr val="0070C0"/>
                </a:solidFill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</a:rPr>
              <a:t>нової</a:t>
            </a:r>
            <a:r>
              <a:rPr lang="ru-RU" sz="2400" b="1" dirty="0" smtClean="0">
                <a:solidFill>
                  <a:srgbClr val="0070C0"/>
                </a:solidFill>
              </a:rPr>
              <a:t> теми.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002060"/>
                </a:solidFill>
              </a:rPr>
              <a:t>   ІІ </a:t>
            </a:r>
            <a:r>
              <a:rPr lang="uk-UA" sz="2400" b="1" i="1" dirty="0" smtClean="0">
                <a:solidFill>
                  <a:srgbClr val="002060"/>
                </a:solidFill>
              </a:rPr>
              <a:t>етап –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“відкриття”</a:t>
            </a:r>
            <a:r>
              <a:rPr lang="uk-UA" sz="2400" b="1" i="1" dirty="0" smtClean="0">
                <a:solidFill>
                  <a:srgbClr val="002060"/>
                </a:solidFill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</a:rPr>
              <a:t>хімічних </a:t>
            </a:r>
            <a:r>
              <a:rPr lang="uk-UA" sz="2400" b="1" i="1" dirty="0" smtClean="0">
                <a:solidFill>
                  <a:srgbClr val="002060"/>
                </a:solidFill>
              </a:rPr>
              <a:t>знань,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присвячений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вивченню</a:t>
            </a:r>
            <a:r>
              <a:rPr lang="ru-RU" sz="2400" b="1" dirty="0" smtClean="0">
                <a:solidFill>
                  <a:srgbClr val="0070C0"/>
                </a:solidFill>
              </a:rPr>
              <a:t> правил </a:t>
            </a:r>
            <a:r>
              <a:rPr lang="ru-RU" sz="2400" b="1" dirty="0" err="1" smtClean="0">
                <a:solidFill>
                  <a:srgbClr val="0070C0"/>
                </a:solidFill>
              </a:rPr>
              <a:t>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законів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які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вивели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вчені</a:t>
            </a:r>
            <a:r>
              <a:rPr lang="ru-RU" sz="2400" b="1" dirty="0" smtClean="0">
                <a:solidFill>
                  <a:srgbClr val="0070C0"/>
                </a:solidFill>
              </a:rPr>
              <a:t>,    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знайомству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</a:t>
            </a:r>
            <a:r>
              <a:rPr lang="ru-RU" sz="2400" b="1" dirty="0" smtClean="0">
                <a:solidFill>
                  <a:srgbClr val="0070C0"/>
                </a:solidFill>
              </a:rPr>
              <a:t> прикладами </a:t>
            </a:r>
            <a:r>
              <a:rPr lang="ru-RU" sz="2400" b="1" dirty="0" err="1" smtClean="0">
                <a:solidFill>
                  <a:srgbClr val="0070C0"/>
                </a:solidFill>
              </a:rPr>
              <a:t>їхнього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застосування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002060"/>
                </a:solidFill>
              </a:rPr>
              <a:t>   ІІІ </a:t>
            </a:r>
            <a:r>
              <a:rPr lang="uk-UA" sz="2400" b="1" i="1" dirty="0" smtClean="0">
                <a:solidFill>
                  <a:srgbClr val="002060"/>
                </a:solidFill>
              </a:rPr>
              <a:t>етап – формалізація </a:t>
            </a:r>
            <a:r>
              <a:rPr lang="uk-UA" sz="2400" b="1" i="1" dirty="0" smtClean="0">
                <a:solidFill>
                  <a:srgbClr val="002060"/>
                </a:solidFill>
              </a:rPr>
              <a:t>знань,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присвячений</a:t>
            </a:r>
            <a:r>
              <a:rPr lang="ru-RU" sz="2400" b="1" dirty="0" smtClean="0">
                <a:solidFill>
                  <a:srgbClr val="0070C0"/>
                </a:solidFill>
              </a:rPr>
              <a:t> практикуму  </a:t>
            </a:r>
            <a:r>
              <a:rPr lang="ru-RU" sz="2400" b="1" dirty="0" err="1" smtClean="0">
                <a:solidFill>
                  <a:srgbClr val="0070C0"/>
                </a:solidFill>
              </a:rPr>
              <a:t>самостійного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застосування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</a:t>
            </a:r>
            <a:r>
              <a:rPr lang="ru-RU" sz="2400" b="1" dirty="0" smtClean="0">
                <a:solidFill>
                  <a:srgbClr val="0070C0"/>
                </a:solidFill>
              </a:rPr>
              <a:t>  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використання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отриманих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знань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002060"/>
                </a:solidFill>
              </a:rPr>
              <a:t>  І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</a:rPr>
              <a:t>V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</a:rPr>
              <a:t> етап – узагальнення і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</a:rPr>
              <a:t>систематизація,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uk-UA" sz="2400" b="1" dirty="0" smtClean="0">
                <a:solidFill>
                  <a:srgbClr val="0070C0"/>
                </a:solidFill>
                <a:latin typeface="Calibri" pitchFamily="34" charset="0"/>
              </a:rPr>
              <a:t>підбиття підсумків</a:t>
            </a: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154006" y="255861"/>
            <a:ext cx="9298006" cy="1246737"/>
            <a:chOff x="-1" y="702645"/>
            <a:chExt cx="9298006" cy="8328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702645"/>
              <a:ext cx="9298006" cy="486342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1497749"/>
            <a:ext cx="8252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3296" y="459783"/>
            <a:ext cx="694481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при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хімії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22745"/>
            <a:ext cx="84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  </a:t>
            </a:r>
            <a:r>
              <a:rPr lang="uk-UA" sz="2800" b="1" i="1" u="sng" dirty="0" smtClean="0">
                <a:solidFill>
                  <a:srgbClr val="002060"/>
                </a:solidFill>
              </a:rPr>
              <a:t>Етапи </a:t>
            </a:r>
            <a:r>
              <a:rPr lang="uk-UA" sz="2800" b="1" i="1" u="sng" dirty="0" smtClean="0">
                <a:solidFill>
                  <a:srgbClr val="002060"/>
                </a:solidFill>
              </a:rPr>
              <a:t>формування </a:t>
            </a:r>
            <a:endParaRPr lang="uk-UA" sz="2800" b="1" i="1" u="sng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i="1" u="sng" dirty="0" smtClean="0">
                <a:solidFill>
                  <a:srgbClr val="002060"/>
                </a:solidFill>
              </a:rPr>
              <a:t>універсальних </a:t>
            </a:r>
            <a:r>
              <a:rPr lang="uk-UA" sz="2800" b="1" i="1" u="sng" dirty="0" smtClean="0">
                <a:solidFill>
                  <a:srgbClr val="002060"/>
                </a:solidFill>
              </a:rPr>
              <a:t>навчальних дій</a:t>
            </a:r>
            <a:endParaRPr lang="ru-RU" sz="2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641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6" y="1646424"/>
            <a:ext cx="8328754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uk-UA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</a:rPr>
              <a:t>Хімічні диктанти, робота </a:t>
            </a:r>
            <a:r>
              <a:rPr lang="uk-UA" sz="2000" dirty="0" smtClean="0">
                <a:solidFill>
                  <a:srgbClr val="002060"/>
                </a:solidFill>
              </a:rPr>
              <a:t>з </a:t>
            </a:r>
            <a:r>
              <a:rPr lang="uk-UA" sz="2000" dirty="0" err="1" smtClean="0">
                <a:solidFill>
                  <a:srgbClr val="002060"/>
                </a:solidFill>
              </a:rPr>
              <a:t>“німими”</a:t>
            </a:r>
            <a:r>
              <a:rPr lang="uk-UA" sz="2000" dirty="0" smtClean="0">
                <a:solidFill>
                  <a:srgbClr val="002060"/>
                </a:solidFill>
              </a:rPr>
              <a:t> схемами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err="1" smtClean="0">
                <a:solidFill>
                  <a:srgbClr val="002060"/>
                </a:solidFill>
              </a:rPr>
              <a:t>“Розірвана</a:t>
            </a: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</a:rPr>
              <a:t>шпаргалка”</a:t>
            </a:r>
            <a:r>
              <a:rPr lang="uk-UA" sz="2000" dirty="0" smtClean="0">
                <a:solidFill>
                  <a:srgbClr val="002060"/>
                </a:solidFill>
              </a:rPr>
              <a:t> – вставити відсутні за змістом слова в таблицю, текст, </a:t>
            </a:r>
            <a:r>
              <a:rPr lang="uk-UA" sz="2000" dirty="0" smtClean="0">
                <a:solidFill>
                  <a:srgbClr val="002060"/>
                </a:solidFill>
              </a:rPr>
              <a:t>виправити </a:t>
            </a:r>
            <a:r>
              <a:rPr lang="uk-UA" sz="2000" dirty="0" smtClean="0">
                <a:solidFill>
                  <a:srgbClr val="002060"/>
                </a:solidFill>
              </a:rPr>
              <a:t>помилки.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err="1" smtClean="0">
                <a:solidFill>
                  <a:srgbClr val="002060"/>
                </a:solidFill>
              </a:rPr>
              <a:t>“Вірю</a:t>
            </a:r>
            <a:r>
              <a:rPr lang="uk-UA" sz="2000" dirty="0" smtClean="0">
                <a:solidFill>
                  <a:srgbClr val="002060"/>
                </a:solidFill>
              </a:rPr>
              <a:t> - не </a:t>
            </a:r>
            <a:r>
              <a:rPr lang="uk-UA" sz="2000" dirty="0" err="1" smtClean="0">
                <a:solidFill>
                  <a:srgbClr val="002060"/>
                </a:solidFill>
              </a:rPr>
              <a:t>вірю</a:t>
            </a:r>
            <a:r>
              <a:rPr lang="uk-UA" sz="2000" dirty="0" err="1" smtClean="0">
                <a:solidFill>
                  <a:srgbClr val="002060"/>
                </a:solidFill>
              </a:rPr>
              <a:t>”</a:t>
            </a:r>
            <a:r>
              <a:rPr lang="uk-UA" sz="2000" dirty="0" smtClean="0">
                <a:solidFill>
                  <a:srgbClr val="002060"/>
                </a:solidFill>
              </a:rPr>
              <a:t>, </a:t>
            </a:r>
            <a:r>
              <a:rPr lang="uk-UA" sz="2000" dirty="0" err="1" smtClean="0">
                <a:solidFill>
                  <a:srgbClr val="002060"/>
                </a:solidFill>
              </a:rPr>
              <a:t>“</a:t>
            </a:r>
            <a:r>
              <a:rPr lang="uk-UA" sz="2000" dirty="0" err="1" smtClean="0">
                <a:solidFill>
                  <a:srgbClr val="002060"/>
                </a:solidFill>
              </a:rPr>
              <a:t>Ромашка</a:t>
            </a:r>
            <a:r>
              <a:rPr lang="uk-UA" sz="2000" dirty="0" err="1" smtClean="0">
                <a:solidFill>
                  <a:srgbClr val="002060"/>
                </a:solidFill>
              </a:rPr>
              <a:t>”</a:t>
            </a:r>
            <a:r>
              <a:rPr lang="uk-UA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</a:rPr>
              <a:t>Методи </a:t>
            </a:r>
            <a:r>
              <a:rPr lang="uk-UA" sz="2000" dirty="0" err="1" smtClean="0">
                <a:solidFill>
                  <a:srgbClr val="002060"/>
                </a:solidFill>
              </a:rPr>
              <a:t>“Прес”</a:t>
            </a:r>
            <a:r>
              <a:rPr lang="uk-UA" sz="2000" dirty="0" smtClean="0">
                <a:solidFill>
                  <a:srgbClr val="002060"/>
                </a:solidFill>
              </a:rPr>
              <a:t>: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позиція</a:t>
            </a:r>
            <a:r>
              <a:rPr lang="uk-UA" sz="2000" b="1" i="1" dirty="0" err="1" smtClean="0">
                <a:solidFill>
                  <a:srgbClr val="002060"/>
                </a:solidFill>
                <a:latin typeface="Bookman Old Style"/>
              </a:rPr>
              <a:t>→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аргументи</a:t>
            </a:r>
            <a:r>
              <a:rPr lang="uk-UA" sz="2000" b="1" i="1" dirty="0" err="1" smtClean="0">
                <a:solidFill>
                  <a:srgbClr val="002060"/>
                </a:solidFill>
                <a:latin typeface="Bookman Old Style"/>
              </a:rPr>
              <a:t>→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приклад</a:t>
            </a:r>
            <a:r>
              <a:rPr lang="uk-UA" sz="2000" b="1" i="1" dirty="0" err="1" smtClean="0">
                <a:solidFill>
                  <a:srgbClr val="002060"/>
                </a:solidFill>
                <a:latin typeface="Bookman Old Style"/>
              </a:rPr>
              <a:t>→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висновок</a:t>
            </a:r>
            <a:endParaRPr lang="uk-UA" sz="2000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  <a:latin typeface="Calibri" pitchFamily="34" charset="0"/>
              </a:rPr>
              <a:t>“Перехресна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  <a:latin typeface="Calibri" pitchFamily="34" charset="0"/>
              </a:rPr>
              <a:t>дискусія”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: питання для неї 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– стрижневе 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для теми, що вивчається. Учні наводять аргументи </a:t>
            </a:r>
            <a:r>
              <a:rPr lang="uk-UA" sz="2000" dirty="0" err="1" smtClean="0">
                <a:solidFill>
                  <a:srgbClr val="002060"/>
                </a:solidFill>
                <a:latin typeface="Calibri" pitchFamily="34" charset="0"/>
              </a:rPr>
              <a:t>”За”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 і </a:t>
            </a:r>
            <a:r>
              <a:rPr lang="uk-UA" sz="2000" dirty="0" err="1" smtClean="0">
                <a:solidFill>
                  <a:srgbClr val="002060"/>
                </a:solidFill>
                <a:latin typeface="Calibri" pitchFamily="34" charset="0"/>
              </a:rPr>
              <a:t>“Проти”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, або </a:t>
            </a:r>
            <a:r>
              <a:rPr lang="uk-UA" sz="2000" dirty="0" err="1" smtClean="0">
                <a:solidFill>
                  <a:srgbClr val="002060"/>
                </a:solidFill>
                <a:latin typeface="Calibri" pitchFamily="34" charset="0"/>
              </a:rPr>
              <a:t>“Благо”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 чи </a:t>
            </a:r>
            <a:r>
              <a:rPr lang="uk-UA" sz="2000" dirty="0" err="1" smtClean="0">
                <a:solidFill>
                  <a:srgbClr val="002060"/>
                </a:solidFill>
                <a:latin typeface="Calibri" pitchFamily="34" charset="0"/>
              </a:rPr>
              <a:t>“Зло”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конструюючи  причинні 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зв’язки між основними поняттями </a:t>
            </a: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теми.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Calibri" pitchFamily="34" charset="0"/>
              </a:rPr>
              <a:t>Ребуси:</a:t>
            </a:r>
          </a:p>
          <a:p>
            <a:endParaRPr lang="uk-UA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uk-UA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uk-UA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uk-UA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uk-UA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255861"/>
            <a:ext cx="9298006" cy="1246737"/>
            <a:chOff x="-1" y="702645"/>
            <a:chExt cx="9298006" cy="8328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702645"/>
              <a:ext cx="9298006" cy="486342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53296" y="459783"/>
            <a:ext cx="694481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при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хімії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0846" y="1053296"/>
            <a:ext cx="715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Завдання для </a:t>
            </a:r>
            <a:r>
              <a:rPr lang="uk-UA" sz="2400" b="1" dirty="0" smtClean="0">
                <a:solidFill>
                  <a:schemeClr val="bg1"/>
                </a:solidFill>
              </a:rPr>
              <a:t>формування УНД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4" descr="C:\Users\Администратор\Desktop\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8207" y="4531479"/>
            <a:ext cx="5895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3400237" y="5935101"/>
            <a:ext cx="17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ФОТОСИНТЕЗ</a:t>
            </a:r>
          </a:p>
        </p:txBody>
      </p:sp>
    </p:spTree>
    <p:extLst>
      <p:ext uri="{BB962C8B-B14F-4D97-AF65-F5344CB8AC3E}">
        <p14:creationId xmlns="" xmlns:p14="http://schemas.microsoft.com/office/powerpoint/2010/main" val="3165641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1393" y="1530677"/>
            <a:ext cx="8328754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Використання ігрових засобів. Наприклад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, ребуси, 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листи без </a:t>
            </a:r>
            <a:r>
              <a:rPr lang="uk-UA" sz="2400" dirty="0" err="1" smtClean="0">
                <a:solidFill>
                  <a:srgbClr val="002060"/>
                </a:solidFill>
                <a:latin typeface="Calibri" pitchFamily="34" charset="0"/>
              </a:rPr>
              <a:t>зворотньої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 адреси</a:t>
            </a:r>
          </a:p>
          <a:p>
            <a:pPr>
              <a:buFont typeface="Wingdings" pitchFamily="2" charset="2"/>
              <a:buChar char="Ø"/>
            </a:pPr>
            <a:endParaRPr lang="uk-UA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uk-UA" sz="2400" dirty="0" smtClean="0"/>
          </a:p>
          <a:p>
            <a:r>
              <a:rPr lang="uk-UA" sz="2400" dirty="0" smtClean="0"/>
              <a:t>Робота в групах:  визначте авторів, ознайомтесь із змістом і розкажіть у формі </a:t>
            </a:r>
            <a:r>
              <a:rPr lang="uk-UA" sz="2400" dirty="0" err="1" smtClean="0"/>
              <a:t>”кластера”</a:t>
            </a:r>
            <a:r>
              <a:rPr lang="uk-UA" sz="2400" dirty="0" smtClean="0"/>
              <a:t> </a:t>
            </a:r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ru-RU" sz="2400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154006" y="255861"/>
            <a:ext cx="9298006" cy="1246737"/>
            <a:chOff x="-1" y="702645"/>
            <a:chExt cx="9298006" cy="8328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702645"/>
              <a:ext cx="9298006" cy="486342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53296" y="459783"/>
            <a:ext cx="694481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при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хімії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0470" y="4166887"/>
            <a:ext cx="802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b="1" i="1" dirty="0" smtClean="0">
                <a:solidFill>
                  <a:srgbClr val="002060"/>
                </a:solidFill>
              </a:rPr>
              <a:t>Метод проектів , творчі завдання, модельний метод</a:t>
            </a:r>
            <a:endParaRPr lang="uk-UA" sz="2400" b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D:\Мои документы\Мои рисунки\картинки\химия\opit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4318" y="4618300"/>
            <a:ext cx="1562583" cy="1458410"/>
          </a:xfrm>
          <a:prstGeom prst="rect">
            <a:avLst/>
          </a:prstGeom>
          <a:noFill/>
        </p:spPr>
      </p:pic>
      <p:pic>
        <p:nvPicPr>
          <p:cNvPr id="2051" name="Picture 3" descr="D:\Мои документы\Мои рисунки\картинки\химия\istock_000003699778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709" y="4606725"/>
            <a:ext cx="1435262" cy="1455216"/>
          </a:xfrm>
          <a:prstGeom prst="rect">
            <a:avLst/>
          </a:prstGeom>
          <a:noFill/>
        </p:spPr>
      </p:pic>
      <p:pic>
        <p:nvPicPr>
          <p:cNvPr id="14" name="Picture 8" descr="C:\Documents and Settings\User\Рабочий стол\Копия 1349522901-377770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7211" y="2423265"/>
            <a:ext cx="1678329" cy="102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Documents and Settings\User\Рабочий стол\Копия 1349522901-377770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2539" y="2376603"/>
            <a:ext cx="1724628" cy="101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Мои документы\Мои рисунки\картинки\химия\hydrochloricaci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6644" y="5243332"/>
            <a:ext cx="1307940" cy="1354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5641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57998"/>
            <a:ext cx="8328754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sz="2400" dirty="0" smtClean="0"/>
              <a:t>    </a:t>
            </a:r>
            <a:r>
              <a:rPr lang="uk-UA" sz="2400" dirty="0" err="1" smtClean="0">
                <a:solidFill>
                  <a:srgbClr val="002060"/>
                </a:solidFill>
              </a:rPr>
              <a:t>Можливісь</a:t>
            </a:r>
            <a:r>
              <a:rPr lang="uk-UA" sz="2400" dirty="0" smtClean="0">
                <a:solidFill>
                  <a:srgbClr val="002060"/>
                </a:solidFill>
              </a:rPr>
              <a:t> </a:t>
            </a:r>
            <a:r>
              <a:rPr lang="uk-UA" sz="2400" dirty="0" smtClean="0">
                <a:solidFill>
                  <a:srgbClr val="002060"/>
                </a:solidFill>
              </a:rPr>
              <a:t>самостійно здійснювати навчальну діяльність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2060"/>
                </a:solidFill>
              </a:rPr>
              <a:t>    Вміння </a:t>
            </a:r>
            <a:r>
              <a:rPr lang="uk-UA" sz="2400" dirty="0" smtClean="0">
                <a:solidFill>
                  <a:srgbClr val="002060"/>
                </a:solidFill>
              </a:rPr>
              <a:t>ставити навчальні цілі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2060"/>
                </a:solidFill>
              </a:rPr>
              <a:t>    Вміння </a:t>
            </a:r>
            <a:r>
              <a:rPr lang="uk-UA" sz="2400" dirty="0" smtClean="0">
                <a:solidFill>
                  <a:srgbClr val="002060"/>
                </a:solidFill>
              </a:rPr>
              <a:t>шукати і використовувати необхідні засоби для  досягнення мети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2060"/>
                </a:solidFill>
              </a:rPr>
              <a:t>   Вміння </a:t>
            </a:r>
            <a:r>
              <a:rPr lang="uk-UA" sz="2400" dirty="0" smtClean="0">
                <a:solidFill>
                  <a:srgbClr val="002060"/>
                </a:solidFill>
              </a:rPr>
              <a:t>контролювати і оцінювати навчальну діяльність та її результати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2060"/>
                </a:solidFill>
              </a:rPr>
              <a:t>   Створювати </a:t>
            </a:r>
            <a:r>
              <a:rPr lang="uk-UA" sz="2400" dirty="0" smtClean="0">
                <a:solidFill>
                  <a:srgbClr val="002060"/>
                </a:solidFill>
              </a:rPr>
              <a:t>умови для розвитку особистості та її самореалізації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2060"/>
                </a:solidFill>
              </a:rPr>
              <a:t>   Майстерність </a:t>
            </a:r>
            <a:r>
              <a:rPr lang="uk-UA" sz="2400" dirty="0" smtClean="0">
                <a:solidFill>
                  <a:srgbClr val="002060"/>
                </a:solidFill>
              </a:rPr>
              <a:t>співробітництва з дорослими та однолітками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2060"/>
                </a:solidFill>
              </a:rPr>
              <a:t>   Готовність </a:t>
            </a:r>
            <a:r>
              <a:rPr lang="uk-UA" sz="2400" dirty="0" smtClean="0">
                <a:solidFill>
                  <a:srgbClr val="002060"/>
                </a:solidFill>
              </a:rPr>
              <a:t>до неперервної освіти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2060"/>
                </a:solidFill>
              </a:rPr>
              <a:t>   Високу </a:t>
            </a:r>
            <a:r>
              <a:rPr lang="uk-UA" sz="2400" dirty="0" smtClean="0">
                <a:solidFill>
                  <a:srgbClr val="002060"/>
                </a:solidFill>
              </a:rPr>
              <a:t>соціальну і професіональну мобільність!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154006" y="255861"/>
            <a:ext cx="9298006" cy="1246737"/>
            <a:chOff x="-1" y="702645"/>
            <a:chExt cx="9298006" cy="8328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702645"/>
              <a:ext cx="9298006" cy="486342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53296" y="459783"/>
            <a:ext cx="694481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при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хімії</a:t>
            </a:r>
            <a:endParaRPr lang="ru-RU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654" y="1643605"/>
            <a:ext cx="5690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Що ж дають універсальні навчальні дії?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641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111487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Дякую</a:t>
            </a:r>
            <a:r>
              <a:rPr lang="ru-RU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за </a:t>
            </a:r>
            <a:r>
              <a:rPr lang="ru-RU" sz="3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увагу</a:t>
            </a:r>
            <a:r>
              <a:rPr lang="ru-RU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16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820" y="57940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Творчих успіхів!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Мои документы\Мои рисунки\картинки\химия\Копия SAM_5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097" y="905661"/>
            <a:ext cx="1414945" cy="1666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9108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69178"/>
            <a:ext cx="8197361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У світлі сучасної парадигми освіти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діяльнісний</a:t>
            </a:r>
            <a:r>
              <a:rPr lang="uk-UA" sz="2400" b="1" i="1" dirty="0" smtClean="0">
                <a:solidFill>
                  <a:srgbClr val="002060"/>
                </a:solidFill>
              </a:rPr>
              <a:t> підхід </a:t>
            </a:r>
            <a:r>
              <a:rPr lang="uk-UA" sz="2400" b="1" dirty="0" smtClean="0">
                <a:solidFill>
                  <a:srgbClr val="002060"/>
                </a:solidFill>
              </a:rPr>
              <a:t>– це</a:t>
            </a:r>
            <a:r>
              <a:rPr lang="uk-UA" sz="2400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 smtClean="0"/>
              <a:t>  </a:t>
            </a:r>
            <a:r>
              <a:rPr lang="uk-UA" sz="2400" b="1" dirty="0" smtClean="0">
                <a:solidFill>
                  <a:srgbClr val="0070C0"/>
                </a:solidFill>
              </a:rPr>
              <a:t>Виховання і розвиток якостей особистості, які відповідають вимогам інформаційного суспільства;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uk-UA" sz="2400" dirty="0" smtClean="0"/>
              <a:t>   </a:t>
            </a:r>
            <a:r>
              <a:rPr lang="uk-UA" sz="2400" b="1" dirty="0" smtClean="0">
                <a:solidFill>
                  <a:srgbClr val="002060"/>
                </a:solidFill>
              </a:rPr>
              <a:t>Перехід  до стратегії соціального проектування і конструювання в системі освіти на основі розробки змісту і освітніх технологій;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 smtClean="0"/>
              <a:t>    </a:t>
            </a:r>
            <a:r>
              <a:rPr lang="uk-UA" sz="2400" b="1" dirty="0" smtClean="0">
                <a:solidFill>
                  <a:srgbClr val="0070C0"/>
                </a:solidFill>
              </a:rPr>
              <a:t>Орієнтація на результати освіти – розвиток особистості учня на основі універсальних навчальних дій (УНД), що означає вміння вчитися, тобто здатність учня до саморозвитку шляхом усвідомлення і активного набуття нового соціального досвіду.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327258"/>
            <a:ext cx="9298006" cy="1246737"/>
            <a:chOff x="-1" y="702645"/>
            <a:chExt cx="9298006" cy="8328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702645"/>
              <a:ext cx="9298006" cy="486342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563590"/>
            <a:ext cx="758470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при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хімії</a:t>
            </a:r>
            <a:endParaRPr lang="ru-RU" b="1" i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34" y="404260"/>
            <a:ext cx="1016066" cy="1414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5641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404" y="1237532"/>
            <a:ext cx="8328754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uk-UA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31857"/>
            <a:ext cx="74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            </a:t>
            </a: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при </a:t>
            </a: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хімії</a:t>
            </a:r>
            <a:endParaRPr lang="ru-RU" sz="2000" b="1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645" y="1504709"/>
            <a:ext cx="8009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Мета досвіду:  </a:t>
            </a:r>
          </a:p>
          <a:p>
            <a:pPr algn="just">
              <a:lnSpc>
                <a:spcPct val="90000"/>
              </a:lnSpc>
            </a:pPr>
            <a:r>
              <a:rPr lang="uk-UA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забезпечити </a:t>
            </a:r>
            <a:r>
              <a:rPr lang="uk-UA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розвиток особистості учня через формування універсальних навчальних дій, які виступають основою освітнього та виховного процесів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42" y="160584"/>
            <a:ext cx="1787051" cy="25073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068" y="3599728"/>
            <a:ext cx="7836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B0F0"/>
                </a:solidFill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Century Gothic" pitchFamily="34" charset="0"/>
              </a:rPr>
              <a:t>Головна  ідея  </a:t>
            </a:r>
            <a:r>
              <a:rPr lang="uk-UA" sz="2400" b="1" dirty="0" smtClean="0">
                <a:solidFill>
                  <a:srgbClr val="FF0000"/>
                </a:solidFill>
                <a:latin typeface="Century Gothic" pitchFamily="34" charset="0"/>
              </a:rPr>
              <a:t>досвіду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Century Gothic" pitchFamily="34" charset="0"/>
              </a:rPr>
              <a:t>Формування </a:t>
            </a:r>
            <a:r>
              <a:rPr lang="uk-UA" sz="2400" b="1" dirty="0" smtClean="0">
                <a:solidFill>
                  <a:srgbClr val="002060"/>
                </a:solidFill>
                <a:latin typeface="Century Gothic" pitchFamily="34" charset="0"/>
              </a:rPr>
              <a:t>універсальних навчальних дій – </a:t>
            </a:r>
            <a:r>
              <a:rPr lang="uk-UA" sz="2400" b="1" dirty="0" smtClean="0">
                <a:solidFill>
                  <a:srgbClr val="002060"/>
                </a:solidFill>
                <a:latin typeface="Century Gothic" pitchFamily="34" charset="0"/>
              </a:rPr>
              <a:t>шлях </a:t>
            </a:r>
            <a:r>
              <a:rPr lang="uk-UA" sz="2400" b="1" dirty="0" smtClean="0">
                <a:solidFill>
                  <a:srgbClr val="002060"/>
                </a:solidFill>
                <a:latin typeface="Century Gothic" pitchFamily="34" charset="0"/>
              </a:rPr>
              <a:t>до підвищення якості освіти, розкриття здібностей учнів, підготовки до життя у сучасному </a:t>
            </a:r>
            <a:r>
              <a:rPr lang="uk-UA" sz="2400" b="1" dirty="0" smtClean="0">
                <a:solidFill>
                  <a:srgbClr val="002060"/>
                </a:solidFill>
                <a:latin typeface="Century Gothic" pitchFamily="34" charset="0"/>
              </a:rPr>
              <a:t>високотехнічному </a:t>
            </a:r>
            <a:r>
              <a:rPr lang="uk-UA" sz="2400" b="1" dirty="0" smtClean="0">
                <a:solidFill>
                  <a:srgbClr val="002060"/>
                </a:solidFill>
                <a:latin typeface="Century Gothic" pitchFamily="34" charset="0"/>
              </a:rPr>
              <a:t>і мінливому, конкурентному світі</a:t>
            </a:r>
            <a:endParaRPr lang="ru-RU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91450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404" y="1272256"/>
            <a:ext cx="8328754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dirty="0" smtClean="0"/>
              <a:t>     На кожному етапі вивчення предмету формувати цілісне бачення хімічної природи матеріального світу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dirty="0" smtClean="0"/>
              <a:t>     Будувати свою роботу з використанням технології розвиваючого навчання, з використанням мультимедійних технологій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dirty="0" smtClean="0"/>
              <a:t>     Підвищувати мотивацію до вивчення предмету  учнями, подаючи інформацію у привабливому вигляді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dirty="0" smtClean="0"/>
              <a:t>    Внесення доповнень у робочу програму характеристик основних видів діяльності учня на рівні навчальних дій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9073" y="1519512"/>
            <a:ext cx="782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Задачі: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31857"/>
            <a:ext cx="74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            </a:t>
            </a: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при </a:t>
            </a: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хімії</a:t>
            </a:r>
            <a:endParaRPr lang="ru-RU" sz="2000" b="1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91450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622" y="1492176"/>
            <a:ext cx="8328754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5924" y="1832028"/>
            <a:ext cx="78219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800" b="1" dirty="0" smtClean="0"/>
              <a:t>    На </a:t>
            </a:r>
            <a:r>
              <a:rPr lang="ru-RU" sz="2800" b="1" dirty="0" err="1" smtClean="0"/>
              <a:t>першому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плані</a:t>
            </a:r>
            <a:r>
              <a:rPr lang="ru-RU" sz="2800" b="1" dirty="0" smtClean="0"/>
              <a:t>  - </a:t>
            </a:r>
            <a:r>
              <a:rPr lang="ru-RU" sz="2800" b="1" dirty="0" err="1" smtClean="0"/>
              <a:t>прогресивні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важливі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показники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майбутнього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кожної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дитини</a:t>
            </a:r>
            <a:r>
              <a:rPr lang="ru-RU" sz="28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  </a:t>
            </a:r>
            <a:r>
              <a:rPr lang="ru-RU" sz="2800" b="1" dirty="0" err="1" smtClean="0"/>
              <a:t>стійка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мотивація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пізнання</a:t>
            </a:r>
            <a:r>
              <a:rPr lang="ru-RU" sz="2800" b="1" dirty="0" smtClean="0"/>
              <a:t>, </a:t>
            </a:r>
            <a:endParaRPr lang="ru-RU" sz="2800" b="1" dirty="0" smtClean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  </a:t>
            </a:r>
            <a:r>
              <a:rPr lang="ru-RU" sz="2800" b="1" dirty="0" err="1" smtClean="0"/>
              <a:t>сформованість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міжпредметних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способів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навчальної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діяльності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щоб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дитина</a:t>
            </a:r>
            <a:r>
              <a:rPr lang="ru-RU" sz="2800" b="1" dirty="0" smtClean="0"/>
              <a:t> могла </a:t>
            </a:r>
            <a:r>
              <a:rPr lang="ru-RU" sz="2800" b="1" dirty="0" err="1" smtClean="0"/>
              <a:t>самостійно</a:t>
            </a:r>
            <a:r>
              <a:rPr lang="ru-RU" sz="2800" b="1" dirty="0" smtClean="0"/>
              <a:t> набути </a:t>
            </a:r>
            <a:r>
              <a:rPr lang="ru-RU" sz="2800" b="1" dirty="0" err="1" smtClean="0"/>
              <a:t>знання</a:t>
            </a:r>
            <a:r>
              <a:rPr lang="ru-RU" sz="2800" b="1" dirty="0" smtClean="0"/>
              <a:t> все 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 </a:t>
            </a:r>
            <a:r>
              <a:rPr lang="ru-RU" sz="2800" b="1" dirty="0" err="1" smtClean="0"/>
              <a:t>здатність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бажання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займатися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саморозвит-ком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своєї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особистості</a:t>
            </a:r>
            <a:r>
              <a:rPr lang="ru-RU" sz="2800" b="1" dirty="0" smtClean="0"/>
              <a:t>.</a:t>
            </a:r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486" y="431857"/>
            <a:ext cx="74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при </a:t>
            </a: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хімії</a:t>
            </a:r>
            <a:endParaRPr lang="ru-RU" sz="20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54" y="279131"/>
            <a:ext cx="1337913" cy="1751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791450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0468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Зміщення акцентів сучасної парадигми освіти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1437579"/>
            <a:ext cx="3262489" cy="3262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22" y="1127967"/>
            <a:ext cx="3262489" cy="3262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82" y="964338"/>
            <a:ext cx="3262489" cy="3262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257" y="4254365"/>
            <a:ext cx="307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C000"/>
                </a:solidFill>
              </a:rPr>
              <a:t>    </a:t>
            </a:r>
            <a:r>
              <a:rPr lang="uk-UA" sz="2400" b="1" i="1" dirty="0" smtClean="0">
                <a:solidFill>
                  <a:srgbClr val="FFC000"/>
                </a:solidFill>
              </a:rPr>
              <a:t>Чому  навчати?</a:t>
            </a:r>
          </a:p>
          <a:p>
            <a:r>
              <a:rPr lang="uk-UA" sz="2400" b="1" i="1" dirty="0" smtClean="0">
                <a:solidFill>
                  <a:srgbClr val="FFC000"/>
                </a:solidFill>
              </a:rPr>
              <a:t>(оновлення змісту)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5469" y="3965607"/>
            <a:ext cx="2608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    Заради  чого? (цінності освіти)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4173" y="3859731"/>
            <a:ext cx="2829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FF00"/>
                </a:solidFill>
              </a:rPr>
              <a:t>          </a:t>
            </a:r>
            <a:r>
              <a:rPr lang="uk-UA" sz="2400" b="1" i="1" dirty="0" smtClean="0">
                <a:solidFill>
                  <a:srgbClr val="FFFF00"/>
                </a:solidFill>
              </a:rPr>
              <a:t>Як вчити?</a:t>
            </a:r>
          </a:p>
          <a:p>
            <a:r>
              <a:rPr lang="uk-UA" sz="2400" b="1" i="1" dirty="0" smtClean="0">
                <a:solidFill>
                  <a:srgbClr val="FFFF00"/>
                </a:solidFill>
              </a:rPr>
              <a:t>(оновлення  засобів            </a:t>
            </a:r>
          </a:p>
          <a:p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uk-UA" sz="2400" b="1" i="1" dirty="0" smtClean="0">
                <a:solidFill>
                  <a:srgbClr val="FFFF00"/>
                </a:solidFill>
              </a:rPr>
              <a:t>          навчання)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Стрелка вправо с вырезом 16"/>
          <p:cNvSpPr/>
          <p:nvPr/>
        </p:nvSpPr>
        <p:spPr>
          <a:xfrm rot="-60000">
            <a:off x="706055" y="5301204"/>
            <a:ext cx="8183302" cy="625033"/>
          </a:xfrm>
          <a:prstGeom prst="notchedRightArrow">
            <a:avLst>
              <a:gd name="adj1" fmla="val 64218"/>
              <a:gd name="adj2" fmla="val 50000"/>
            </a:avLst>
          </a:prstGeom>
          <a:solidFill>
            <a:srgbClr val="FF0000">
              <a:alpha val="69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-60000">
            <a:off x="682908" y="5447010"/>
            <a:ext cx="816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                           </a:t>
            </a:r>
            <a:r>
              <a:rPr lang="uk-UA" b="1" i="1" dirty="0" smtClean="0">
                <a:solidFill>
                  <a:schemeClr val="bg1"/>
                </a:solidFill>
              </a:rPr>
              <a:t>Формування    універсальних     способів      дій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80357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530677"/>
            <a:ext cx="8197361" cy="4754387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 В рамках </a:t>
            </a:r>
            <a:r>
              <a:rPr lang="uk-UA" sz="2400" b="1" i="1" dirty="0" err="1" smtClean="0"/>
              <a:t>діяльнісного</a:t>
            </a:r>
            <a:r>
              <a:rPr lang="uk-UA" sz="2400" b="1" i="1" dirty="0" smtClean="0"/>
              <a:t> підходу учень оволодіває універсальними діями, щоб вирішувати будь-які задачі.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 smtClean="0"/>
              <a:t>       </a:t>
            </a:r>
            <a:r>
              <a:rPr lang="uk-UA" sz="2400" b="1" dirty="0" smtClean="0"/>
              <a:t>Мета </a:t>
            </a:r>
            <a:r>
              <a:rPr lang="uk-UA" sz="2400" b="1" dirty="0" err="1" smtClean="0"/>
              <a:t>діяльнісного</a:t>
            </a:r>
            <a:r>
              <a:rPr lang="uk-UA" sz="2400" b="1" dirty="0" smtClean="0"/>
              <a:t> підходу:  </a:t>
            </a:r>
            <a:r>
              <a:rPr lang="uk-UA" sz="2400" dirty="0" smtClean="0"/>
              <a:t>виховання особистості дитини як суб</a:t>
            </a:r>
            <a:r>
              <a:rPr lang="uk-UA" sz="2400" dirty="0" smtClean="0">
                <a:latin typeface="Cambria"/>
              </a:rPr>
              <a:t>’</a:t>
            </a:r>
            <a:r>
              <a:rPr lang="uk-UA" sz="2400" dirty="0" smtClean="0"/>
              <a:t>єкта   життєдіяльності.  </a:t>
            </a:r>
            <a:r>
              <a:rPr lang="uk-UA" sz="2400" dirty="0" smtClean="0"/>
              <a:t>Бути суб</a:t>
            </a:r>
            <a:r>
              <a:rPr lang="uk-UA" sz="2400" dirty="0" smtClean="0">
                <a:latin typeface="Cambria"/>
              </a:rPr>
              <a:t>’</a:t>
            </a:r>
            <a:r>
              <a:rPr lang="uk-UA" sz="2400" dirty="0" smtClean="0"/>
              <a:t>єктом – бути хазяїном своєї діяльності,</a:t>
            </a:r>
            <a:r>
              <a:rPr lang="uk-UA" sz="2400" dirty="0" smtClean="0"/>
              <a:t> </a:t>
            </a:r>
            <a:r>
              <a:rPr lang="uk-UA" sz="2400" dirty="0" smtClean="0"/>
              <a:t>ставити цілі,  вирішувати задачі, відповідати за результат.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 smtClean="0"/>
              <a:t>      </a:t>
            </a:r>
            <a:r>
              <a:rPr lang="uk-UA" sz="2400" b="1" dirty="0" smtClean="0"/>
              <a:t>Основний результат – </a:t>
            </a:r>
            <a:r>
              <a:rPr lang="uk-UA" sz="2400" dirty="0" smtClean="0"/>
              <a:t>розвиток особистості на основі навчальної діяльності.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 smtClean="0"/>
              <a:t> </a:t>
            </a:r>
            <a:r>
              <a:rPr lang="uk-UA" sz="2400" dirty="0" smtClean="0"/>
              <a:t>     </a:t>
            </a:r>
            <a:r>
              <a:rPr lang="uk-UA" sz="2400" b="1" dirty="0" smtClean="0"/>
              <a:t>Основна педагогічна задача -  </a:t>
            </a:r>
            <a:r>
              <a:rPr lang="uk-UA" sz="2400" dirty="0" smtClean="0"/>
              <a:t>створення і організація умов , які ініціюють дії учнів.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154006" y="471640"/>
            <a:ext cx="9298006" cy="1073482"/>
            <a:chOff x="-1" y="702645"/>
            <a:chExt cx="9298006" cy="8328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702645"/>
              <a:ext cx="9298006" cy="486342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60947" y="486587"/>
            <a:ext cx="788790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Системно-діяльнісний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підхід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при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викладанні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хімії</a:t>
            </a:r>
            <a:endParaRPr lang="ru-RU" b="1" i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43" y="644892"/>
            <a:ext cx="1016066" cy="1414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5641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11700"/>
            <a:ext cx="8599990" cy="4742801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2800" b="1" dirty="0" err="1" smtClean="0">
                <a:solidFill>
                  <a:srgbClr val="00B0F0"/>
                </a:solidFill>
              </a:rPr>
              <a:t>Функції</a:t>
            </a:r>
            <a:r>
              <a:rPr lang="ru-RU" sz="2800" b="1" dirty="0" smtClean="0">
                <a:solidFill>
                  <a:srgbClr val="00B0F0"/>
                </a:solidFill>
              </a:rPr>
              <a:t> </a:t>
            </a:r>
            <a:r>
              <a:rPr lang="ru-RU" sz="2800" b="1" dirty="0" err="1" smtClean="0">
                <a:solidFill>
                  <a:srgbClr val="00B0F0"/>
                </a:solidFill>
              </a:rPr>
              <a:t>універсальних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навчальних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дій</a:t>
            </a:r>
            <a:r>
              <a:rPr lang="ru-RU" sz="2800" b="1" dirty="0" smtClean="0">
                <a:solidFill>
                  <a:srgbClr val="00B0F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 </a:t>
            </a:r>
            <a:r>
              <a:rPr lang="ru-RU" sz="2400" b="1" i="1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можливості</a:t>
            </a:r>
            <a:r>
              <a:rPr lang="ru-RU" sz="2400" dirty="0" smtClean="0"/>
              <a:t>  </a:t>
            </a:r>
            <a:r>
              <a:rPr lang="ru-RU" sz="2400" i="1" dirty="0" err="1" smtClean="0"/>
              <a:t>самостійно</a:t>
            </a:r>
            <a:r>
              <a:rPr lang="ru-RU" sz="2400" i="1" dirty="0" smtClean="0"/>
              <a:t> </a:t>
            </a:r>
            <a:r>
              <a:rPr lang="ru-RU" sz="2400" dirty="0" err="1" smtClean="0"/>
              <a:t>здійснювати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учнями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    </a:t>
            </a:r>
            <a:r>
              <a:rPr lang="ru-RU" sz="2400" dirty="0" err="1" smtClean="0"/>
              <a:t>навчальну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 , </a:t>
            </a:r>
          </a:p>
          <a:p>
            <a:r>
              <a:rPr lang="ru-RU" sz="2400" dirty="0" smtClean="0"/>
              <a:t>     </a:t>
            </a:r>
            <a:r>
              <a:rPr lang="ru-RU" sz="2400" dirty="0" err="1" smtClean="0"/>
              <a:t>ставити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цілі</a:t>
            </a:r>
            <a:r>
              <a:rPr lang="ru-RU" sz="2400" dirty="0" smtClean="0"/>
              <a:t>, </a:t>
            </a:r>
            <a:r>
              <a:rPr lang="ru-RU" sz="2400" dirty="0" err="1" smtClean="0"/>
              <a:t>шукати</a:t>
            </a:r>
            <a:r>
              <a:rPr lang="ru-RU" sz="2400" dirty="0" smtClean="0"/>
              <a:t> шляхи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досягнення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 </a:t>
            </a:r>
            <a:r>
              <a:rPr lang="ru-RU" sz="2400" dirty="0" smtClean="0"/>
              <a:t>    </a:t>
            </a:r>
            <a:r>
              <a:rPr lang="ru-RU" sz="2400" dirty="0" err="1" smtClean="0"/>
              <a:t>оцінювати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dirty="0" err="1" smtClean="0"/>
              <a:t>результати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</a:t>
            </a:r>
            <a:r>
              <a:rPr lang="ru-RU" sz="2400" b="1" i="1" dirty="0" err="1" smtClean="0"/>
              <a:t>створення</a:t>
            </a:r>
            <a:r>
              <a:rPr lang="ru-RU" sz="2400" b="1" i="1" dirty="0" smtClean="0"/>
              <a:t> умов для </a:t>
            </a:r>
            <a:r>
              <a:rPr lang="ru-RU" sz="2400" b="1" i="1" dirty="0" err="1" smtClean="0"/>
              <a:t>розвитку</a:t>
            </a:r>
            <a:r>
              <a:rPr lang="ru-RU" sz="2400" b="1" i="1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 та </a:t>
            </a:r>
            <a:r>
              <a:rPr lang="ru-RU" sz="2400" dirty="0" smtClean="0"/>
              <a:t> </a:t>
            </a:r>
            <a:r>
              <a:rPr lang="ru-RU" sz="2400" dirty="0" err="1" smtClean="0"/>
              <a:t>її</a:t>
            </a:r>
            <a:r>
              <a:rPr lang="ru-RU" sz="2400" dirty="0" smtClean="0"/>
              <a:t> 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самореа</a:t>
            </a:r>
            <a:r>
              <a:rPr lang="ru-RU" sz="2400" dirty="0" smtClean="0"/>
              <a:t>-</a:t>
            </a:r>
          </a:p>
          <a:p>
            <a:r>
              <a:rPr lang="ru-RU" sz="2400" dirty="0" smtClean="0"/>
              <a:t>     </a:t>
            </a:r>
            <a:r>
              <a:rPr lang="ru-RU" sz="2400" dirty="0" err="1" smtClean="0"/>
              <a:t>лізації</a:t>
            </a:r>
            <a:r>
              <a:rPr lang="ru-RU" sz="2400" dirty="0" smtClean="0"/>
              <a:t> </a:t>
            </a:r>
            <a:r>
              <a:rPr lang="ru-RU" sz="2400" i="1" dirty="0" smtClean="0"/>
              <a:t>  </a:t>
            </a:r>
            <a:r>
              <a:rPr lang="ru-RU" sz="2400" dirty="0" smtClean="0"/>
              <a:t>на</a:t>
            </a:r>
            <a:r>
              <a:rPr lang="ru-RU" sz="2400" dirty="0" smtClean="0"/>
              <a:t> 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   </a:t>
            </a:r>
            <a:r>
              <a:rPr lang="ru-RU" sz="2400" dirty="0" err="1" smtClean="0"/>
              <a:t>компетентності</a:t>
            </a:r>
            <a:r>
              <a:rPr lang="ru-RU" sz="2400" dirty="0" smtClean="0"/>
              <a:t> «</a:t>
            </a:r>
            <a:r>
              <a:rPr lang="ru-RU" sz="2400" i="1" dirty="0" err="1" smtClean="0"/>
              <a:t>навчити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вчитися</a:t>
            </a:r>
            <a:r>
              <a:rPr lang="ru-RU" sz="2400" i="1" dirty="0" smtClean="0"/>
              <a:t>»; 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err="1" smtClean="0"/>
              <a:t>успішного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засвоєння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вмінь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 </a:t>
            </a:r>
            <a:r>
              <a:rPr lang="ru-RU" sz="2400" dirty="0" err="1" smtClean="0"/>
              <a:t>навичок</a:t>
            </a:r>
            <a:r>
              <a:rPr lang="ru-RU" sz="2400" dirty="0" smtClean="0"/>
              <a:t>;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i="1" dirty="0" err="1" smtClean="0"/>
              <a:t>формування</a:t>
            </a:r>
            <a:r>
              <a:rPr lang="ru-RU" sz="2400" b="1" i="1" dirty="0" smtClean="0"/>
              <a:t> компетентностей </a:t>
            </a:r>
            <a:r>
              <a:rPr lang="ru-RU" sz="2400" dirty="0" smtClean="0"/>
              <a:t>в </a:t>
            </a:r>
            <a:r>
              <a:rPr lang="ru-RU" sz="2400" dirty="0" err="1" smtClean="0"/>
              <a:t>будь-якій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предметній</a:t>
            </a:r>
            <a:r>
              <a:rPr lang="ru-RU" sz="2400" dirty="0" smtClean="0"/>
              <a:t>  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пізнання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154006" y="327259"/>
            <a:ext cx="9298006" cy="1246737"/>
            <a:chOff x="-1" y="702645"/>
            <a:chExt cx="9298006" cy="8328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702645"/>
              <a:ext cx="9298006" cy="486342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46509" y="438461"/>
            <a:ext cx="7911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             Розвиток  </a:t>
            </a:r>
            <a:r>
              <a:rPr lang="uk-UA" sz="2400" b="1" i="1" dirty="0" smtClean="0">
                <a:solidFill>
                  <a:srgbClr val="00B0F0"/>
                </a:solidFill>
              </a:rPr>
              <a:t>особистості через формування УНД</a:t>
            </a:r>
            <a:endParaRPr lang="ru-RU" sz="2400" b="1" i="1" dirty="0" smtClean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1722" y="1643604"/>
            <a:ext cx="605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5641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pPr/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154006" y="327259"/>
            <a:ext cx="9298006" cy="1246737"/>
            <a:chOff x="-1" y="702645"/>
            <a:chExt cx="9298006" cy="8328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702645"/>
              <a:ext cx="9298006" cy="486342"/>
            </a:xfrm>
            <a:prstGeom prst="rect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   </a:t>
              </a:r>
              <a:endParaRPr lang="ru-RU" dirty="0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484741" y="1188986"/>
              <a:ext cx="1057620" cy="346509"/>
            </a:xfrm>
            <a:prstGeom prst="triangle">
              <a:avLst/>
            </a:prstGeom>
            <a:solidFill>
              <a:schemeClr val="lt1">
                <a:alpha val="77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21070" y="704678"/>
            <a:ext cx="79119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b="1" i="1" dirty="0" smtClean="0">
                <a:solidFill>
                  <a:srgbClr val="FF0000"/>
                </a:solidFill>
                <a:latin typeface="Calibri" pitchFamily="34" charset="0"/>
              </a:rPr>
              <a:t>       УНІВЕРСАЛЬНІ  </a:t>
            </a:r>
            <a:r>
              <a:rPr lang="uk-UA" sz="2400" b="1" i="1" dirty="0" smtClean="0">
                <a:solidFill>
                  <a:srgbClr val="FF0000"/>
                </a:solidFill>
                <a:latin typeface="Calibri" pitchFamily="34" charset="0"/>
              </a:rPr>
              <a:t>НАВЧАЛЬНІ  ДІЇ</a:t>
            </a:r>
            <a:endParaRPr lang="ru-RU" sz="2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373530" y="1397000"/>
          <a:ext cx="733428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65641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3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1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чение">
  <a:themeElements>
    <a:clrScheme name="Течение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Разрез">
  <a:themeElements>
    <a:clrScheme name="Разрез 9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6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8A8AE7"/>
      </a:accent6>
      <a:hlink>
        <a:srgbClr val="3333CC"/>
      </a:hlink>
      <a:folHlink>
        <a:srgbClr val="00808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1022</TotalTime>
  <Words>1053</Words>
  <Application>Microsoft Office PowerPoint</Application>
  <PresentationFormat>Экран (4:3)</PresentationFormat>
  <Paragraphs>205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Тема23</vt:lpstr>
      <vt:lpstr>Текстура</vt:lpstr>
      <vt:lpstr>Равновесие</vt:lpstr>
      <vt:lpstr>Вершина горы</vt:lpstr>
      <vt:lpstr>Клен</vt:lpstr>
      <vt:lpstr>Течение</vt:lpstr>
      <vt:lpstr>Граница</vt:lpstr>
      <vt:lpstr>Трава</vt:lpstr>
      <vt:lpstr>Разрез</vt:lpstr>
      <vt:lpstr>Тема14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Системно-діяльнісний підхід при викладанні хімії</vt:lpstr>
      <vt:lpstr>Системно-діяльнісний підхід при викладанні хімії</vt:lpstr>
      <vt:lpstr>Слайд 12</vt:lpstr>
      <vt:lpstr>Слайд 13</vt:lpstr>
      <vt:lpstr>Слайд 14</vt:lpstr>
      <vt:lpstr>Слайд 15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Admin</cp:lastModifiedBy>
  <cp:revision>67</cp:revision>
  <dcterms:created xsi:type="dcterms:W3CDTF">2014-09-10T04:53:24Z</dcterms:created>
  <dcterms:modified xsi:type="dcterms:W3CDTF">2016-05-27T02:52:50Z</dcterms:modified>
</cp:coreProperties>
</file>