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92" r:id="rId2"/>
    <p:sldId id="294" r:id="rId3"/>
    <p:sldId id="293" r:id="rId4"/>
    <p:sldId id="295" r:id="rId5"/>
    <p:sldId id="267" r:id="rId6"/>
    <p:sldId id="256" r:id="rId7"/>
    <p:sldId id="264" r:id="rId8"/>
    <p:sldId id="268" r:id="rId9"/>
    <p:sldId id="266" r:id="rId10"/>
    <p:sldId id="263" r:id="rId11"/>
    <p:sldId id="269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0" r:id="rId21"/>
    <p:sldId id="279" r:id="rId22"/>
    <p:sldId id="296" r:id="rId23"/>
    <p:sldId id="280" r:id="rId24"/>
    <p:sldId id="281" r:id="rId25"/>
    <p:sldId id="283" r:id="rId26"/>
    <p:sldId id="282" r:id="rId27"/>
    <p:sldId id="297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8" r:id="rId37"/>
    <p:sldId id="299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1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BC80D4-D8D8-4EB0-8751-2891D2414E40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89BB1-BA61-42D2-91D8-74280A568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395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A4707-1752-45BB-A1DE-748F0DF58331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A4707-1752-45BB-A1DE-748F0DF58331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A4707-1752-45BB-A1DE-748F0DF58331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A4707-1752-45BB-A1DE-748F0DF58331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57158" y="357166"/>
            <a:ext cx="8406597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Василь Королів – Старий </a:t>
            </a:r>
            <a:r>
              <a:rPr kumimoji="0" lang="uk-UA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„Хуха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</a:t>
            </a:r>
            <a:r>
              <a:rPr kumimoji="0" lang="uk-UA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Моховинка”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Короткі відомості про письменника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і його фантастичні казки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Образи фантастичних істот,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створені уявою автора на основі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українського фольклору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Добро і зло в казці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571876"/>
            <a:ext cx="1776320" cy="283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643182"/>
            <a:ext cx="200023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3402" y="3703336"/>
            <a:ext cx="192882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1285860"/>
            <a:ext cx="1701319" cy="2638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 descr="http://shkola.ua/web/uploads/book/54/images/6zuM1ax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5140" y="3714752"/>
            <a:ext cx="1907006" cy="2921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7388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9504" r="12798"/>
          <a:stretch/>
        </p:blipFill>
        <p:spPr bwMode="auto">
          <a:xfrm>
            <a:off x="6660232" y="1753998"/>
            <a:ext cx="2334056" cy="3724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414" y="1753998"/>
            <a:ext cx="2763282" cy="440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/>
          <p:cNvPicPr/>
          <p:nvPr/>
        </p:nvPicPr>
        <p:blipFill rotWithShape="1">
          <a:blip r:embed="rId4" cstate="print"/>
          <a:srcRect l="8217" t="3066" r="8757" b="3081"/>
          <a:stretch/>
        </p:blipFill>
        <p:spPr bwMode="auto">
          <a:xfrm>
            <a:off x="3635896" y="1538471"/>
            <a:ext cx="2410576" cy="354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0006" y="116632"/>
            <a:ext cx="87868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>
                <a:latin typeface="Constantia" pitchFamily="18" charset="0"/>
              </a:rPr>
              <a:t>	</a:t>
            </a:r>
            <a:r>
              <a:rPr lang="ru-RU" sz="2400" i="1" dirty="0" smtClean="0">
                <a:latin typeface="Constantia" pitchFamily="18" charset="0"/>
              </a:rPr>
              <a:t>З-</a:t>
            </a:r>
            <a:r>
              <a:rPr lang="ru-RU" sz="2400" i="1" dirty="0" err="1" smtClean="0">
                <a:latin typeface="Constantia" pitchFamily="18" charset="0"/>
              </a:rPr>
              <a:t>під</a:t>
            </a:r>
            <a:r>
              <a:rPr lang="ru-RU" sz="2400" i="1" dirty="0" smtClean="0">
                <a:latin typeface="Constantia" pitchFamily="18" charset="0"/>
              </a:rPr>
              <a:t> пера В. Королева – Старого </a:t>
            </a:r>
            <a:r>
              <a:rPr lang="ru-RU" sz="2400" i="1" dirty="0" err="1" smtClean="0">
                <a:latin typeface="Constantia" pitchFamily="18" charset="0"/>
              </a:rPr>
              <a:t>вийшли</a:t>
            </a:r>
            <a:r>
              <a:rPr lang="ru-RU" sz="2400" i="1" dirty="0" smtClean="0">
                <a:latin typeface="Constantia" pitchFamily="18" charset="0"/>
              </a:rPr>
              <a:t> </a:t>
            </a:r>
            <a:r>
              <a:rPr lang="ru-RU" sz="2400" i="1" dirty="0" err="1" smtClean="0">
                <a:latin typeface="Constantia" pitchFamily="18" charset="0"/>
              </a:rPr>
              <a:t>художні</a:t>
            </a:r>
            <a:r>
              <a:rPr lang="ru-RU" sz="2400" i="1" dirty="0" smtClean="0">
                <a:latin typeface="Constantia" pitchFamily="18" charset="0"/>
              </a:rPr>
              <a:t> твори: роман «</a:t>
            </a:r>
            <a:r>
              <a:rPr lang="ru-RU" sz="2400" i="1" dirty="0" err="1" smtClean="0">
                <a:latin typeface="Constantia" pitchFamily="18" charset="0"/>
              </a:rPr>
              <a:t>Хмелик</a:t>
            </a:r>
            <a:r>
              <a:rPr lang="ru-RU" sz="2400" i="1" dirty="0" smtClean="0">
                <a:latin typeface="Constantia" pitchFamily="18" charset="0"/>
              </a:rPr>
              <a:t>», </a:t>
            </a:r>
            <a:r>
              <a:rPr lang="ru-RU" sz="2400" i="1" dirty="0" err="1" smtClean="0">
                <a:latin typeface="Constantia" pitchFamily="18" charset="0"/>
              </a:rPr>
              <a:t>збірка</a:t>
            </a:r>
            <a:r>
              <a:rPr lang="ru-RU" sz="2400" i="1" dirty="0" smtClean="0">
                <a:latin typeface="Constantia" pitchFamily="18" charset="0"/>
              </a:rPr>
              <a:t> </a:t>
            </a:r>
            <a:r>
              <a:rPr lang="ru-RU" sz="2400" i="1" dirty="0" err="1" smtClean="0">
                <a:latin typeface="Constantia" pitchFamily="18" charset="0"/>
              </a:rPr>
              <a:t>казок</a:t>
            </a:r>
            <a:r>
              <a:rPr lang="ru-RU" sz="2400" i="1" dirty="0" smtClean="0">
                <a:latin typeface="Constantia" pitchFamily="18" charset="0"/>
              </a:rPr>
              <a:t> «Нечиста сила», </a:t>
            </a:r>
            <a:r>
              <a:rPr lang="ru-RU" sz="2400" i="1" dirty="0" err="1" smtClean="0">
                <a:latin typeface="Constantia" pitchFamily="18" charset="0"/>
              </a:rPr>
              <a:t>п’єси</a:t>
            </a:r>
            <a:r>
              <a:rPr lang="ru-RU" sz="2400" i="1" dirty="0" smtClean="0">
                <a:latin typeface="Constantia" pitchFamily="18" charset="0"/>
              </a:rPr>
              <a:t> – </a:t>
            </a:r>
            <a:r>
              <a:rPr lang="ru-RU" sz="2400" i="1" dirty="0" err="1" smtClean="0">
                <a:latin typeface="Constantia" pitchFamily="18" charset="0"/>
              </a:rPr>
              <a:t>казки</a:t>
            </a:r>
            <a:r>
              <a:rPr lang="ru-RU" sz="2400" i="1" dirty="0" smtClean="0">
                <a:latin typeface="Constantia" pitchFamily="18" charset="0"/>
              </a:rPr>
              <a:t>   «Русалка – жаба», «</a:t>
            </a:r>
            <a:r>
              <a:rPr lang="ru-RU" sz="2400" i="1" dirty="0" err="1" smtClean="0">
                <a:latin typeface="Constantia" pitchFamily="18" charset="0"/>
              </a:rPr>
              <a:t>Лісове</a:t>
            </a:r>
            <a:r>
              <a:rPr lang="ru-RU" sz="2400" i="1" dirty="0" smtClean="0">
                <a:latin typeface="Constantia" pitchFamily="18" charset="0"/>
              </a:rPr>
              <a:t> свято».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20376" y="5085184"/>
            <a:ext cx="5715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  </a:t>
            </a:r>
            <a:r>
              <a:rPr lang="ru-RU" sz="2400" b="1" i="1" dirty="0" smtClean="0">
                <a:solidFill>
                  <a:srgbClr val="FF0000"/>
                </a:solidFill>
                <a:latin typeface="Constantia" pitchFamily="18" charset="0"/>
              </a:rPr>
              <a:t>Хай правда по </a:t>
            </a:r>
            <a:r>
              <a:rPr lang="ru-RU" sz="2400" b="1" i="1" dirty="0" err="1" smtClean="0">
                <a:solidFill>
                  <a:srgbClr val="FF0000"/>
                </a:solidFill>
                <a:latin typeface="Constantia" pitchFamily="18" charset="0"/>
              </a:rPr>
              <a:t>світу</a:t>
            </a:r>
            <a:r>
              <a:rPr lang="ru-RU" sz="2400" b="1" i="1" dirty="0" smtClean="0">
                <a:solidFill>
                  <a:srgbClr val="FF0000"/>
                </a:solidFill>
                <a:latin typeface="Constantia" pitchFamily="18" charset="0"/>
              </a:rPr>
              <a:t> </a:t>
            </a:r>
            <a:r>
              <a:rPr lang="ru-RU" sz="2400" b="1" i="1" dirty="0" err="1" smtClean="0">
                <a:solidFill>
                  <a:srgbClr val="FF0000"/>
                </a:solidFill>
                <a:latin typeface="Constantia" pitchFamily="18" charset="0"/>
              </a:rPr>
              <a:t>полине</a:t>
            </a:r>
            <a:r>
              <a:rPr lang="ru-RU" sz="2400" b="1" i="1" dirty="0" smtClean="0">
                <a:solidFill>
                  <a:srgbClr val="FF0000"/>
                </a:solidFill>
                <a:latin typeface="Constantia" pitchFamily="18" charset="0"/>
              </a:rPr>
              <a:t>, </a:t>
            </a:r>
          </a:p>
          <a:p>
            <a:pPr algn="just"/>
            <a:r>
              <a:rPr lang="ru-RU" sz="2400" b="1" i="1" dirty="0" smtClean="0">
                <a:solidFill>
                  <a:srgbClr val="FF0000"/>
                </a:solidFill>
                <a:latin typeface="Constantia" pitchFamily="18" charset="0"/>
              </a:rPr>
              <a:t>      </a:t>
            </a:r>
            <a:r>
              <a:rPr lang="ru-RU" sz="2400" b="1" i="1" dirty="0" err="1" smtClean="0">
                <a:solidFill>
                  <a:srgbClr val="FF0000"/>
                </a:solidFill>
                <a:latin typeface="Constantia" pitchFamily="18" charset="0"/>
              </a:rPr>
              <a:t>Щасливі</a:t>
            </a:r>
            <a:r>
              <a:rPr lang="ru-RU" sz="2400" b="1" i="1" dirty="0" smtClean="0">
                <a:solidFill>
                  <a:srgbClr val="FF0000"/>
                </a:solidFill>
                <a:latin typeface="Constantia" pitchFamily="18" charset="0"/>
              </a:rPr>
              <a:t> </a:t>
            </a:r>
            <a:r>
              <a:rPr lang="ru-RU" sz="2400" b="1" i="1" dirty="0" err="1" smtClean="0">
                <a:solidFill>
                  <a:srgbClr val="FF0000"/>
                </a:solidFill>
                <a:latin typeface="Constantia" pitchFamily="18" charset="0"/>
              </a:rPr>
              <a:t>най</a:t>
            </a:r>
            <a:r>
              <a:rPr lang="ru-RU" sz="2400" b="1" i="1" dirty="0" smtClean="0">
                <a:solidFill>
                  <a:srgbClr val="FF0000"/>
                </a:solidFill>
                <a:latin typeface="Constantia" pitchFamily="18" charset="0"/>
              </a:rPr>
              <a:t> </a:t>
            </a:r>
            <a:r>
              <a:rPr lang="ru-RU" sz="2400" b="1" i="1" dirty="0" err="1" smtClean="0">
                <a:solidFill>
                  <a:srgbClr val="FF0000"/>
                </a:solidFill>
                <a:latin typeface="Constantia" pitchFamily="18" charset="0"/>
              </a:rPr>
              <a:t>будуть</a:t>
            </a:r>
            <a:r>
              <a:rPr lang="ru-RU" sz="2400" b="1" i="1" dirty="0" smtClean="0">
                <a:solidFill>
                  <a:srgbClr val="FF0000"/>
                </a:solidFill>
                <a:latin typeface="Constantia" pitchFamily="18" charset="0"/>
              </a:rPr>
              <a:t> </a:t>
            </a:r>
            <a:r>
              <a:rPr lang="ru-RU" sz="2400" b="1" i="1" dirty="0" err="1" smtClean="0">
                <a:solidFill>
                  <a:srgbClr val="FF0000"/>
                </a:solidFill>
                <a:latin typeface="Constantia" pitchFamily="18" charset="0"/>
              </a:rPr>
              <a:t>всі</a:t>
            </a:r>
            <a:r>
              <a:rPr lang="ru-RU" sz="2400" b="1" i="1" dirty="0" smtClean="0">
                <a:solidFill>
                  <a:srgbClr val="FF0000"/>
                </a:solidFill>
                <a:latin typeface="Constantia" pitchFamily="18" charset="0"/>
              </a:rPr>
              <a:t> люди... </a:t>
            </a:r>
          </a:p>
          <a:p>
            <a:pPr algn="just"/>
            <a:r>
              <a:rPr lang="ru-RU" sz="2400" b="1" i="1" dirty="0" smtClean="0">
                <a:solidFill>
                  <a:srgbClr val="FF0000"/>
                </a:solidFill>
                <a:latin typeface="Constantia" pitchFamily="18" charset="0"/>
              </a:rPr>
              <a:t>      </a:t>
            </a:r>
            <a:r>
              <a:rPr lang="ru-RU" sz="2400" b="1" i="1" dirty="0" err="1" smtClean="0">
                <a:solidFill>
                  <a:srgbClr val="FF0000"/>
                </a:solidFill>
                <a:latin typeface="Constantia" pitchFamily="18" charset="0"/>
              </a:rPr>
              <a:t>Звідціль</a:t>
            </a:r>
            <a:r>
              <a:rPr lang="ru-RU" sz="2400" b="1" i="1" dirty="0" smtClean="0">
                <a:solidFill>
                  <a:srgbClr val="FF0000"/>
                </a:solidFill>
                <a:latin typeface="Constantia" pitchFamily="18" charset="0"/>
              </a:rPr>
              <a:t>, </a:t>
            </a:r>
            <a:r>
              <a:rPr lang="ru-RU" sz="2400" b="1" i="1" dirty="0" err="1" smtClean="0">
                <a:solidFill>
                  <a:srgbClr val="FF0000"/>
                </a:solidFill>
                <a:latin typeface="Constantia" pitchFamily="18" charset="0"/>
              </a:rPr>
              <a:t>з</a:t>
            </a:r>
            <a:r>
              <a:rPr lang="ru-RU" sz="2400" b="1" i="1" dirty="0" smtClean="0">
                <a:solidFill>
                  <a:srgbClr val="FF0000"/>
                </a:solidFill>
                <a:latin typeface="Constantia" pitchFamily="18" charset="0"/>
              </a:rPr>
              <a:t> </a:t>
            </a:r>
            <a:r>
              <a:rPr lang="ru-RU" sz="2400" b="1" i="1" dirty="0" err="1" smtClean="0">
                <a:solidFill>
                  <a:srgbClr val="FF0000"/>
                </a:solidFill>
                <a:latin typeface="Constantia" pitchFamily="18" charset="0"/>
              </a:rPr>
              <a:t>чарівної</a:t>
            </a:r>
            <a:r>
              <a:rPr lang="ru-RU" sz="2400" b="1" i="1" dirty="0" smtClean="0">
                <a:solidFill>
                  <a:srgbClr val="FF0000"/>
                </a:solidFill>
                <a:latin typeface="Constantia" pitchFamily="18" charset="0"/>
              </a:rPr>
              <a:t> </a:t>
            </a:r>
            <a:r>
              <a:rPr lang="ru-RU" sz="2400" b="1" i="1" dirty="0" err="1" smtClean="0">
                <a:solidFill>
                  <a:srgbClr val="FF0000"/>
                </a:solidFill>
                <a:latin typeface="Constantia" pitchFamily="18" charset="0"/>
              </a:rPr>
              <a:t>Вкраїни</a:t>
            </a:r>
            <a:r>
              <a:rPr lang="ru-RU" sz="2400" b="1" i="1" dirty="0" smtClean="0">
                <a:solidFill>
                  <a:srgbClr val="FF0000"/>
                </a:solidFill>
                <a:latin typeface="Constantia" pitchFamily="18" charset="0"/>
              </a:rPr>
              <a:t>, </a:t>
            </a:r>
          </a:p>
          <a:p>
            <a:pPr algn="just"/>
            <a:r>
              <a:rPr lang="ru-RU" sz="2400" b="1" i="1" dirty="0" smtClean="0">
                <a:solidFill>
                  <a:srgbClr val="FF0000"/>
                </a:solidFill>
                <a:latin typeface="Constantia" pitchFamily="18" charset="0"/>
              </a:rPr>
              <a:t>      Хай </a:t>
            </a:r>
            <a:r>
              <a:rPr lang="ru-RU" sz="2400" b="1" i="1" dirty="0" err="1" smtClean="0">
                <a:solidFill>
                  <a:srgbClr val="FF0000"/>
                </a:solidFill>
                <a:latin typeface="Constantia" pitchFamily="18" charset="0"/>
              </a:rPr>
              <a:t>радість</a:t>
            </a:r>
            <a:r>
              <a:rPr lang="ru-RU" sz="2400" b="1" i="1" dirty="0" smtClean="0">
                <a:solidFill>
                  <a:srgbClr val="FF0000"/>
                </a:solidFill>
                <a:latin typeface="Constantia" pitchFamily="18" charset="0"/>
              </a:rPr>
              <a:t> </a:t>
            </a:r>
            <a:r>
              <a:rPr lang="ru-RU" sz="2400" b="1" i="1" dirty="0" err="1" smtClean="0">
                <a:solidFill>
                  <a:srgbClr val="FF0000"/>
                </a:solidFill>
                <a:latin typeface="Constantia" pitchFamily="18" charset="0"/>
              </a:rPr>
              <a:t>розійдеться</a:t>
            </a:r>
            <a:r>
              <a:rPr lang="ru-RU" sz="2400" b="1" i="1" dirty="0" smtClean="0">
                <a:solidFill>
                  <a:srgbClr val="FF0000"/>
                </a:solidFill>
                <a:latin typeface="Constantia" pitchFamily="18" charset="0"/>
              </a:rPr>
              <a:t> </a:t>
            </a:r>
            <a:r>
              <a:rPr lang="ru-RU" sz="2400" b="1" i="1" dirty="0" err="1" smtClean="0">
                <a:solidFill>
                  <a:srgbClr val="FF0000"/>
                </a:solidFill>
                <a:latin typeface="Constantia" pitchFamily="18" charset="0"/>
              </a:rPr>
              <a:t>всюди</a:t>
            </a:r>
            <a:r>
              <a:rPr lang="ru-RU" sz="2400" b="1" i="1" dirty="0" smtClean="0">
                <a:solidFill>
                  <a:srgbClr val="FF0000"/>
                </a:solidFill>
                <a:latin typeface="Constantia" pitchFamily="18" charset="0"/>
              </a:rPr>
              <a:t>!</a:t>
            </a:r>
            <a:endParaRPr lang="ru-RU" sz="2400" b="1" i="1" dirty="0">
              <a:solidFill>
                <a:srgbClr val="FF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 cstate="print"/>
          <a:srcRect b="5602"/>
          <a:stretch/>
        </p:blipFill>
        <p:spPr bwMode="auto">
          <a:xfrm>
            <a:off x="1907704" y="0"/>
            <a:ext cx="5472608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94788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3429000"/>
            <a:ext cx="2414582" cy="3233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3286124"/>
            <a:ext cx="2686055" cy="3244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28604"/>
            <a:ext cx="2357454" cy="294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928670"/>
            <a:ext cx="2667002" cy="2652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Рисунок 14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57950" y="357166"/>
            <a:ext cx="2384430" cy="3151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57950" y="214290"/>
            <a:ext cx="248602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142976" y="2428868"/>
            <a:ext cx="721896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Фантастичні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істоти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української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міфології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02789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28596" y="714356"/>
            <a:ext cx="571504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Constantia" pitchFamily="18" charset="0"/>
              </a:rPr>
              <a:t>Блуд</a:t>
            </a:r>
          </a:p>
          <a:p>
            <a:pPr algn="just"/>
            <a:r>
              <a:rPr lang="ru-RU" i="1" dirty="0" smtClean="0">
                <a:latin typeface="Constantia" pitchFamily="18" charset="0"/>
              </a:rPr>
              <a:t>	</a:t>
            </a:r>
            <a:r>
              <a:rPr lang="ru-RU" i="1" dirty="0" err="1" smtClean="0">
                <a:latin typeface="Constantia" pitchFamily="18" charset="0"/>
              </a:rPr>
              <a:t>Може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прибрати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вигляду</a:t>
            </a:r>
            <a:r>
              <a:rPr lang="ru-RU" i="1" dirty="0" smtClean="0">
                <a:latin typeface="Constantia" pitchFamily="18" charset="0"/>
              </a:rPr>
              <a:t> птаха, </a:t>
            </a:r>
            <a:r>
              <a:rPr lang="ru-RU" i="1" dirty="0" err="1" smtClean="0">
                <a:latin typeface="Constantia" pitchFamily="18" charset="0"/>
              </a:rPr>
              <a:t>панії</a:t>
            </a:r>
            <a:r>
              <a:rPr lang="ru-RU" i="1" dirty="0" smtClean="0">
                <a:latin typeface="Constantia" pitchFamily="18" charset="0"/>
              </a:rPr>
              <a:t>, </a:t>
            </a:r>
            <a:r>
              <a:rPr lang="ru-RU" i="1" dirty="0" err="1" smtClean="0">
                <a:latin typeface="Constantia" pitchFamily="18" charset="0"/>
              </a:rPr>
              <a:t>чоловіка</a:t>
            </a:r>
            <a:r>
              <a:rPr lang="ru-RU" i="1" dirty="0" smtClean="0">
                <a:latin typeface="Constantia" pitchFamily="18" charset="0"/>
              </a:rPr>
              <a:t>, кота, пса, </a:t>
            </a:r>
            <a:r>
              <a:rPr lang="ru-RU" i="1" dirty="0" err="1" smtClean="0">
                <a:latin typeface="Constantia" pitchFamily="18" charset="0"/>
              </a:rPr>
              <a:t>світла</a:t>
            </a:r>
            <a:r>
              <a:rPr lang="ru-RU" i="1" dirty="0" smtClean="0">
                <a:latin typeface="Constantia" pitchFamily="18" charset="0"/>
              </a:rPr>
              <a:t>. </a:t>
            </a:r>
            <a:r>
              <a:rPr lang="ru-RU" i="1" dirty="0" err="1" smtClean="0">
                <a:latin typeface="Constantia" pitchFamily="18" charset="0"/>
              </a:rPr>
              <a:t>Найчастіше</a:t>
            </a:r>
            <a:r>
              <a:rPr lang="ru-RU" i="1" dirty="0" smtClean="0">
                <a:latin typeface="Constantia" pitchFamily="18" charset="0"/>
              </a:rPr>
              <a:t> «</a:t>
            </a:r>
            <a:r>
              <a:rPr lang="ru-RU" i="1" dirty="0" err="1" smtClean="0">
                <a:latin typeface="Constantia" pitchFamily="18" charset="0"/>
              </a:rPr>
              <a:t>чигає</a:t>
            </a:r>
            <a:r>
              <a:rPr lang="ru-RU" i="1" dirty="0" smtClean="0">
                <a:latin typeface="Constantia" pitchFamily="18" charset="0"/>
              </a:rPr>
              <a:t>» на </a:t>
            </a:r>
            <a:r>
              <a:rPr lang="ru-RU" i="1" dirty="0" err="1" smtClean="0">
                <a:latin typeface="Constantia" pitchFamily="18" charset="0"/>
              </a:rPr>
              <a:t>подорожнього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на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роздоріжжі</a:t>
            </a:r>
            <a:r>
              <a:rPr lang="ru-RU" i="1" dirty="0" smtClean="0">
                <a:latin typeface="Constantia" pitchFamily="18" charset="0"/>
              </a:rPr>
              <a:t>. </a:t>
            </a:r>
            <a:r>
              <a:rPr lang="ru-RU" i="1" dirty="0" err="1" smtClean="0">
                <a:latin typeface="Constantia" pitchFamily="18" charset="0"/>
              </a:rPr>
              <a:t>Вчепившись</a:t>
            </a:r>
            <a:r>
              <a:rPr lang="ru-RU" i="1" dirty="0" smtClean="0">
                <a:latin typeface="Constantia" pitchFamily="18" charset="0"/>
              </a:rPr>
              <a:t> у </a:t>
            </a:r>
            <a:r>
              <a:rPr lang="ru-RU" i="1" dirty="0" err="1" smtClean="0">
                <a:latin typeface="Constantia" pitchFamily="18" charset="0"/>
              </a:rPr>
              <a:t>людину</a:t>
            </a:r>
            <a:r>
              <a:rPr lang="ru-RU" i="1" dirty="0" smtClean="0">
                <a:latin typeface="Constantia" pitchFamily="18" charset="0"/>
              </a:rPr>
              <a:t>, Блуд водить </a:t>
            </a:r>
            <a:r>
              <a:rPr lang="ru-RU" i="1" dirty="0" err="1" smtClean="0">
                <a:latin typeface="Constantia" pitchFamily="18" charset="0"/>
              </a:rPr>
              <a:t>її</a:t>
            </a:r>
            <a:r>
              <a:rPr lang="ru-RU" i="1" dirty="0" smtClean="0">
                <a:latin typeface="Constantia" pitchFamily="18" charset="0"/>
              </a:rPr>
              <a:t> до </a:t>
            </a:r>
            <a:r>
              <a:rPr lang="ru-RU" i="1" dirty="0" err="1" smtClean="0">
                <a:latin typeface="Constantia" pitchFamily="18" charset="0"/>
              </a:rPr>
              <a:t>повного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знесилення</a:t>
            </a:r>
            <a:r>
              <a:rPr lang="ru-RU" i="1" dirty="0" smtClean="0">
                <a:latin typeface="Constantia" pitchFamily="18" charset="0"/>
              </a:rPr>
              <a:t> на одному </a:t>
            </a:r>
            <a:r>
              <a:rPr lang="ru-RU" i="1" dirty="0" err="1" smtClean="0">
                <a:latin typeface="Constantia" pitchFamily="18" charset="0"/>
              </a:rPr>
              <a:t>місці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або</a:t>
            </a:r>
            <a:r>
              <a:rPr lang="ru-RU" i="1" dirty="0" smtClean="0">
                <a:latin typeface="Constantia" pitchFamily="18" charset="0"/>
              </a:rPr>
              <a:t> заводить у болото, воду </a:t>
            </a:r>
            <a:r>
              <a:rPr lang="ru-RU" i="1" dirty="0" err="1" smtClean="0">
                <a:latin typeface="Constantia" pitchFamily="18" charset="0"/>
              </a:rPr>
              <a:t>чи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іншу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прірву</a:t>
            </a:r>
            <a:r>
              <a:rPr lang="ru-RU" i="1" dirty="0" smtClean="0">
                <a:latin typeface="Constantia" pitchFamily="18" charset="0"/>
              </a:rPr>
              <a:t>. </a:t>
            </a:r>
            <a:r>
              <a:rPr lang="ru-RU" i="1" dirty="0" err="1" smtClean="0">
                <a:latin typeface="Constantia" pitchFamily="18" charset="0"/>
              </a:rPr>
              <a:t>Зникає</a:t>
            </a:r>
            <a:r>
              <a:rPr lang="ru-RU" i="1" dirty="0" smtClean="0">
                <a:latin typeface="Constantia" pitchFamily="18" charset="0"/>
              </a:rPr>
              <a:t> Блуд (</a:t>
            </a:r>
            <a:r>
              <a:rPr lang="ru-RU" i="1" dirty="0" err="1" smtClean="0">
                <a:latin typeface="Constantia" pitchFamily="18" charset="0"/>
              </a:rPr>
              <a:t>розсіюється</a:t>
            </a:r>
            <a:r>
              <a:rPr lang="ru-RU" i="1" dirty="0" smtClean="0">
                <a:latin typeface="Constantia" pitchFamily="18" charset="0"/>
              </a:rPr>
              <a:t>) </a:t>
            </a:r>
            <a:r>
              <a:rPr lang="ru-RU" i="1" dirty="0" err="1" smtClean="0">
                <a:latin typeface="Constantia" pitchFamily="18" charset="0"/>
              </a:rPr>
              <a:t>після</a:t>
            </a:r>
            <a:r>
              <a:rPr lang="ru-RU" i="1" dirty="0" smtClean="0">
                <a:latin typeface="Constantia" pitchFamily="18" charset="0"/>
              </a:rPr>
              <a:t> того, як </a:t>
            </a:r>
            <a:r>
              <a:rPr lang="ru-RU" i="1" dirty="0" err="1" smtClean="0">
                <a:latin typeface="Constantia" pitchFamily="18" charset="0"/>
              </a:rPr>
              <a:t>проспіває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півень</a:t>
            </a:r>
            <a:r>
              <a:rPr lang="ru-RU" i="1" dirty="0" smtClean="0">
                <a:latin typeface="Constantia" pitchFamily="18" charset="0"/>
              </a:rPr>
              <a:t>.</a:t>
            </a:r>
            <a:endParaRPr lang="ru-RU" i="1" dirty="0">
              <a:latin typeface="Constantia" pitchFamily="18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643570" y="4357694"/>
            <a:ext cx="3071834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Відьма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— та, що вміє чаклувати,</a:t>
            </a:r>
            <a:r>
              <a:rPr kumimoji="0" lang="uk-UA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здатна </a:t>
            </a: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перевтілюватися  в якогось звіра чи предмет,</a:t>
            </a:r>
            <a:r>
              <a:rPr kumimoji="0" lang="uk-UA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а також </a:t>
            </a: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літати на мітлі, кочерзі, тварині чи людині.</a:t>
            </a:r>
            <a:endParaRPr kumimoji="0" lang="uk-UA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2928934"/>
            <a:ext cx="2304046" cy="2631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Рисунок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428604"/>
            <a:ext cx="228601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857628"/>
            <a:ext cx="328614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604204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4357686" y="698967"/>
            <a:ext cx="421481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Вовкулака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uk-UA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незвичайна, </a:t>
            </a:r>
            <a:r>
              <a:rPr kumimoji="0" lang="uk-UA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напівфантастична</a:t>
            </a:r>
            <a:r>
              <a:rPr kumimoji="0" lang="uk-UA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істота. Живе у сім'ї, як звичайні люди, і лише в певний час, найчастіше вночі, перетворюється у вовка, а вдень знову </a:t>
            </a:r>
            <a:r>
              <a:rPr kumimoji="0" lang="uk-UA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набуває</a:t>
            </a:r>
            <a:r>
              <a:rPr kumimoji="0" lang="uk-UA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звичного вигляду. </a:t>
            </a:r>
            <a:endParaRPr kumimoji="0" lang="uk-UA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3357562"/>
            <a:ext cx="500066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i="1" dirty="0" smtClean="0">
                <a:solidFill>
                  <a:srgbClr val="FF0000"/>
                </a:solidFill>
                <a:latin typeface="Constantia" pitchFamily="18" charset="0"/>
              </a:rPr>
              <a:t>Водяник</a:t>
            </a:r>
          </a:p>
          <a:p>
            <a:pPr algn="just"/>
            <a:r>
              <a:rPr lang="uk-UA" i="1" dirty="0" smtClean="0">
                <a:latin typeface="Constantia" pitchFamily="18" charset="0"/>
              </a:rPr>
              <a:t> — володар ставків, водоймищ,  старшує над русалками та опікується рибами.  Живе він у вирах річок, коло млинів. </a:t>
            </a:r>
            <a:endParaRPr lang="ru-RU" i="1" dirty="0">
              <a:latin typeface="Constant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4572008"/>
            <a:ext cx="3000396" cy="2111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Рисунок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28604"/>
            <a:ext cx="3827468" cy="2757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2714620"/>
            <a:ext cx="3167068" cy="2619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085008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428596" y="290105"/>
            <a:ext cx="607223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Дідо (</a:t>
            </a:r>
            <a:r>
              <a:rPr kumimoji="0" lang="uk-UA" sz="20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Капуш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)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	Живе  у кущах бузини, поблизу хати, має добродушну вдачу.  </a:t>
            </a:r>
            <a:r>
              <a:rPr lang="uk-UA" i="1" dirty="0" smtClean="0"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Усе знає про природу: звірів, птахів, рослини. Але свої знання передає лише обраним.</a:t>
            </a:r>
            <a:endParaRPr kumimoji="0" lang="uk-UA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3" y="285728"/>
            <a:ext cx="2366027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428596" y="1857364"/>
            <a:ext cx="5929354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Constantia" pitchFamily="18" charset="0"/>
              </a:rPr>
              <a:t>Домовик</a:t>
            </a:r>
          </a:p>
          <a:p>
            <a:pPr algn="just"/>
            <a:r>
              <a:rPr lang="ru-RU" i="1" dirty="0" smtClean="0">
                <a:latin typeface="Constantia" pitchFamily="18" charset="0"/>
              </a:rPr>
              <a:t> – </a:t>
            </a:r>
            <a:r>
              <a:rPr lang="ru-RU" i="1" dirty="0" err="1" smtClean="0">
                <a:latin typeface="Constantia" pitchFamily="18" charset="0"/>
              </a:rPr>
              <a:t>найдавніший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демонічний</a:t>
            </a:r>
            <a:r>
              <a:rPr lang="ru-RU" i="1" dirty="0" smtClean="0">
                <a:latin typeface="Constantia" pitchFamily="18" charset="0"/>
              </a:rPr>
              <a:t> образ у </a:t>
            </a:r>
            <a:r>
              <a:rPr lang="ru-RU" i="1" dirty="0" err="1" smtClean="0">
                <a:latin typeface="Constantia" pitchFamily="18" charset="0"/>
              </a:rPr>
              <a:t>багатьох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народів</a:t>
            </a:r>
            <a:r>
              <a:rPr lang="ru-RU" i="1" dirty="0" smtClean="0">
                <a:latin typeface="Constantia" pitchFamily="18" charset="0"/>
              </a:rPr>
              <a:t>. </a:t>
            </a:r>
            <a:r>
              <a:rPr lang="ru-RU" i="1" dirty="0" err="1" smtClean="0">
                <a:latin typeface="Constantia" pitchFamily="18" charset="0"/>
              </a:rPr>
              <a:t>Це</a:t>
            </a:r>
            <a:r>
              <a:rPr lang="ru-RU" i="1" dirty="0" smtClean="0">
                <a:latin typeface="Constantia" pitchFamily="18" charset="0"/>
              </a:rPr>
              <a:t> аж </a:t>
            </a:r>
            <a:r>
              <a:rPr lang="ru-RU" i="1" dirty="0" err="1" smtClean="0">
                <a:latin typeface="Constantia" pitchFamily="18" charset="0"/>
              </a:rPr>
              <a:t>ніяк</a:t>
            </a:r>
            <a:r>
              <a:rPr lang="ru-RU" i="1" dirty="0" smtClean="0">
                <a:latin typeface="Constantia" pitchFamily="18" charset="0"/>
              </a:rPr>
              <a:t> не </a:t>
            </a:r>
            <a:r>
              <a:rPr lang="ru-RU" i="1" dirty="0" err="1" smtClean="0">
                <a:latin typeface="Constantia" pitchFamily="18" charset="0"/>
              </a:rPr>
              <a:t>злий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дід</a:t>
            </a:r>
            <a:r>
              <a:rPr lang="ru-RU" i="1" dirty="0" smtClean="0">
                <a:latin typeface="Constantia" pitchFamily="18" charset="0"/>
              </a:rPr>
              <a:t>, а </a:t>
            </a:r>
            <a:r>
              <a:rPr lang="ru-RU" i="1" dirty="0" err="1" smtClean="0">
                <a:latin typeface="Constantia" pitchFamily="18" charset="0"/>
              </a:rPr>
              <a:t>справжній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хатній</a:t>
            </a:r>
            <a:r>
              <a:rPr lang="ru-RU" i="1" dirty="0" smtClean="0">
                <a:latin typeface="Constantia" pitchFamily="18" charset="0"/>
              </a:rPr>
              <a:t> бог, </a:t>
            </a:r>
            <a:r>
              <a:rPr lang="ru-RU" i="1" dirty="0" err="1" smtClean="0">
                <a:latin typeface="Constantia" pitchFamily="18" charset="0"/>
              </a:rPr>
              <a:t>охоронець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домашнього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вогнища</a:t>
            </a:r>
            <a:r>
              <a:rPr lang="ru-RU" i="1" dirty="0" smtClean="0">
                <a:latin typeface="Constantia" pitchFamily="18" charset="0"/>
              </a:rPr>
              <a:t> та </a:t>
            </a:r>
            <a:r>
              <a:rPr lang="ru-RU" i="1" dirty="0" err="1" smtClean="0">
                <a:latin typeface="Constantia" pitchFamily="18" charset="0"/>
              </a:rPr>
              <a:t>родинних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святинь</a:t>
            </a:r>
            <a:r>
              <a:rPr lang="ru-RU" i="1" dirty="0" smtClean="0">
                <a:latin typeface="Constantia" pitchFamily="18" charset="0"/>
              </a:rPr>
              <a:t>.</a:t>
            </a:r>
          </a:p>
          <a:p>
            <a:pPr algn="just"/>
            <a:r>
              <a:rPr lang="ru-RU" i="1" dirty="0" smtClean="0">
                <a:latin typeface="Constantia" pitchFamily="18" charset="0"/>
              </a:rPr>
              <a:t>	</a:t>
            </a:r>
            <a:r>
              <a:rPr lang="ru-RU" i="1" dirty="0" err="1" smtClean="0">
                <a:latin typeface="Constantia" pitchFamily="18" charset="0"/>
              </a:rPr>
              <a:t>Крім</a:t>
            </a:r>
            <a:r>
              <a:rPr lang="ru-RU" i="1" dirty="0" smtClean="0">
                <a:latin typeface="Constantia" pitchFamily="18" charset="0"/>
              </a:rPr>
              <a:t> Домовика, </a:t>
            </a:r>
            <a:r>
              <a:rPr lang="ru-RU" i="1" dirty="0" err="1" smtClean="0">
                <a:latin typeface="Constantia" pitchFamily="18" charset="0"/>
              </a:rPr>
              <a:t>українська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демонологія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розрізняє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ще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й</a:t>
            </a:r>
            <a:r>
              <a:rPr lang="ru-RU" i="1" dirty="0" smtClean="0">
                <a:latin typeface="Constantia" pitchFamily="18" charset="0"/>
              </a:rPr>
              <a:t> дворового духа – Дворянина (</a:t>
            </a:r>
            <a:r>
              <a:rPr lang="ru-RU" i="1" dirty="0" err="1" smtClean="0">
                <a:latin typeface="Constantia" pitchFamily="18" charset="0"/>
              </a:rPr>
              <a:t>Стиригу</a:t>
            </a:r>
            <a:r>
              <a:rPr lang="ru-RU" i="1" dirty="0" smtClean="0">
                <a:latin typeface="Constantia" pitchFamily="18" charset="0"/>
              </a:rPr>
              <a:t>) – повелителя </a:t>
            </a:r>
            <a:r>
              <a:rPr lang="ru-RU" i="1" dirty="0" err="1" smtClean="0">
                <a:latin typeface="Constantia" pitchFamily="18" charset="0"/>
              </a:rPr>
              <a:t>худоби</a:t>
            </a:r>
            <a:r>
              <a:rPr lang="ru-RU" i="1" dirty="0" smtClean="0">
                <a:latin typeface="Constantia" pitchFamily="18" charset="0"/>
              </a:rPr>
              <a:t> та </a:t>
            </a:r>
            <a:r>
              <a:rPr lang="ru-RU" i="1" dirty="0" err="1" smtClean="0">
                <a:latin typeface="Constantia" pitchFamily="18" charset="0"/>
              </a:rPr>
              <a:t>всього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господарства</a:t>
            </a:r>
            <a:r>
              <a:rPr lang="ru-RU" i="1" dirty="0" smtClean="0">
                <a:latin typeface="Constantia" pitchFamily="18" charset="0"/>
              </a:rPr>
              <a:t>. </a:t>
            </a:r>
            <a:r>
              <a:rPr lang="ru-RU" i="1" dirty="0" err="1" smtClean="0">
                <a:latin typeface="Constantia" pitchFamily="18" charset="0"/>
              </a:rPr>
              <a:t>Вважаючи</a:t>
            </a:r>
            <a:r>
              <a:rPr lang="ru-RU" i="1" dirty="0" smtClean="0">
                <a:latin typeface="Constantia" pitchFamily="18" charset="0"/>
              </a:rPr>
              <a:t>    Домового    за    члена       </a:t>
            </a:r>
            <a:r>
              <a:rPr lang="ru-RU" i="1" dirty="0" err="1" smtClean="0">
                <a:latin typeface="Constantia" pitchFamily="18" charset="0"/>
              </a:rPr>
              <a:t>своєї</a:t>
            </a:r>
            <a:r>
              <a:rPr lang="ru-RU" i="1" dirty="0" smtClean="0">
                <a:latin typeface="Constantia" pitchFamily="18" charset="0"/>
              </a:rPr>
              <a:t> </a:t>
            </a:r>
          </a:p>
          <a:p>
            <a:pPr algn="just"/>
            <a:r>
              <a:rPr lang="ru-RU" i="1" dirty="0" err="1" smtClean="0">
                <a:latin typeface="Constantia" pitchFamily="18" charset="0"/>
              </a:rPr>
              <a:t>родини</a:t>
            </a:r>
            <a:r>
              <a:rPr lang="ru-RU" i="1" dirty="0" smtClean="0">
                <a:latin typeface="Constantia" pitchFamily="18" charset="0"/>
              </a:rPr>
              <a:t>,   люди   </a:t>
            </a:r>
            <a:r>
              <a:rPr lang="ru-RU" i="1" dirty="0" err="1" smtClean="0">
                <a:latin typeface="Constantia" pitchFamily="18" charset="0"/>
              </a:rPr>
              <a:t>віддавали</a:t>
            </a:r>
            <a:r>
              <a:rPr lang="ru-RU" i="1" dirty="0" smtClean="0">
                <a:latin typeface="Constantia" pitchFamily="18" charset="0"/>
              </a:rPr>
              <a:t>   </a:t>
            </a:r>
            <a:r>
              <a:rPr lang="ru-RU" i="1" dirty="0" err="1" smtClean="0">
                <a:latin typeface="Constantia" pitchFamily="18" charset="0"/>
              </a:rPr>
              <a:t>йому</a:t>
            </a:r>
            <a:r>
              <a:rPr lang="ru-RU" i="1" dirty="0" smtClean="0">
                <a:latin typeface="Constantia" pitchFamily="18" charset="0"/>
              </a:rPr>
              <a:t>   </a:t>
            </a:r>
            <a:r>
              <a:rPr lang="ru-RU" i="1" dirty="0" err="1" smtClean="0">
                <a:latin typeface="Constantia" pitchFamily="18" charset="0"/>
              </a:rPr>
              <a:t>належну</a:t>
            </a:r>
            <a:r>
              <a:rPr lang="ru-RU" i="1" dirty="0" smtClean="0">
                <a:latin typeface="Constantia" pitchFamily="18" charset="0"/>
              </a:rPr>
              <a:t> </a:t>
            </a:r>
          </a:p>
          <a:p>
            <a:pPr algn="just"/>
            <a:r>
              <a:rPr lang="ru-RU" i="1" dirty="0" err="1" smtClean="0">
                <a:latin typeface="Constantia" pitchFamily="18" charset="0"/>
              </a:rPr>
              <a:t>шану</a:t>
            </a:r>
            <a:r>
              <a:rPr lang="ru-RU" i="1" dirty="0" smtClean="0">
                <a:latin typeface="Constantia" pitchFamily="18" charset="0"/>
              </a:rPr>
              <a:t>:     </a:t>
            </a:r>
            <a:r>
              <a:rPr lang="ru-RU" i="1" dirty="0" err="1" smtClean="0">
                <a:latin typeface="Constantia" pitchFamily="18" charset="0"/>
              </a:rPr>
              <a:t>під</a:t>
            </a:r>
            <a:r>
              <a:rPr lang="ru-RU" i="1" dirty="0" smtClean="0">
                <a:latin typeface="Constantia" pitchFamily="18" charset="0"/>
              </a:rPr>
              <a:t>    </a:t>
            </a:r>
            <a:r>
              <a:rPr lang="ru-RU" i="1" dirty="0" err="1" smtClean="0">
                <a:latin typeface="Constantia" pitchFamily="18" charset="0"/>
              </a:rPr>
              <a:t>Новий</a:t>
            </a:r>
            <a:r>
              <a:rPr lang="ru-RU" i="1" dirty="0" smtClean="0">
                <a:latin typeface="Constantia" pitchFamily="18" charset="0"/>
              </a:rPr>
              <a:t>     </a:t>
            </a:r>
            <a:r>
              <a:rPr lang="ru-RU" i="1" dirty="0" err="1" smtClean="0">
                <a:latin typeface="Constantia" pitchFamily="18" charset="0"/>
              </a:rPr>
              <a:t>рік</a:t>
            </a:r>
            <a:r>
              <a:rPr lang="ru-RU" i="1" dirty="0" smtClean="0">
                <a:latin typeface="Constantia" pitchFamily="18" charset="0"/>
              </a:rPr>
              <a:t>     </a:t>
            </a:r>
            <a:r>
              <a:rPr lang="ru-RU" i="1" dirty="0" err="1" smtClean="0">
                <a:latin typeface="Constantia" pitchFamily="18" charset="0"/>
              </a:rPr>
              <a:t>влаштовували</a:t>
            </a:r>
            <a:r>
              <a:rPr lang="ru-RU" i="1" dirty="0" smtClean="0">
                <a:latin typeface="Constantia" pitchFamily="18" charset="0"/>
              </a:rPr>
              <a:t> </a:t>
            </a:r>
          </a:p>
          <a:p>
            <a:pPr algn="just"/>
            <a:r>
              <a:rPr lang="ru-RU" i="1" dirty="0" smtClean="0">
                <a:latin typeface="Constantia" pitchFamily="18" charset="0"/>
              </a:rPr>
              <a:t>“</a:t>
            </a:r>
            <a:r>
              <a:rPr lang="ru-RU" i="1" dirty="0" err="1" smtClean="0">
                <a:latin typeface="Constantia" pitchFamily="18" charset="0"/>
              </a:rPr>
              <a:t>весілля</a:t>
            </a:r>
            <a:r>
              <a:rPr lang="ru-RU" i="1" dirty="0" smtClean="0">
                <a:latin typeface="Constantia" pitchFamily="18" charset="0"/>
              </a:rPr>
              <a:t>” </a:t>
            </a:r>
            <a:r>
              <a:rPr lang="ru-RU" i="1" dirty="0" err="1" smtClean="0">
                <a:latin typeface="Constantia" pitchFamily="18" charset="0"/>
              </a:rPr>
              <a:t>печі</a:t>
            </a:r>
            <a:r>
              <a:rPr lang="ru-RU" i="1" dirty="0" smtClean="0">
                <a:latin typeface="Constantia" pitchFamily="18" charset="0"/>
              </a:rPr>
              <a:t>; при </a:t>
            </a:r>
            <a:r>
              <a:rPr lang="ru-RU" i="1" dirty="0" err="1" smtClean="0">
                <a:latin typeface="Constantia" pitchFamily="18" charset="0"/>
              </a:rPr>
              <a:t>переїзді</a:t>
            </a:r>
            <a:r>
              <a:rPr lang="ru-RU" i="1" dirty="0" smtClean="0">
                <a:latin typeface="Constantia" pitchFamily="18" charset="0"/>
              </a:rPr>
              <a:t> до   </a:t>
            </a:r>
            <a:r>
              <a:rPr lang="ru-RU" i="1" dirty="0" err="1" smtClean="0">
                <a:latin typeface="Constantia" pitchFamily="18" charset="0"/>
              </a:rPr>
              <a:t>нової</a:t>
            </a:r>
            <a:r>
              <a:rPr lang="ru-RU" i="1" dirty="0" smtClean="0">
                <a:latin typeface="Constantia" pitchFamily="18" charset="0"/>
              </a:rPr>
              <a:t>    </a:t>
            </a:r>
            <a:r>
              <a:rPr lang="ru-RU" i="1" dirty="0" err="1" smtClean="0">
                <a:latin typeface="Constantia" pitchFamily="18" charset="0"/>
              </a:rPr>
              <a:t>оселі</a:t>
            </a:r>
            <a:r>
              <a:rPr lang="ru-RU" i="1" dirty="0" smtClean="0">
                <a:latin typeface="Constantia" pitchFamily="18" charset="0"/>
              </a:rPr>
              <a:t> </a:t>
            </a:r>
          </a:p>
          <a:p>
            <a:pPr algn="just"/>
            <a:r>
              <a:rPr lang="ru-RU" i="1" dirty="0" err="1" smtClean="0">
                <a:latin typeface="Constantia" pitchFamily="18" charset="0"/>
              </a:rPr>
              <a:t>запрошували</a:t>
            </a:r>
            <a:r>
              <a:rPr lang="ru-RU" i="1" dirty="0" smtClean="0">
                <a:latin typeface="Constantia" pitchFamily="18" charset="0"/>
              </a:rPr>
              <a:t>   </a:t>
            </a:r>
            <a:r>
              <a:rPr lang="ru-RU" i="1" dirty="0" err="1" smtClean="0">
                <a:latin typeface="Constantia" pitchFamily="18" charset="0"/>
              </a:rPr>
              <a:t>з</a:t>
            </a:r>
            <a:r>
              <a:rPr lang="ru-RU" i="1" dirty="0" smtClean="0">
                <a:latin typeface="Constantia" pitchFamily="18" charset="0"/>
              </a:rPr>
              <a:t>  собою;  брали    для   </a:t>
            </a:r>
            <a:r>
              <a:rPr lang="ru-RU" i="1" dirty="0" err="1" smtClean="0">
                <a:latin typeface="Constantia" pitchFamily="18" charset="0"/>
              </a:rPr>
              <a:t>нього</a:t>
            </a:r>
            <a:r>
              <a:rPr lang="ru-RU" i="1" dirty="0" smtClean="0">
                <a:latin typeface="Constantia" pitchFamily="18" charset="0"/>
              </a:rPr>
              <a:t> </a:t>
            </a:r>
          </a:p>
          <a:p>
            <a:pPr algn="just"/>
            <a:r>
              <a:rPr lang="ru-RU" i="1" dirty="0" err="1" smtClean="0">
                <a:latin typeface="Constantia" pitchFamily="18" charset="0"/>
              </a:rPr>
              <a:t>хлібну</a:t>
            </a:r>
            <a:r>
              <a:rPr lang="ru-RU" i="1" dirty="0" smtClean="0">
                <a:latin typeface="Constantia" pitchFamily="18" charset="0"/>
              </a:rPr>
              <a:t>    лопату    </a:t>
            </a:r>
            <a:r>
              <a:rPr lang="ru-RU" i="1" dirty="0" err="1" smtClean="0">
                <a:latin typeface="Constantia" pitchFamily="18" charset="0"/>
              </a:rPr>
              <a:t>або</a:t>
            </a:r>
            <a:r>
              <a:rPr lang="ru-RU" i="1" dirty="0" smtClean="0">
                <a:latin typeface="Constantia" pitchFamily="18" charset="0"/>
              </a:rPr>
              <a:t>    помело.     Молода, </a:t>
            </a:r>
          </a:p>
          <a:p>
            <a:pPr algn="just"/>
            <a:r>
              <a:rPr lang="ru-RU" i="1" dirty="0" err="1" smtClean="0">
                <a:latin typeface="Constantia" pitchFamily="18" charset="0"/>
              </a:rPr>
              <a:t>вперше</a:t>
            </a:r>
            <a:r>
              <a:rPr lang="ru-RU" i="1" dirty="0" smtClean="0">
                <a:latin typeface="Constantia" pitchFamily="18" charset="0"/>
              </a:rPr>
              <a:t>      </a:t>
            </a:r>
            <a:r>
              <a:rPr lang="ru-RU" i="1" dirty="0" err="1" smtClean="0">
                <a:latin typeface="Constantia" pitchFamily="18" charset="0"/>
              </a:rPr>
              <a:t>приходячи</a:t>
            </a:r>
            <a:r>
              <a:rPr lang="ru-RU" i="1" dirty="0" smtClean="0">
                <a:latin typeface="Constantia" pitchFamily="18" charset="0"/>
              </a:rPr>
              <a:t>    в    </a:t>
            </a:r>
            <a:r>
              <a:rPr lang="ru-RU" i="1" dirty="0" err="1" smtClean="0">
                <a:latin typeface="Constantia" pitchFamily="18" charset="0"/>
              </a:rPr>
              <a:t>дім</a:t>
            </a:r>
            <a:r>
              <a:rPr lang="ru-RU" i="1" dirty="0" smtClean="0">
                <a:latin typeface="Constantia" pitchFamily="18" charset="0"/>
              </a:rPr>
              <a:t>,    приносила </a:t>
            </a:r>
          </a:p>
          <a:p>
            <a:pPr algn="just"/>
            <a:r>
              <a:rPr lang="ru-RU" i="1" dirty="0" err="1" smtClean="0">
                <a:latin typeface="Constantia" pitchFamily="18" charset="0"/>
              </a:rPr>
              <a:t>Домовикові</a:t>
            </a:r>
            <a:r>
              <a:rPr lang="ru-RU" i="1" dirty="0" smtClean="0">
                <a:latin typeface="Constantia" pitchFamily="18" charset="0"/>
              </a:rPr>
              <a:t>      </a:t>
            </a:r>
            <a:r>
              <a:rPr lang="ru-RU" i="1" dirty="0" err="1" smtClean="0">
                <a:latin typeface="Constantia" pitchFamily="18" charset="0"/>
              </a:rPr>
              <a:t>чорного</a:t>
            </a:r>
            <a:r>
              <a:rPr lang="ru-RU" i="1" dirty="0" smtClean="0">
                <a:latin typeface="Constantia" pitchFamily="18" charset="0"/>
              </a:rPr>
              <a:t>     </a:t>
            </a:r>
            <a:r>
              <a:rPr lang="ru-RU" i="1" dirty="0" err="1" smtClean="0">
                <a:latin typeface="Constantia" pitchFamily="18" charset="0"/>
              </a:rPr>
              <a:t>півня</a:t>
            </a:r>
            <a:r>
              <a:rPr lang="ru-RU" i="1" dirty="0" smtClean="0">
                <a:latin typeface="Constantia" pitchFamily="18" charset="0"/>
              </a:rPr>
              <a:t> –   </a:t>
            </a:r>
            <a:r>
              <a:rPr lang="ru-RU" i="1" dirty="0" err="1" smtClean="0">
                <a:latin typeface="Constantia" pitchFamily="18" charset="0"/>
              </a:rPr>
              <a:t>своєрідну</a:t>
            </a:r>
            <a:endParaRPr lang="ru-RU" i="1" dirty="0" smtClean="0">
              <a:latin typeface="Constantia" pitchFamily="18" charset="0"/>
            </a:endParaRPr>
          </a:p>
          <a:p>
            <a:pPr algn="just"/>
            <a:r>
              <a:rPr lang="ru-RU" i="1" dirty="0" smtClean="0">
                <a:latin typeface="Constantia" pitchFamily="18" charset="0"/>
              </a:rPr>
              <a:t> жертву для </a:t>
            </a:r>
            <a:r>
              <a:rPr lang="ru-RU" i="1" dirty="0" err="1" smtClean="0">
                <a:latin typeface="Constantia" pitchFamily="18" charset="0"/>
              </a:rPr>
              <a:t>хатнього</a:t>
            </a:r>
            <a:r>
              <a:rPr lang="ru-RU" i="1" dirty="0" smtClean="0">
                <a:latin typeface="Constantia" pitchFamily="18" charset="0"/>
              </a:rPr>
              <a:t> бога.</a:t>
            </a:r>
            <a:endParaRPr lang="ru-RU" i="1" dirty="0">
              <a:latin typeface="Constantia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3929066"/>
            <a:ext cx="3238496" cy="2214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267736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28596" y="500042"/>
            <a:ext cx="5000660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Злидні (нещастя)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— уособлення недолі, біди. Найчастіше народна уява змальовувала Злиднів у вигляді дідків-жебраків або маленьких, ненаситних, невиразно окреслених істот. Ховаються вони в хаті під піччю. Вважалося, що де поселяться Злидні, там надовго запанує крайня бідність. </a:t>
            </a:r>
            <a:endParaRPr kumimoji="0" lang="uk-UA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714744" y="3496061"/>
            <a:ext cx="4929222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Лісовик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— господар лісу,  охороняє  звірів від хижаків, мисливців, різних небезпек</a:t>
            </a:r>
            <a:r>
              <a:rPr lang="uk-UA" i="1" dirty="0" smtClean="0"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. Він пасе свою череду – вовків, зайців, оленів – і полюбляє жартувати над людиною: відбере в неї пам’ять – і людина заблукає в лісі, а лісовик радіє, гучно сміється і плескає в долоні. А втім, його витівки не злі й рідко коли закінчуються драматично.</a:t>
            </a:r>
            <a:endParaRPr kumimoji="0" lang="uk-UA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071810"/>
            <a:ext cx="2757474" cy="3452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500042"/>
            <a:ext cx="3345530" cy="2409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782867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000364" y="2857496"/>
            <a:ext cx="578647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err="1" smtClean="0">
                <a:solidFill>
                  <a:srgbClr val="FF0000"/>
                </a:solidFill>
                <a:latin typeface="Constantia" pitchFamily="18" charset="0"/>
              </a:rPr>
              <a:t>Потерчата</a:t>
            </a:r>
            <a:r>
              <a:rPr lang="ru-RU" i="1" dirty="0" smtClean="0">
                <a:latin typeface="Constantia" pitchFamily="18" charset="0"/>
              </a:rPr>
              <a:t> – </a:t>
            </a:r>
            <a:r>
              <a:rPr lang="ru-RU" i="1" dirty="0" err="1" smtClean="0">
                <a:latin typeface="Constantia" pitchFamily="18" charset="0"/>
              </a:rPr>
              <a:t>душі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дітей</a:t>
            </a:r>
            <a:r>
              <a:rPr lang="ru-RU" i="1" dirty="0" smtClean="0">
                <a:latin typeface="Constantia" pitchFamily="18" charset="0"/>
              </a:rPr>
              <a:t>, </a:t>
            </a:r>
            <a:r>
              <a:rPr lang="ru-RU" i="1" dirty="0" err="1" smtClean="0">
                <a:latin typeface="Constantia" pitchFamily="18" charset="0"/>
              </a:rPr>
              <a:t>які</a:t>
            </a:r>
            <a:r>
              <a:rPr lang="ru-RU" i="1" dirty="0" smtClean="0">
                <a:latin typeface="Constantia" pitchFamily="18" charset="0"/>
              </a:rPr>
              <a:t> померли </a:t>
            </a:r>
            <a:r>
              <a:rPr lang="ru-RU" i="1" dirty="0" err="1" smtClean="0">
                <a:latin typeface="Constantia" pitchFamily="18" charset="0"/>
              </a:rPr>
              <a:t>нехрещеними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і</a:t>
            </a:r>
            <a:r>
              <a:rPr lang="ru-RU" i="1" dirty="0" smtClean="0">
                <a:latin typeface="Constantia" pitchFamily="18" charset="0"/>
              </a:rPr>
              <a:t> стали </a:t>
            </a:r>
            <a:r>
              <a:rPr lang="ru-RU" i="1" dirty="0" err="1" smtClean="0">
                <a:latin typeface="Constantia" pitchFamily="18" charset="0"/>
              </a:rPr>
              <a:t>болотяними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вогниками</a:t>
            </a:r>
            <a:r>
              <a:rPr lang="ru-RU" i="1" dirty="0" smtClean="0">
                <a:latin typeface="Constantia" pitchFamily="18" charset="0"/>
              </a:rPr>
              <a:t>.</a:t>
            </a:r>
            <a:endParaRPr lang="ru-RU" i="1" dirty="0">
              <a:latin typeface="Constant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285728"/>
            <a:ext cx="57150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err="1" smtClean="0">
                <a:solidFill>
                  <a:srgbClr val="FF0000"/>
                </a:solidFill>
                <a:latin typeface="Constantia" pitchFamily="18" charset="0"/>
              </a:rPr>
              <a:t>Мавка</a:t>
            </a:r>
            <a:r>
              <a:rPr lang="ru-RU" sz="2000" b="1" i="1" dirty="0" smtClean="0">
                <a:solidFill>
                  <a:srgbClr val="FF0000"/>
                </a:solidFill>
                <a:latin typeface="Constantia" pitchFamily="18" charset="0"/>
              </a:rPr>
              <a:t> </a:t>
            </a:r>
          </a:p>
          <a:p>
            <a:pPr algn="just"/>
            <a:r>
              <a:rPr lang="ru-RU" i="1" dirty="0" smtClean="0">
                <a:latin typeface="Constantia" pitchFamily="18" charset="0"/>
              </a:rPr>
              <a:t>– </a:t>
            </a:r>
            <a:r>
              <a:rPr lang="ru-RU" i="1" dirty="0" err="1" smtClean="0">
                <a:latin typeface="Constantia" pitchFamily="18" charset="0"/>
              </a:rPr>
              <a:t>подібна</a:t>
            </a:r>
            <a:r>
              <a:rPr lang="ru-RU" i="1" dirty="0" smtClean="0">
                <a:latin typeface="Constantia" pitchFamily="18" charset="0"/>
              </a:rPr>
              <a:t> до русалки. </a:t>
            </a:r>
            <a:r>
              <a:rPr lang="ru-RU" i="1" dirty="0" err="1" smtClean="0">
                <a:latin typeface="Constantia" pitchFamily="18" charset="0"/>
              </a:rPr>
              <a:t>Живе</a:t>
            </a:r>
            <a:r>
              <a:rPr lang="ru-RU" i="1" dirty="0" smtClean="0">
                <a:latin typeface="Constantia" pitchFamily="18" charset="0"/>
              </a:rPr>
              <a:t> в </a:t>
            </a:r>
            <a:r>
              <a:rPr lang="ru-RU" i="1" dirty="0" err="1" smtClean="0">
                <a:latin typeface="Constantia" pitchFamily="18" charset="0"/>
              </a:rPr>
              <a:t>річках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або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водоймах</a:t>
            </a:r>
            <a:r>
              <a:rPr lang="ru-RU" i="1" dirty="0" smtClean="0">
                <a:latin typeface="Constantia" pitchFamily="18" charset="0"/>
              </a:rPr>
              <a:t>, </a:t>
            </a:r>
            <a:r>
              <a:rPr lang="ru-RU" i="1" dirty="0" err="1" smtClean="0">
                <a:latin typeface="Constantia" pitchFamily="18" charset="0"/>
              </a:rPr>
              <a:t>виходить</a:t>
            </a:r>
            <a:r>
              <a:rPr lang="ru-RU" i="1" dirty="0" smtClean="0">
                <a:latin typeface="Constantia" pitchFamily="18" charset="0"/>
              </a:rPr>
              <a:t> на берег </a:t>
            </a:r>
            <a:r>
              <a:rPr lang="ru-RU" i="1" dirty="0" err="1" smtClean="0">
                <a:latin typeface="Constantia" pitchFamily="18" charset="0"/>
              </a:rPr>
              <a:t>тільки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вночі</a:t>
            </a:r>
            <a:r>
              <a:rPr lang="ru-RU" i="1" dirty="0" smtClean="0">
                <a:latin typeface="Constantia" pitchFamily="18" charset="0"/>
              </a:rPr>
              <a:t>, </a:t>
            </a:r>
            <a:r>
              <a:rPr lang="ru-RU" i="1" dirty="0" err="1" smtClean="0">
                <a:latin typeface="Constantia" pitchFamily="18" charset="0"/>
              </a:rPr>
              <a:t>приманює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хлопців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своєю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незвичайною</a:t>
            </a:r>
            <a:r>
              <a:rPr lang="ru-RU" i="1" dirty="0" smtClean="0">
                <a:latin typeface="Constantia" pitchFamily="18" charset="0"/>
              </a:rPr>
              <a:t> красою, </a:t>
            </a:r>
            <a:r>
              <a:rPr lang="ru-RU" i="1" dirty="0" err="1" smtClean="0">
                <a:latin typeface="Constantia" pitchFamily="18" charset="0"/>
              </a:rPr>
              <a:t>потім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перетворюється</a:t>
            </a:r>
            <a:r>
              <a:rPr lang="ru-RU" i="1" dirty="0" smtClean="0">
                <a:latin typeface="Constantia" pitchFamily="18" charset="0"/>
              </a:rPr>
              <a:t> на </a:t>
            </a:r>
            <a:r>
              <a:rPr lang="ru-RU" i="1" dirty="0" err="1" smtClean="0">
                <a:latin typeface="Constantia" pitchFamily="18" charset="0"/>
              </a:rPr>
              <a:t>стару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страшну</a:t>
            </a:r>
            <a:r>
              <a:rPr lang="ru-RU" i="1" dirty="0" smtClean="0">
                <a:latin typeface="Constantia" pitchFamily="18" charset="0"/>
              </a:rPr>
              <a:t> бабу. </a:t>
            </a:r>
            <a:r>
              <a:rPr lang="ru-RU" i="1" dirty="0" err="1" smtClean="0">
                <a:latin typeface="Constantia" pitchFamily="18" charset="0"/>
              </a:rPr>
              <a:t>Від</a:t>
            </a:r>
            <a:r>
              <a:rPr lang="ru-RU" i="1" dirty="0" smtClean="0">
                <a:latin typeface="Constantia" pitchFamily="18" charset="0"/>
              </a:rPr>
              <a:t> русалок </a:t>
            </a:r>
            <a:r>
              <a:rPr lang="ru-RU" i="1" dirty="0" err="1" smtClean="0">
                <a:latin typeface="Constantia" pitchFamily="18" charset="0"/>
              </a:rPr>
              <a:t>мавки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відрізняються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іншим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волоссям</a:t>
            </a:r>
            <a:r>
              <a:rPr lang="ru-RU" i="1" dirty="0" smtClean="0">
                <a:latin typeface="Constantia" pitchFamily="18" charset="0"/>
              </a:rPr>
              <a:t>. Вони </a:t>
            </a:r>
            <a:r>
              <a:rPr lang="ru-RU" i="1" dirty="0" err="1" smtClean="0">
                <a:latin typeface="Constantia" pitchFamily="18" charset="0"/>
              </a:rPr>
              <a:t>бувають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і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лісові</a:t>
            </a:r>
            <a:r>
              <a:rPr lang="ru-RU" i="1" dirty="0" smtClean="0">
                <a:latin typeface="Constantia" pitchFamily="18" charset="0"/>
              </a:rPr>
              <a:t>. </a:t>
            </a:r>
            <a:endParaRPr lang="ru-RU" i="1" dirty="0">
              <a:latin typeface="Constantia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428868"/>
            <a:ext cx="264320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 rotWithShape="1">
          <a:blip r:embed="rId3" cstate="print"/>
          <a:srcRect b="6109"/>
          <a:stretch/>
        </p:blipFill>
        <p:spPr bwMode="auto">
          <a:xfrm>
            <a:off x="3714744" y="3789040"/>
            <a:ext cx="2643174" cy="239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285728"/>
            <a:ext cx="2584997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3500438"/>
            <a:ext cx="1581137" cy="3162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107032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286116" y="335846"/>
            <a:ext cx="5429288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Русалка</a:t>
            </a:r>
          </a:p>
          <a:p>
            <a:pPr algn="just"/>
            <a:r>
              <a:rPr lang="ru-RU" i="1" dirty="0" smtClean="0"/>
              <a:t> – один </a:t>
            </a:r>
            <a:r>
              <a:rPr lang="ru-RU" i="1" dirty="0" err="1" smtClean="0"/>
              <a:t>з</a:t>
            </a:r>
            <a:r>
              <a:rPr lang="ru-RU" i="1" dirty="0" smtClean="0"/>
              <a:t> </a:t>
            </a:r>
            <a:r>
              <a:rPr lang="ru-RU" i="1" dirty="0" err="1" smtClean="0"/>
              <a:t>найколоритніших</a:t>
            </a:r>
            <a:r>
              <a:rPr lang="ru-RU" i="1" dirty="0" smtClean="0"/>
              <a:t> </a:t>
            </a:r>
            <a:r>
              <a:rPr lang="ru-RU" i="1" dirty="0" err="1" smtClean="0"/>
              <a:t>персонажів</a:t>
            </a:r>
            <a:r>
              <a:rPr lang="ru-RU" i="1" dirty="0" smtClean="0"/>
              <a:t> </a:t>
            </a:r>
            <a:r>
              <a:rPr lang="ru-RU" i="1" dirty="0" err="1" smtClean="0"/>
              <a:t>української</a:t>
            </a:r>
            <a:r>
              <a:rPr lang="ru-RU" i="1" dirty="0" smtClean="0"/>
              <a:t> </a:t>
            </a:r>
            <a:r>
              <a:rPr lang="ru-RU" i="1" dirty="0" err="1" smtClean="0"/>
              <a:t>демонології</a:t>
            </a:r>
            <a:r>
              <a:rPr lang="ru-RU" i="1" dirty="0" smtClean="0"/>
              <a:t>, </a:t>
            </a:r>
            <a:r>
              <a:rPr lang="ru-RU" i="1" dirty="0" err="1" smtClean="0"/>
              <a:t>уособлення</a:t>
            </a:r>
            <a:r>
              <a:rPr lang="ru-RU" i="1" dirty="0" smtClean="0"/>
              <a:t> </a:t>
            </a:r>
            <a:r>
              <a:rPr lang="ru-RU" i="1" dirty="0" err="1" smtClean="0"/>
              <a:t>небезпечної</a:t>
            </a:r>
            <a:r>
              <a:rPr lang="ru-RU" i="1" dirty="0" smtClean="0"/>
              <a:t> </a:t>
            </a:r>
            <a:r>
              <a:rPr lang="ru-RU" i="1" dirty="0" err="1" smtClean="0"/>
              <a:t>водяної</a:t>
            </a:r>
            <a:r>
              <a:rPr lang="ru-RU" i="1" dirty="0" smtClean="0"/>
              <a:t> </a:t>
            </a:r>
            <a:r>
              <a:rPr lang="ru-RU" i="1" dirty="0" err="1" smtClean="0"/>
              <a:t>стихії</a:t>
            </a:r>
            <a:r>
              <a:rPr lang="ru-RU" i="1" dirty="0" smtClean="0"/>
              <a:t>. За </a:t>
            </a:r>
            <a:r>
              <a:rPr lang="ru-RU" i="1" dirty="0" err="1" smtClean="0"/>
              <a:t>повір’ям</a:t>
            </a:r>
            <a:r>
              <a:rPr lang="ru-RU" i="1" dirty="0" smtClean="0"/>
              <a:t> – русалки – </a:t>
            </a:r>
            <a:r>
              <a:rPr lang="ru-RU" i="1" dirty="0" err="1" smtClean="0"/>
              <a:t>молоді</a:t>
            </a:r>
            <a:r>
              <a:rPr lang="ru-RU" i="1" dirty="0" smtClean="0"/>
              <a:t> </a:t>
            </a:r>
            <a:r>
              <a:rPr lang="ru-RU" i="1" dirty="0" err="1" smtClean="0"/>
              <a:t>вродливі</a:t>
            </a:r>
            <a:r>
              <a:rPr lang="ru-RU" i="1" dirty="0" smtClean="0"/>
              <a:t> </a:t>
            </a:r>
            <a:r>
              <a:rPr lang="ru-RU" i="1" dirty="0" err="1" smtClean="0"/>
              <a:t>дівчата</a:t>
            </a:r>
            <a:r>
              <a:rPr lang="ru-RU" i="1" dirty="0" smtClean="0"/>
              <a:t>, </a:t>
            </a:r>
            <a:r>
              <a:rPr lang="ru-RU" i="1" dirty="0" err="1" smtClean="0"/>
              <a:t>котрі</a:t>
            </a:r>
            <a:r>
              <a:rPr lang="ru-RU" i="1" dirty="0" smtClean="0"/>
              <a:t> </a:t>
            </a:r>
            <a:r>
              <a:rPr lang="ru-RU" i="1" dirty="0" err="1" smtClean="0"/>
              <a:t>живуть</a:t>
            </a:r>
            <a:r>
              <a:rPr lang="ru-RU" i="1" dirty="0" smtClean="0"/>
              <a:t> на </a:t>
            </a:r>
            <a:r>
              <a:rPr lang="ru-RU" i="1" dirty="0" err="1" smtClean="0"/>
              <a:t>дні</a:t>
            </a:r>
            <a:r>
              <a:rPr lang="ru-RU" i="1" dirty="0" smtClean="0"/>
              <a:t> </a:t>
            </a:r>
            <a:r>
              <a:rPr lang="ru-RU" i="1" dirty="0" err="1" smtClean="0"/>
              <a:t>річок</a:t>
            </a:r>
            <a:r>
              <a:rPr lang="ru-RU" i="1" dirty="0" smtClean="0"/>
              <a:t>. </a:t>
            </a:r>
            <a:r>
              <a:rPr lang="ru-RU" i="1" dirty="0" err="1" smtClean="0"/>
              <a:t>Уночі</a:t>
            </a:r>
            <a:r>
              <a:rPr lang="ru-RU" i="1" dirty="0" smtClean="0"/>
              <a:t>, коли сходить </a:t>
            </a:r>
            <a:r>
              <a:rPr lang="ru-RU" i="1" dirty="0" err="1" smtClean="0"/>
              <a:t>місяць</a:t>
            </a:r>
            <a:r>
              <a:rPr lang="ru-RU" i="1" dirty="0" smtClean="0"/>
              <a:t>, вони </a:t>
            </a:r>
            <a:r>
              <a:rPr lang="ru-RU" i="1" dirty="0" err="1" smtClean="0"/>
              <a:t>виходять</a:t>
            </a:r>
            <a:r>
              <a:rPr lang="ru-RU" i="1" dirty="0" smtClean="0"/>
              <a:t> на берег, </a:t>
            </a:r>
            <a:r>
              <a:rPr lang="ru-RU" i="1" dirty="0" err="1" smtClean="0"/>
              <a:t>чешуть</a:t>
            </a:r>
            <a:r>
              <a:rPr lang="ru-RU" i="1" dirty="0" smtClean="0"/>
              <a:t> </a:t>
            </a:r>
            <a:r>
              <a:rPr lang="ru-RU" i="1" dirty="0" err="1" smtClean="0"/>
              <a:t>своє</a:t>
            </a:r>
            <a:r>
              <a:rPr lang="ru-RU" i="1" dirty="0" smtClean="0"/>
              <a:t> </a:t>
            </a:r>
            <a:r>
              <a:rPr lang="ru-RU" i="1" dirty="0" err="1" smtClean="0"/>
              <a:t>довге</a:t>
            </a:r>
            <a:r>
              <a:rPr lang="ru-RU" i="1" dirty="0" smtClean="0"/>
              <a:t> </a:t>
            </a:r>
            <a:r>
              <a:rPr lang="ru-RU" i="1" dirty="0" err="1" smtClean="0"/>
              <a:t>зелене</a:t>
            </a:r>
            <a:r>
              <a:rPr lang="ru-RU" i="1" dirty="0" smtClean="0"/>
              <a:t> </a:t>
            </a:r>
            <a:r>
              <a:rPr lang="ru-RU" i="1" dirty="0" err="1" smtClean="0"/>
              <a:t>волосся</a:t>
            </a:r>
            <a:r>
              <a:rPr lang="ru-RU" i="1" dirty="0" smtClean="0"/>
              <a:t> </a:t>
            </a:r>
            <a:r>
              <a:rPr lang="ru-RU" i="1" dirty="0" err="1" smtClean="0"/>
              <a:t>і</a:t>
            </a:r>
            <a:r>
              <a:rPr lang="ru-RU" i="1" dirty="0" smtClean="0"/>
              <a:t> </a:t>
            </a:r>
            <a:r>
              <a:rPr lang="ru-RU" i="1" dirty="0" err="1" smtClean="0"/>
              <a:t>водять</a:t>
            </a:r>
            <a:r>
              <a:rPr lang="ru-RU" i="1" dirty="0" smtClean="0"/>
              <a:t> </a:t>
            </a:r>
            <a:r>
              <a:rPr lang="ru-RU" i="1" dirty="0" err="1" smtClean="0"/>
              <a:t>хороводи</a:t>
            </a:r>
            <a:r>
              <a:rPr lang="ru-RU" i="1" dirty="0" smtClean="0"/>
              <a:t>, </a:t>
            </a:r>
            <a:r>
              <a:rPr lang="ru-RU" i="1" dirty="0" err="1" smtClean="0"/>
              <a:t>чудовим</a:t>
            </a:r>
            <a:r>
              <a:rPr lang="ru-RU" i="1" dirty="0" smtClean="0"/>
              <a:t> </a:t>
            </a:r>
            <a:r>
              <a:rPr lang="ru-RU" i="1" dirty="0" err="1" smtClean="0"/>
              <a:t>співом</a:t>
            </a:r>
            <a:r>
              <a:rPr lang="ru-RU" i="1" dirty="0" smtClean="0"/>
              <a:t> </a:t>
            </a:r>
            <a:r>
              <a:rPr lang="ru-RU" i="1" dirty="0" err="1" smtClean="0"/>
              <a:t>заманюють</a:t>
            </a:r>
            <a:r>
              <a:rPr lang="ru-RU" i="1" dirty="0" smtClean="0"/>
              <a:t> </a:t>
            </a:r>
            <a:r>
              <a:rPr lang="ru-RU" i="1" dirty="0" err="1" smtClean="0"/>
              <a:t>юнаків</a:t>
            </a:r>
            <a:r>
              <a:rPr lang="ru-RU" i="1" dirty="0" smtClean="0"/>
              <a:t> та </a:t>
            </a:r>
            <a:r>
              <a:rPr lang="ru-RU" i="1" dirty="0" err="1" smtClean="0"/>
              <a:t>дівчат</a:t>
            </a:r>
            <a:r>
              <a:rPr lang="ru-RU" i="1" dirty="0" smtClean="0"/>
              <a:t>, </a:t>
            </a:r>
            <a:r>
              <a:rPr lang="ru-RU" i="1" dirty="0" err="1" smtClean="0"/>
              <a:t>затягують</a:t>
            </a:r>
            <a:r>
              <a:rPr lang="ru-RU" i="1" dirty="0" smtClean="0"/>
              <a:t> </a:t>
            </a:r>
            <a:r>
              <a:rPr lang="ru-RU" i="1" dirty="0" err="1" smtClean="0"/>
              <a:t>їх</a:t>
            </a:r>
            <a:r>
              <a:rPr lang="ru-RU" i="1" dirty="0" smtClean="0"/>
              <a:t> у воду </a:t>
            </a:r>
            <a:r>
              <a:rPr lang="ru-RU" i="1" dirty="0" err="1" smtClean="0"/>
              <a:t>і</a:t>
            </a:r>
            <a:r>
              <a:rPr lang="ru-RU" i="1" dirty="0" smtClean="0"/>
              <a:t> </a:t>
            </a:r>
            <a:r>
              <a:rPr lang="ru-RU" i="1" dirty="0" err="1" smtClean="0"/>
              <a:t>залоскочують</a:t>
            </a:r>
            <a:r>
              <a:rPr lang="ru-RU" i="1" dirty="0" smtClean="0"/>
              <a:t>. Русалками ставали </a:t>
            </a:r>
            <a:r>
              <a:rPr lang="ru-RU" i="1" dirty="0" err="1" smtClean="0"/>
              <a:t>дівчата</a:t>
            </a:r>
            <a:r>
              <a:rPr lang="ru-RU" i="1" dirty="0" smtClean="0"/>
              <a:t>, </a:t>
            </a:r>
            <a:r>
              <a:rPr lang="ru-RU" i="1" dirty="0" err="1" smtClean="0"/>
              <a:t>які</a:t>
            </a:r>
            <a:r>
              <a:rPr lang="ru-RU" i="1" dirty="0" smtClean="0"/>
              <a:t> </a:t>
            </a:r>
            <a:r>
              <a:rPr lang="ru-RU" i="1" dirty="0" err="1" smtClean="0"/>
              <a:t>втопилися</a:t>
            </a:r>
            <a:r>
              <a:rPr lang="ru-RU" i="1" dirty="0" smtClean="0"/>
              <a:t>. </a:t>
            </a:r>
            <a:r>
              <a:rPr lang="ru-RU" i="1" dirty="0" err="1" smtClean="0"/>
              <a:t>Інші</a:t>
            </a:r>
            <a:r>
              <a:rPr lang="ru-RU" i="1" dirty="0" smtClean="0"/>
              <a:t> русалки </a:t>
            </a:r>
            <a:r>
              <a:rPr lang="ru-RU" i="1" dirty="0" err="1" smtClean="0"/>
              <a:t>живуть</a:t>
            </a:r>
            <a:r>
              <a:rPr lang="ru-RU" i="1" dirty="0" smtClean="0"/>
              <a:t> у полях та </a:t>
            </a:r>
            <a:r>
              <a:rPr lang="ru-RU" i="1" dirty="0" err="1" smtClean="0"/>
              <a:t>лісах</a:t>
            </a:r>
            <a:r>
              <a:rPr lang="ru-RU" i="1" dirty="0" smtClean="0"/>
              <a:t>, де </a:t>
            </a:r>
            <a:r>
              <a:rPr lang="ru-RU" i="1" dirty="0" err="1" smtClean="0"/>
              <a:t>полюбляють</a:t>
            </a:r>
            <a:r>
              <a:rPr lang="ru-RU" i="1" dirty="0" smtClean="0"/>
              <a:t> </a:t>
            </a:r>
            <a:r>
              <a:rPr lang="ru-RU" i="1" dirty="0" err="1" smtClean="0"/>
              <a:t>гойдатися</a:t>
            </a:r>
            <a:r>
              <a:rPr lang="ru-RU" i="1" dirty="0" smtClean="0"/>
              <a:t> на </a:t>
            </a:r>
            <a:r>
              <a:rPr lang="ru-RU" i="1" dirty="0" err="1" smtClean="0"/>
              <a:t>гілках</a:t>
            </a:r>
            <a:r>
              <a:rPr lang="ru-RU" i="1" dirty="0" smtClean="0"/>
              <a:t> дерев.</a:t>
            </a:r>
          </a:p>
          <a:p>
            <a:pPr algn="just"/>
            <a:r>
              <a:rPr lang="ru-RU" i="1" dirty="0" smtClean="0"/>
              <a:t>А </a:t>
            </a:r>
            <a:r>
              <a:rPr lang="ru-RU" i="1" dirty="0" err="1" smtClean="0"/>
              <a:t>ще</a:t>
            </a:r>
            <a:r>
              <a:rPr lang="ru-RU" i="1" dirty="0" smtClean="0"/>
              <a:t> русалка (</a:t>
            </a:r>
            <a:r>
              <a:rPr lang="ru-RU" i="1" dirty="0" err="1" smtClean="0"/>
              <a:t>мавка</a:t>
            </a:r>
            <a:r>
              <a:rPr lang="ru-RU" i="1" dirty="0" smtClean="0"/>
              <a:t>, майка) – </a:t>
            </a:r>
            <a:r>
              <a:rPr lang="ru-RU" i="1" dirty="0" err="1" smtClean="0"/>
              <a:t>діва</a:t>
            </a:r>
            <a:r>
              <a:rPr lang="ru-RU" i="1" dirty="0" smtClean="0"/>
              <a:t> води, </a:t>
            </a:r>
            <a:r>
              <a:rPr lang="ru-RU" i="1" dirty="0" err="1" smtClean="0"/>
              <a:t>згідно</a:t>
            </a:r>
            <a:r>
              <a:rPr lang="ru-RU" i="1" dirty="0" smtClean="0"/>
              <a:t> </a:t>
            </a:r>
            <a:r>
              <a:rPr lang="ru-RU" i="1" dirty="0" err="1" smtClean="0"/>
              <a:t>з</a:t>
            </a:r>
            <a:r>
              <a:rPr lang="ru-RU" i="1" dirty="0" smtClean="0"/>
              <a:t> </a:t>
            </a:r>
            <a:r>
              <a:rPr lang="ru-RU" i="1" dirty="0" err="1" smtClean="0"/>
              <a:t>іншими</a:t>
            </a:r>
            <a:r>
              <a:rPr lang="ru-RU" i="1" dirty="0" smtClean="0"/>
              <a:t> </a:t>
            </a:r>
            <a:r>
              <a:rPr lang="ru-RU" i="1" dirty="0" err="1" smtClean="0"/>
              <a:t>переказами</a:t>
            </a:r>
            <a:r>
              <a:rPr lang="ru-RU" i="1" dirty="0" smtClean="0"/>
              <a:t>, дружина водяника. </a:t>
            </a:r>
            <a:r>
              <a:rPr lang="ru-RU" i="1" dirty="0" err="1" smtClean="0"/>
              <a:t>Риб’ячого</a:t>
            </a:r>
            <a:r>
              <a:rPr lang="ru-RU" i="1" dirty="0" smtClean="0"/>
              <a:t> хвоста не </a:t>
            </a:r>
            <a:r>
              <a:rPr lang="ru-RU" i="1" dirty="0" err="1" smtClean="0"/>
              <a:t>має</a:t>
            </a:r>
            <a:r>
              <a:rPr lang="ru-RU" i="1" dirty="0" smtClean="0"/>
              <a:t>, </a:t>
            </a:r>
            <a:r>
              <a:rPr lang="ru-RU" i="1" dirty="0" err="1" smtClean="0"/>
              <a:t>вночі</a:t>
            </a:r>
            <a:r>
              <a:rPr lang="ru-RU" i="1" dirty="0" smtClean="0"/>
              <a:t> разом </a:t>
            </a:r>
            <a:r>
              <a:rPr lang="ru-RU" i="1" dirty="0" err="1" smtClean="0"/>
              <a:t>з</a:t>
            </a:r>
            <a:r>
              <a:rPr lang="ru-RU" i="1" dirty="0" smtClean="0"/>
              <a:t> подругами </a:t>
            </a:r>
            <a:r>
              <a:rPr lang="ru-RU" i="1" dirty="0" err="1" smtClean="0"/>
              <a:t>хлюпається</a:t>
            </a:r>
            <a:r>
              <a:rPr lang="ru-RU" i="1" dirty="0" smtClean="0"/>
              <a:t> у </a:t>
            </a:r>
            <a:r>
              <a:rPr lang="ru-RU" i="1" dirty="0" err="1" smtClean="0"/>
              <a:t>воді</a:t>
            </a:r>
            <a:r>
              <a:rPr lang="ru-RU" i="1" dirty="0" smtClean="0"/>
              <a:t>, </a:t>
            </a:r>
            <a:r>
              <a:rPr lang="ru-RU" i="1" dirty="0" err="1" smtClean="0"/>
              <a:t>сідає</a:t>
            </a:r>
            <a:r>
              <a:rPr lang="ru-RU" i="1" dirty="0" smtClean="0"/>
              <a:t> на колесо </a:t>
            </a:r>
            <a:r>
              <a:rPr lang="ru-RU" i="1" dirty="0" err="1" smtClean="0"/>
              <a:t>млина</a:t>
            </a:r>
            <a:r>
              <a:rPr lang="ru-RU" i="1" dirty="0" smtClean="0"/>
              <a:t>, </a:t>
            </a:r>
            <a:r>
              <a:rPr lang="ru-RU" i="1" dirty="0" err="1" smtClean="0"/>
              <a:t>пірнає</a:t>
            </a:r>
            <a:r>
              <a:rPr lang="ru-RU" i="1" dirty="0" smtClean="0"/>
              <a:t>. Русалки </a:t>
            </a:r>
            <a:r>
              <a:rPr lang="ru-RU" i="1" dirty="0" err="1" smtClean="0"/>
              <a:t>безтілесні</a:t>
            </a:r>
            <a:r>
              <a:rPr lang="ru-RU" i="1" dirty="0" smtClean="0"/>
              <a:t> </a:t>
            </a:r>
            <a:r>
              <a:rPr lang="ru-RU" i="1" dirty="0" err="1" smtClean="0"/>
              <a:t>і</a:t>
            </a:r>
            <a:r>
              <a:rPr lang="ru-RU" i="1" dirty="0" smtClean="0"/>
              <a:t> не </a:t>
            </a:r>
            <a:r>
              <a:rPr lang="ru-RU" i="1" dirty="0" err="1" smtClean="0"/>
              <a:t>віддзеркалюються</a:t>
            </a:r>
            <a:r>
              <a:rPr lang="ru-RU" i="1" dirty="0" smtClean="0"/>
              <a:t> у </a:t>
            </a:r>
            <a:r>
              <a:rPr lang="ru-RU" i="1" dirty="0" err="1" smtClean="0"/>
              <a:t>воді</a:t>
            </a:r>
            <a:r>
              <a:rPr lang="ru-RU" i="1" dirty="0" smtClean="0"/>
              <a:t>, вони </a:t>
            </a:r>
            <a:r>
              <a:rPr lang="ru-RU" i="1" dirty="0" err="1" smtClean="0"/>
              <a:t>можуть</a:t>
            </a:r>
            <a:r>
              <a:rPr lang="ru-RU" i="1" dirty="0" smtClean="0"/>
              <a:t> </a:t>
            </a:r>
            <a:r>
              <a:rPr lang="ru-RU" i="1" dirty="0" err="1" smtClean="0"/>
              <a:t>одружуватися</a:t>
            </a:r>
            <a:r>
              <a:rPr lang="ru-RU" i="1" dirty="0" smtClean="0"/>
              <a:t> </a:t>
            </a:r>
            <a:r>
              <a:rPr lang="ru-RU" i="1" dirty="0" err="1" smtClean="0"/>
              <a:t>зі</a:t>
            </a:r>
            <a:r>
              <a:rPr lang="ru-RU" i="1" dirty="0" smtClean="0"/>
              <a:t> </a:t>
            </a:r>
            <a:r>
              <a:rPr lang="ru-RU" i="1" dirty="0" err="1" smtClean="0"/>
              <a:t>звичайними</a:t>
            </a:r>
            <a:r>
              <a:rPr lang="ru-RU" i="1" dirty="0" smtClean="0"/>
              <a:t> </a:t>
            </a:r>
            <a:r>
              <a:rPr lang="ru-RU" i="1" dirty="0" err="1" smtClean="0"/>
              <a:t>чоловіками</a:t>
            </a:r>
            <a:r>
              <a:rPr lang="ru-RU" i="1" dirty="0" smtClean="0"/>
              <a:t>, </a:t>
            </a:r>
            <a:r>
              <a:rPr lang="ru-RU" i="1" dirty="0" err="1" smtClean="0"/>
              <a:t>проте</a:t>
            </a:r>
            <a:r>
              <a:rPr lang="ru-RU" i="1" dirty="0" smtClean="0"/>
              <a:t> </a:t>
            </a:r>
            <a:r>
              <a:rPr lang="ru-RU" i="1" dirty="0" err="1" smtClean="0"/>
              <a:t>ці</a:t>
            </a:r>
            <a:r>
              <a:rPr lang="ru-RU" i="1" dirty="0" smtClean="0"/>
              <a:t> </a:t>
            </a:r>
            <a:r>
              <a:rPr lang="ru-RU" i="1" dirty="0" err="1" smtClean="0"/>
              <a:t>шлюби</a:t>
            </a:r>
            <a:r>
              <a:rPr lang="ru-RU" i="1" dirty="0" smtClean="0"/>
              <a:t> </a:t>
            </a:r>
            <a:r>
              <a:rPr lang="ru-RU" i="1" dirty="0" err="1" smtClean="0"/>
              <a:t>завжди</a:t>
            </a:r>
            <a:r>
              <a:rPr lang="ru-RU" i="1" dirty="0" smtClean="0"/>
              <a:t> не </a:t>
            </a:r>
            <a:r>
              <a:rPr lang="ru-RU" i="1" dirty="0" err="1" smtClean="0"/>
              <a:t>щасливі</a:t>
            </a:r>
            <a:r>
              <a:rPr lang="ru-RU" i="1" dirty="0" smtClean="0"/>
              <a:t>.</a:t>
            </a:r>
            <a:endParaRPr lang="ru-RU" i="1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980728"/>
            <a:ext cx="300039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947497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r="5739"/>
          <a:stretch/>
        </p:blipFill>
        <p:spPr bwMode="auto">
          <a:xfrm>
            <a:off x="214282" y="2571744"/>
            <a:ext cx="2773542" cy="416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28596" y="500042"/>
            <a:ext cx="6215106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err="1" smtClean="0">
                <a:solidFill>
                  <a:srgbClr val="FF0000"/>
                </a:solidFill>
                <a:latin typeface="Constantia" pitchFamily="18" charset="0"/>
              </a:rPr>
              <a:t>Хуха</a:t>
            </a:r>
            <a:endParaRPr lang="ru-RU" sz="2000" b="1" i="1" dirty="0" smtClean="0">
              <a:solidFill>
                <a:srgbClr val="FF0000"/>
              </a:solidFill>
              <a:latin typeface="Constantia" pitchFamily="18" charset="0"/>
            </a:endParaRPr>
          </a:p>
          <a:p>
            <a:pPr algn="just"/>
            <a:r>
              <a:rPr lang="ru-RU" i="1" dirty="0" smtClean="0">
                <a:latin typeface="Constantia" pitchFamily="18" charset="0"/>
              </a:rPr>
              <a:t> – </a:t>
            </a:r>
            <a:r>
              <a:rPr lang="ru-RU" i="1" dirty="0" err="1" smtClean="0">
                <a:latin typeface="Constantia" pitchFamily="18" charset="0"/>
              </a:rPr>
              <a:t>міфічна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істота</a:t>
            </a:r>
            <a:r>
              <a:rPr lang="ru-RU" i="1" dirty="0" smtClean="0">
                <a:latin typeface="Constantia" pitchFamily="18" charset="0"/>
              </a:rPr>
              <a:t>, </a:t>
            </a:r>
            <a:r>
              <a:rPr lang="ru-RU" i="1" dirty="0" err="1" smtClean="0">
                <a:latin typeface="Constantia" pitchFamily="18" charset="0"/>
              </a:rPr>
              <a:t>пухка</a:t>
            </a:r>
            <a:r>
              <a:rPr lang="ru-RU" i="1" dirty="0" smtClean="0">
                <a:latin typeface="Constantia" pitchFamily="18" charset="0"/>
              </a:rPr>
              <a:t>, як мох. </a:t>
            </a:r>
            <a:r>
              <a:rPr lang="ru-RU" i="1" dirty="0" err="1" smtClean="0">
                <a:latin typeface="Constantia" pitchFamily="18" charset="0"/>
              </a:rPr>
              <a:t>Інколи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хухи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з’являлися</a:t>
            </a:r>
            <a:r>
              <a:rPr lang="ru-RU" i="1" dirty="0" smtClean="0">
                <a:latin typeface="Constantia" pitchFamily="18" charset="0"/>
              </a:rPr>
              <a:t> перед </a:t>
            </a:r>
            <a:r>
              <a:rPr lang="ru-RU" i="1" dirty="0" err="1" smtClean="0">
                <a:latin typeface="Constantia" pitchFamily="18" charset="0"/>
              </a:rPr>
              <a:t>очима</a:t>
            </a:r>
            <a:r>
              <a:rPr lang="ru-RU" i="1" dirty="0" smtClean="0">
                <a:latin typeface="Constantia" pitchFamily="18" charset="0"/>
              </a:rPr>
              <a:t> людей. Як </a:t>
            </a:r>
            <a:r>
              <a:rPr lang="ru-RU" i="1" dirty="0" err="1" smtClean="0">
                <a:latin typeface="Constantia" pitchFamily="18" charset="0"/>
              </a:rPr>
              <a:t>описує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Королів-Старий</a:t>
            </a:r>
            <a:r>
              <a:rPr lang="ru-RU" i="1" dirty="0" smtClean="0">
                <a:latin typeface="Constantia" pitchFamily="18" charset="0"/>
              </a:rPr>
              <a:t>, вони </a:t>
            </a:r>
            <a:r>
              <a:rPr lang="ru-RU" i="1" dirty="0" err="1" smtClean="0">
                <a:latin typeface="Constantia" pitchFamily="18" charset="0"/>
              </a:rPr>
              <a:t>мали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довгу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вовночку</a:t>
            </a:r>
            <a:r>
              <a:rPr lang="ru-RU" i="1" dirty="0" smtClean="0">
                <a:latin typeface="Constantia" pitchFamily="18" charset="0"/>
              </a:rPr>
              <a:t>, </a:t>
            </a:r>
            <a:r>
              <a:rPr lang="ru-RU" i="1" dirty="0" err="1" smtClean="0">
                <a:latin typeface="Constantia" pitchFamily="18" charset="0"/>
              </a:rPr>
              <a:t>що</a:t>
            </a:r>
            <a:r>
              <a:rPr lang="ru-RU" i="1" dirty="0" smtClean="0">
                <a:latin typeface="Constantia" pitchFamily="18" charset="0"/>
              </a:rPr>
              <a:t>, </a:t>
            </a:r>
            <a:r>
              <a:rPr lang="ru-RU" i="1" dirty="0" err="1" smtClean="0">
                <a:latin typeface="Constantia" pitchFamily="18" charset="0"/>
              </a:rPr>
              <a:t>мов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шовком</a:t>
            </a:r>
            <a:r>
              <a:rPr lang="ru-RU" i="1" dirty="0" smtClean="0">
                <a:latin typeface="Constantia" pitchFamily="18" charset="0"/>
              </a:rPr>
              <a:t>, </a:t>
            </a:r>
            <a:r>
              <a:rPr lang="ru-RU" i="1" dirty="0" err="1" smtClean="0">
                <a:latin typeface="Constantia" pitchFamily="18" charset="0"/>
              </a:rPr>
              <a:t>вкривала</a:t>
            </a:r>
            <a:r>
              <a:rPr lang="ru-RU" i="1" dirty="0" smtClean="0">
                <a:latin typeface="Constantia" pitchFamily="18" charset="0"/>
              </a:rPr>
              <a:t> все </a:t>
            </a:r>
            <a:r>
              <a:rPr lang="ru-RU" i="1" dirty="0" err="1" smtClean="0">
                <a:latin typeface="Constantia" pitchFamily="18" charset="0"/>
              </a:rPr>
              <a:t>тільце</a:t>
            </a:r>
            <a:r>
              <a:rPr lang="ru-RU" i="1" dirty="0" smtClean="0">
                <a:latin typeface="Constantia" pitchFamily="18" charset="0"/>
              </a:rPr>
              <a:t>, </a:t>
            </a:r>
            <a:r>
              <a:rPr lang="ru-RU" i="1" dirty="0" err="1" smtClean="0">
                <a:latin typeface="Constantia" pitchFamily="18" charset="0"/>
              </a:rPr>
              <a:t>і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тільки</a:t>
            </a:r>
            <a:r>
              <a:rPr lang="ru-RU" i="1" dirty="0" smtClean="0">
                <a:latin typeface="Constantia" pitchFamily="18" charset="0"/>
              </a:rPr>
              <a:t> мордочка </a:t>
            </a:r>
            <a:r>
              <a:rPr lang="ru-RU" i="1" dirty="0" err="1" smtClean="0">
                <a:latin typeface="Constantia" pitchFamily="18" charset="0"/>
              </a:rPr>
              <a:t>була</a:t>
            </a:r>
            <a:r>
              <a:rPr lang="ru-RU" i="1" dirty="0" smtClean="0">
                <a:latin typeface="Constantia" pitchFamily="18" charset="0"/>
              </a:rPr>
              <a:t> голенька </a:t>
            </a:r>
            <a:r>
              <a:rPr lang="ru-RU" i="1" dirty="0" err="1" smtClean="0">
                <a:latin typeface="Constantia" pitchFamily="18" charset="0"/>
              </a:rPr>
              <a:t>й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нагадувала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садову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жовто-фіалкову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квіточку</a:t>
            </a:r>
            <a:r>
              <a:rPr lang="ru-RU" i="1" dirty="0" smtClean="0">
                <a:latin typeface="Constantia" pitchFamily="18" charset="0"/>
              </a:rPr>
              <a:t> – братки. Люди </a:t>
            </a:r>
            <a:r>
              <a:rPr lang="ru-RU" i="1" dirty="0" err="1" smtClean="0">
                <a:latin typeface="Constantia" pitchFamily="18" charset="0"/>
              </a:rPr>
              <a:t>згадують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цю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міфічну</a:t>
            </a:r>
            <a:r>
              <a:rPr lang="ru-RU" i="1" dirty="0" smtClean="0">
                <a:latin typeface="Constantia" pitchFamily="18" charset="0"/>
              </a:rPr>
              <a:t> особу, коли, </a:t>
            </a:r>
            <a:r>
              <a:rPr lang="ru-RU" i="1" dirty="0" err="1" smtClean="0">
                <a:latin typeface="Constantia" pitchFamily="18" charset="0"/>
              </a:rPr>
              <a:t>зробивши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якусь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нелегку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чи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важливу</a:t>
            </a:r>
            <a:r>
              <a:rPr lang="ru-RU" i="1" dirty="0" smtClean="0">
                <a:latin typeface="Constantia" pitchFamily="18" charset="0"/>
              </a:rPr>
              <a:t> справу, добре </a:t>
            </a:r>
            <a:r>
              <a:rPr lang="ru-RU" i="1" dirty="0" err="1" smtClean="0">
                <a:latin typeface="Constantia" pitchFamily="18" charset="0"/>
              </a:rPr>
              <a:t>натомившися</a:t>
            </a:r>
            <a:r>
              <a:rPr lang="ru-RU" i="1" dirty="0" smtClean="0">
                <a:latin typeface="Constantia" pitchFamily="18" charset="0"/>
              </a:rPr>
              <a:t>, </a:t>
            </a:r>
            <a:r>
              <a:rPr lang="ru-RU" i="1" dirty="0" err="1" smtClean="0">
                <a:latin typeface="Constantia" pitchFamily="18" charset="0"/>
              </a:rPr>
              <a:t>полегшено</a:t>
            </a:r>
            <a:r>
              <a:rPr lang="ru-RU" i="1" dirty="0" smtClean="0">
                <a:latin typeface="Constantia" pitchFamily="18" charset="0"/>
              </a:rPr>
              <a:t> </a:t>
            </a:r>
            <a:r>
              <a:rPr lang="ru-RU" i="1" dirty="0" err="1" smtClean="0">
                <a:latin typeface="Constantia" pitchFamily="18" charset="0"/>
              </a:rPr>
              <a:t>зітхають</a:t>
            </a:r>
            <a:r>
              <a:rPr lang="ru-RU" i="1" dirty="0" smtClean="0">
                <a:latin typeface="Constantia" pitchFamily="18" charset="0"/>
              </a:rPr>
              <a:t>: “</a:t>
            </a:r>
            <a:r>
              <a:rPr lang="ru-RU" i="1" dirty="0" err="1" smtClean="0">
                <a:latin typeface="Constantia" pitchFamily="18" charset="0"/>
              </a:rPr>
              <a:t>Хух</a:t>
            </a:r>
            <a:r>
              <a:rPr lang="ru-RU" i="1" dirty="0" smtClean="0">
                <a:latin typeface="Constantia" pitchFamily="18" charset="0"/>
              </a:rPr>
              <a:t>!”</a:t>
            </a:r>
            <a:endParaRPr lang="ru-RU" i="1" dirty="0">
              <a:latin typeface="Constantia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285728"/>
            <a:ext cx="2214578" cy="337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143240" y="3571876"/>
            <a:ext cx="55721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«Ми, люди,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всіх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хух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звемо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просто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хухами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, так само, як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і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вони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кажуть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на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всіх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нас просто люди. А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тим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часом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хухи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бувають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різні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.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Ті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,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що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живуть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у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лісі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,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звуться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лісовими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;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ті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,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що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по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проваллях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та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скелях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, -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печерницями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;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що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понад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річками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та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озерами, -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очеретянками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;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ті</a:t>
            </a:r>
            <a:r>
              <a:rPr lang="ru-RU" i="1" smtClean="0">
                <a:solidFill>
                  <a:srgbClr val="002060"/>
                </a:solidFill>
                <a:latin typeface="Constantia" pitchFamily="18" charset="0"/>
              </a:rPr>
              <a:t>,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що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у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високій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траві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та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бур'янах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, -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бур'янками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.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Бувають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ще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степовички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,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байрачні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,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левадні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.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Тільки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немає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болотянок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,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бо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всі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хухи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, як котики, не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люблять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Constantia" pitchFamily="18" charset="0"/>
              </a:rPr>
              <a:t>вогкого</a:t>
            </a:r>
            <a:r>
              <a:rPr lang="ru-RU" i="1" dirty="0" smtClean="0">
                <a:solidFill>
                  <a:srgbClr val="002060"/>
                </a:solidFill>
                <a:latin typeface="Constantia" pitchFamily="18" charset="0"/>
              </a:rPr>
              <a:t>».</a:t>
            </a:r>
          </a:p>
          <a:p>
            <a:pPr algn="just"/>
            <a:r>
              <a:rPr lang="uk-UA" i="1" dirty="0" smtClean="0">
                <a:solidFill>
                  <a:srgbClr val="002060"/>
                </a:solidFill>
                <a:latin typeface="Constantia" pitchFamily="18" charset="0"/>
              </a:rPr>
              <a:t>                   В. Королів – Старий </a:t>
            </a:r>
            <a:r>
              <a:rPr lang="uk-UA" i="1" dirty="0" err="1" smtClean="0">
                <a:solidFill>
                  <a:srgbClr val="002060"/>
                </a:solidFill>
                <a:latin typeface="Constantia" pitchFamily="18" charset="0"/>
              </a:rPr>
              <a:t>“Хуха</a:t>
            </a:r>
            <a:r>
              <a:rPr lang="uk-UA" i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uk-UA" i="1" dirty="0" err="1" smtClean="0">
                <a:solidFill>
                  <a:srgbClr val="002060"/>
                </a:solidFill>
                <a:latin typeface="Constantia" pitchFamily="18" charset="0"/>
              </a:rPr>
              <a:t>Моховинка”</a:t>
            </a:r>
            <a:endParaRPr lang="ru-RU" i="1" dirty="0">
              <a:solidFill>
                <a:srgbClr val="002060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37673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260648"/>
            <a:ext cx="8178521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kumimoji="0" lang="ru-RU" sz="36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Не </a:t>
            </a:r>
            <a:r>
              <a:rPr kumimoji="0" lang="ru-RU" sz="3600" b="1" i="1" u="none" strike="noStrike" cap="none" spc="50" normalizeH="0" baseline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залежить</a:t>
            </a:r>
            <a:r>
              <a:rPr kumimoji="0" lang="ru-RU" sz="36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доброта </a:t>
            </a:r>
            <a:r>
              <a:rPr kumimoji="0" lang="ru-RU" sz="3600" b="1" i="1" u="none" strike="noStrike" cap="none" spc="50" normalizeH="0" baseline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від</a:t>
            </a:r>
            <a:r>
              <a:rPr kumimoji="0" lang="ru-RU" sz="36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росту,</a:t>
            </a:r>
            <a:br>
              <a:rPr kumimoji="0" lang="ru-RU" sz="36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36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Не </a:t>
            </a:r>
            <a:r>
              <a:rPr kumimoji="0" lang="ru-RU" sz="3600" b="1" i="1" u="none" strike="noStrike" cap="none" spc="50" normalizeH="0" baseline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залежить</a:t>
            </a:r>
            <a:r>
              <a:rPr kumimoji="0" lang="ru-RU" sz="36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доброта </a:t>
            </a:r>
            <a:r>
              <a:rPr kumimoji="0" lang="ru-RU" sz="3600" b="1" i="1" u="none" strike="noStrike" cap="none" spc="50" normalizeH="0" baseline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від</a:t>
            </a:r>
            <a:r>
              <a:rPr kumimoji="0" lang="ru-RU" sz="36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600" b="1" i="1" u="none" strike="noStrike" cap="none" spc="50" normalizeH="0" baseline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віку</a:t>
            </a:r>
            <a:r>
              <a:rPr kumimoji="0" lang="ru-RU" sz="36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br>
              <a:rPr kumimoji="0" lang="ru-RU" sz="36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36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Доброта </a:t>
            </a:r>
            <a:r>
              <a:rPr kumimoji="0" lang="ru-RU" sz="3600" b="1" i="1" u="none" strike="noStrike" cap="none" spc="50" normalizeH="0" baseline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ніколи</a:t>
            </a:r>
            <a:r>
              <a:rPr kumimoji="0" lang="ru-RU" sz="36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не </a:t>
            </a:r>
            <a:r>
              <a:rPr kumimoji="0" lang="ru-RU" sz="3600" b="1" i="1" u="none" strike="noStrike" cap="none" spc="50" normalizeH="0" baseline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старіє</a:t>
            </a:r>
            <a:r>
              <a:rPr kumimoji="0" lang="ru-RU" sz="36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br>
              <a:rPr kumimoji="0" lang="ru-RU" sz="36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36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Доброта, як </a:t>
            </a:r>
            <a:r>
              <a:rPr kumimoji="0" lang="ru-RU" sz="3600" b="1" i="1" u="none" strike="noStrike" cap="none" spc="50" normalizeH="0" baseline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сонце</a:t>
            </a:r>
            <a:r>
              <a:rPr kumimoji="0" lang="ru-RU" sz="36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3600" b="1" i="1" u="none" strike="noStrike" cap="none" spc="50" normalizeH="0" baseline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гріє</a:t>
            </a:r>
            <a:r>
              <a:rPr kumimoji="0" lang="ru-RU" sz="36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br>
              <a:rPr kumimoji="0" lang="ru-RU" sz="36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en-US" sz="36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</a:t>
            </a:r>
            <a:r>
              <a:rPr kumimoji="0" lang="ru-RU" sz="36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О. </a:t>
            </a:r>
            <a:r>
              <a:rPr kumimoji="0" lang="ru-RU" sz="3600" b="1" i="1" u="none" strike="noStrike" cap="none" spc="50" normalizeH="0" baseline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Жовна</a:t>
            </a:r>
            <a:endParaRPr lang="ru-RU" sz="36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Ответы@Mail.Ru: Когда человек становится добрым?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254"/>
          <a:stretch/>
        </p:blipFill>
        <p:spPr bwMode="auto">
          <a:xfrm>
            <a:off x="1979712" y="2636912"/>
            <a:ext cx="3810000" cy="387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73957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к нарисовать еловый лес Сайт о рисовани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529" y="-154340"/>
            <a:ext cx="9525000" cy="700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Душевна краса та моральні якості нечистої сили (за оповіданням В. Корольова-Старого &quot;Хуха-Моховинка&quot;)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019" b="6938"/>
          <a:stretch/>
        </p:blipFill>
        <p:spPr bwMode="auto">
          <a:xfrm>
            <a:off x="-23529" y="-154340"/>
            <a:ext cx="4299790" cy="700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27984" y="11663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dirty="0" err="1" smtClean="0"/>
              <a:t>Народилася</a:t>
            </a:r>
            <a:r>
              <a:rPr lang="ru-RU" dirty="0" smtClean="0"/>
              <a:t> </a:t>
            </a:r>
            <a:r>
              <a:rPr lang="ru-RU" dirty="0"/>
              <a:t>не </a:t>
            </a:r>
            <a:r>
              <a:rPr lang="ru-RU" dirty="0" err="1"/>
              <a:t>ранньою</a:t>
            </a:r>
            <a:r>
              <a:rPr lang="ru-RU" dirty="0"/>
              <a:t> весною, як </a:t>
            </a:r>
            <a:r>
              <a:rPr lang="ru-RU" dirty="0" err="1"/>
              <a:t>всі</a:t>
            </a:r>
            <a:r>
              <a:rPr lang="ru-RU" dirty="0"/>
              <a:t> </a:t>
            </a:r>
            <a:r>
              <a:rPr lang="ru-RU" dirty="0" err="1"/>
              <a:t>її</a:t>
            </a:r>
            <a:r>
              <a:rPr lang="ru-RU" dirty="0"/>
              <a:t> </a:t>
            </a:r>
            <a:r>
              <a:rPr lang="ru-RU" dirty="0" err="1"/>
              <a:t>сестри</a:t>
            </a:r>
            <a:r>
              <a:rPr lang="ru-RU" dirty="0"/>
              <a:t> та </a:t>
            </a:r>
            <a:r>
              <a:rPr lang="ru-RU" dirty="0" err="1"/>
              <a:t>брати</a:t>
            </a:r>
            <a:r>
              <a:rPr lang="ru-RU" dirty="0"/>
              <a:t>. </a:t>
            </a:r>
            <a:r>
              <a:rPr lang="ru-RU" dirty="0" err="1"/>
              <a:t>Було</a:t>
            </a:r>
            <a:r>
              <a:rPr lang="ru-RU" dirty="0"/>
              <a:t> </a:t>
            </a:r>
            <a:r>
              <a:rPr lang="ru-RU" dirty="0" err="1"/>
              <a:t>тоді</a:t>
            </a:r>
            <a:r>
              <a:rPr lang="ru-RU" dirty="0"/>
              <a:t> </a:t>
            </a:r>
            <a:r>
              <a:rPr lang="ru-RU" dirty="0" err="1"/>
              <a:t>вже</a:t>
            </a:r>
            <a:r>
              <a:rPr lang="ru-RU" dirty="0"/>
              <a:t> тепле, </a:t>
            </a:r>
            <a:r>
              <a:rPr lang="ru-RU" dirty="0" err="1"/>
              <a:t>ясне</a:t>
            </a:r>
            <a:r>
              <a:rPr lang="ru-RU" dirty="0"/>
              <a:t>, </a:t>
            </a:r>
            <a:r>
              <a:rPr lang="ru-RU" dirty="0" err="1"/>
              <a:t>веселе</a:t>
            </a:r>
            <a:r>
              <a:rPr lang="ru-RU" dirty="0"/>
              <a:t> </a:t>
            </a:r>
            <a:r>
              <a:rPr lang="ru-RU" dirty="0" err="1"/>
              <a:t>літо</a:t>
            </a:r>
            <a:r>
              <a:rPr lang="ru-RU" dirty="0"/>
              <a:t>. Тим-то вона </a:t>
            </a:r>
            <a:r>
              <a:rPr lang="ru-RU" dirty="0" err="1"/>
              <a:t>була</a:t>
            </a:r>
            <a:r>
              <a:rPr lang="ru-RU" dirty="0"/>
              <a:t> </a:t>
            </a:r>
            <a:r>
              <a:rPr lang="ru-RU" dirty="0" err="1"/>
              <a:t>найменшою</a:t>
            </a:r>
            <a:r>
              <a:rPr lang="ru-RU" dirty="0"/>
              <a:t> в </a:t>
            </a:r>
            <a:r>
              <a:rPr lang="ru-RU" dirty="0" err="1" smtClean="0"/>
              <a:t>родині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37128" y="162880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 err="1"/>
              <a:t>дуже</a:t>
            </a:r>
            <a:r>
              <a:rPr lang="ru-RU" dirty="0"/>
              <a:t> </a:t>
            </a:r>
            <a:r>
              <a:rPr lang="ru-RU" dirty="0" err="1"/>
              <a:t>жаліли</a:t>
            </a:r>
            <a:r>
              <a:rPr lang="ru-RU" dirty="0"/>
              <a:t> й любили, але ж любили не </a:t>
            </a:r>
            <a:r>
              <a:rPr lang="ru-RU" dirty="0" err="1"/>
              <a:t>тільки</a:t>
            </a:r>
            <a:r>
              <a:rPr lang="ru-RU" dirty="0"/>
              <a:t> за те,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була</a:t>
            </a:r>
            <a:r>
              <a:rPr lang="ru-RU" dirty="0"/>
              <a:t> вона </a:t>
            </a:r>
            <a:r>
              <a:rPr lang="ru-RU" dirty="0" err="1"/>
              <a:t>манісінька</a:t>
            </a:r>
            <a:r>
              <a:rPr lang="ru-RU" dirty="0"/>
              <a:t>, як </a:t>
            </a:r>
            <a:r>
              <a:rPr lang="ru-RU" dirty="0" err="1"/>
              <a:t>кошенятко</a:t>
            </a:r>
            <a:r>
              <a:rPr lang="ru-RU" dirty="0"/>
              <a:t>. </a:t>
            </a:r>
            <a:r>
              <a:rPr lang="ru-RU" dirty="0" err="1"/>
              <a:t>Була</a:t>
            </a:r>
            <a:r>
              <a:rPr lang="ru-RU" dirty="0"/>
              <a:t> вона добра, </a:t>
            </a:r>
            <a:r>
              <a:rPr lang="ru-RU" dirty="0" err="1"/>
              <a:t>лагідна</a:t>
            </a:r>
            <a:r>
              <a:rPr lang="ru-RU" dirty="0"/>
              <a:t>, плоха, </a:t>
            </a:r>
            <a:r>
              <a:rPr lang="ru-RU" dirty="0" err="1"/>
              <a:t>звичайненька</a:t>
            </a:r>
            <a:r>
              <a:rPr lang="ru-RU" dirty="0"/>
              <a:t>, </a:t>
            </a:r>
            <a:r>
              <a:rPr lang="ru-RU" dirty="0" err="1"/>
              <a:t>слухняна</a:t>
            </a:r>
            <a:r>
              <a:rPr lang="ru-RU" dirty="0"/>
              <a:t>, </a:t>
            </a:r>
            <a:r>
              <a:rPr lang="ru-RU" dirty="0" err="1"/>
              <a:t>роботяща</a:t>
            </a:r>
            <a:r>
              <a:rPr lang="ru-RU" dirty="0"/>
              <a:t>. А, </a:t>
            </a:r>
            <a:r>
              <a:rPr lang="ru-RU" dirty="0" err="1"/>
              <a:t>граючись</a:t>
            </a:r>
            <a:r>
              <a:rPr lang="ru-RU" dirty="0"/>
              <a:t> з </a:t>
            </a:r>
            <a:r>
              <a:rPr lang="ru-RU" dirty="0" err="1"/>
              <a:t>іншими</a:t>
            </a:r>
            <a:r>
              <a:rPr lang="ru-RU" dirty="0"/>
              <a:t> </a:t>
            </a:r>
            <a:r>
              <a:rPr lang="ru-RU" dirty="0" err="1"/>
              <a:t>малими</a:t>
            </a:r>
            <a:r>
              <a:rPr lang="ru-RU" dirty="0"/>
              <a:t> </a:t>
            </a:r>
            <a:r>
              <a:rPr lang="ru-RU" dirty="0" err="1"/>
              <a:t>Хухами</a:t>
            </a:r>
            <a:r>
              <a:rPr lang="ru-RU" dirty="0"/>
              <a:t>, радо приставала на </a:t>
            </a:r>
            <a:r>
              <a:rPr lang="ru-RU" dirty="0" err="1"/>
              <a:t>всяку</a:t>
            </a:r>
            <a:r>
              <a:rPr lang="ru-RU" dirty="0"/>
              <a:t> </a:t>
            </a:r>
            <a:r>
              <a:rPr lang="ru-RU" dirty="0" err="1"/>
              <a:t>забавку</a:t>
            </a:r>
            <a:r>
              <a:rPr lang="ru-RU" dirty="0"/>
              <a:t>, до </a:t>
            </a:r>
            <a:r>
              <a:rPr lang="ru-RU" dirty="0" err="1"/>
              <a:t>якої</a:t>
            </a:r>
            <a:r>
              <a:rPr lang="ru-RU" dirty="0"/>
              <a:t> </a:t>
            </a:r>
            <a:r>
              <a:rPr lang="ru-RU" dirty="0" err="1"/>
              <a:t>її</a:t>
            </a:r>
            <a:r>
              <a:rPr lang="ru-RU" dirty="0"/>
              <a:t> кликали. І </a:t>
            </a:r>
            <a:r>
              <a:rPr lang="ru-RU" dirty="0" err="1"/>
              <a:t>ніколи</a:t>
            </a:r>
            <a:r>
              <a:rPr lang="ru-RU" dirty="0"/>
              <a:t> </a:t>
            </a:r>
            <a:r>
              <a:rPr lang="ru-RU" dirty="0" err="1"/>
              <a:t>ніхто</a:t>
            </a:r>
            <a:r>
              <a:rPr lang="ru-RU" dirty="0"/>
              <a:t> не </a:t>
            </a:r>
            <a:r>
              <a:rPr lang="ru-RU" dirty="0" err="1"/>
              <a:t>бачив</a:t>
            </a:r>
            <a:r>
              <a:rPr lang="ru-RU" dirty="0"/>
              <a:t>, </a:t>
            </a:r>
            <a:r>
              <a:rPr lang="ru-RU" dirty="0" err="1"/>
              <a:t>щоб</a:t>
            </a:r>
            <a:r>
              <a:rPr lang="ru-RU" dirty="0"/>
              <a:t> вона колись </a:t>
            </a:r>
            <a:r>
              <a:rPr lang="ru-RU" dirty="0" err="1"/>
              <a:t>гнівалась</a:t>
            </a:r>
            <a:r>
              <a:rPr lang="ru-RU" dirty="0"/>
              <a:t>, </a:t>
            </a:r>
            <a:r>
              <a:rPr lang="ru-RU" dirty="0" err="1"/>
              <a:t>чи</a:t>
            </a:r>
            <a:r>
              <a:rPr lang="ru-RU" dirty="0"/>
              <a:t> </a:t>
            </a:r>
            <a:r>
              <a:rPr lang="ru-RU" dirty="0" err="1"/>
              <a:t>була</a:t>
            </a:r>
            <a:r>
              <a:rPr lang="ru-RU" dirty="0"/>
              <a:t> </a:t>
            </a:r>
            <a:r>
              <a:rPr lang="ru-RU" dirty="0" err="1"/>
              <a:t>роздратованою</a:t>
            </a:r>
            <a:r>
              <a:rPr lang="ru-RU" dirty="0"/>
              <a:t>, </a:t>
            </a:r>
            <a:r>
              <a:rPr lang="ru-RU" dirty="0" err="1"/>
              <a:t>або</a:t>
            </a:r>
            <a:r>
              <a:rPr lang="ru-RU" dirty="0"/>
              <a:t> ж мала </a:t>
            </a:r>
            <a:r>
              <a:rPr lang="ru-RU" dirty="0" err="1"/>
              <a:t>якісь</a:t>
            </a:r>
            <a:r>
              <a:rPr lang="ru-RU" dirty="0"/>
              <a:t> </a:t>
            </a:r>
            <a:r>
              <a:rPr lang="ru-RU" dirty="0" err="1"/>
              <a:t>примхи</a:t>
            </a:r>
            <a:r>
              <a:rPr lang="ru-RU" dirty="0"/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37128" y="46531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dirty="0" err="1" smtClean="0"/>
              <a:t>Моховинка</a:t>
            </a:r>
            <a:r>
              <a:rPr lang="ru-RU" dirty="0" smtClean="0"/>
              <a:t> </a:t>
            </a:r>
            <a:r>
              <a:rPr lang="ru-RU" dirty="0" err="1"/>
              <a:t>була</a:t>
            </a:r>
            <a:r>
              <a:rPr lang="ru-RU" dirty="0"/>
              <a:t> </a:t>
            </a:r>
            <a:r>
              <a:rPr lang="ru-RU" dirty="0" err="1"/>
              <a:t>зроду</a:t>
            </a:r>
            <a:r>
              <a:rPr lang="ru-RU" dirty="0"/>
              <a:t> </a:t>
            </a:r>
            <a:r>
              <a:rPr lang="ru-RU" dirty="0" err="1"/>
              <a:t>лісовою</a:t>
            </a:r>
            <a:r>
              <a:rPr lang="ru-RU" dirty="0"/>
              <a:t> </a:t>
            </a:r>
            <a:r>
              <a:rPr lang="ru-RU" dirty="0" err="1"/>
              <a:t>Хухою</a:t>
            </a:r>
            <a:r>
              <a:rPr lang="ru-RU" dirty="0"/>
              <a:t>. Й не </a:t>
            </a:r>
            <a:r>
              <a:rPr lang="ru-RU" dirty="0" err="1"/>
              <a:t>тільки</a:t>
            </a:r>
            <a:r>
              <a:rPr lang="ru-RU" dirty="0"/>
              <a:t> </a:t>
            </a:r>
            <a:r>
              <a:rPr lang="ru-RU" dirty="0" err="1"/>
              <a:t>лісовою</a:t>
            </a:r>
            <a:r>
              <a:rPr lang="ru-RU" dirty="0"/>
              <a:t>, а </a:t>
            </a:r>
            <a:r>
              <a:rPr lang="ru-RU" dirty="0" err="1"/>
              <a:t>ще</a:t>
            </a:r>
            <a:r>
              <a:rPr lang="ru-RU" dirty="0"/>
              <a:t> й </a:t>
            </a:r>
            <a:r>
              <a:rPr lang="ru-RU" dirty="0" err="1"/>
              <a:t>боровинкою</a:t>
            </a:r>
            <a:r>
              <a:rPr lang="ru-RU" dirty="0"/>
              <a:t>, </a:t>
            </a:r>
            <a:r>
              <a:rPr lang="ru-RU" dirty="0" err="1"/>
              <a:t>бо</a:t>
            </a:r>
            <a:r>
              <a:rPr lang="ru-RU" dirty="0"/>
              <a:t> </a:t>
            </a:r>
            <a:r>
              <a:rPr lang="ru-RU" dirty="0" err="1"/>
              <a:t>народилася</a:t>
            </a:r>
            <a:r>
              <a:rPr lang="ru-RU" dirty="0"/>
              <a:t> вона у густому-густому старому бору, де </a:t>
            </a:r>
            <a:r>
              <a:rPr lang="ru-RU" dirty="0" err="1"/>
              <a:t>споконвіку</a:t>
            </a:r>
            <a:r>
              <a:rPr lang="ru-RU" dirty="0"/>
              <a:t> жив увесь </a:t>
            </a:r>
            <a:r>
              <a:rPr lang="ru-RU" dirty="0" err="1"/>
              <a:t>її</a:t>
            </a:r>
            <a:r>
              <a:rPr lang="ru-RU" dirty="0"/>
              <a:t> </a:t>
            </a:r>
            <a:r>
              <a:rPr lang="ru-RU" dirty="0" err="1"/>
              <a:t>славний</a:t>
            </a:r>
            <a:r>
              <a:rPr lang="ru-RU" dirty="0"/>
              <a:t> </a:t>
            </a:r>
            <a:r>
              <a:rPr lang="ru-RU" dirty="0" err="1"/>
              <a:t>рід</a:t>
            </a:r>
            <a:r>
              <a:rPr lang="ru-RU" dirty="0"/>
              <a:t>.</a:t>
            </a:r>
          </a:p>
        </p:txBody>
      </p:sp>
      <p:pic>
        <p:nvPicPr>
          <p:cNvPr id="7" name="Picture 2" descr="Душевна краса та моральні якості нечистої сили (за оповіданням В. Корольова-Старого &quot;Хуха-Моховинка&quot;)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019" b="6938"/>
          <a:stretch/>
        </p:blipFill>
        <p:spPr bwMode="auto">
          <a:xfrm>
            <a:off x="12188" y="-142876"/>
            <a:ext cx="4299790" cy="700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9110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0"/>
            <a:ext cx="84969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5400" b="1" dirty="0">
                <a:solidFill>
                  <a:srgbClr val="FF0000"/>
                </a:solidFill>
              </a:rPr>
              <a:t>П</a:t>
            </a:r>
            <a:r>
              <a:rPr lang="ru-RU" sz="5400" b="1" dirty="0" err="1">
                <a:solidFill>
                  <a:srgbClr val="FF0000"/>
                </a:solidFill>
              </a:rPr>
              <a:t>ортрет</a:t>
            </a:r>
            <a:r>
              <a:rPr lang="ru-RU" sz="5400" dirty="0">
                <a:solidFill>
                  <a:srgbClr val="FF0000"/>
                </a:solidFill>
              </a:rPr>
              <a:t> - </a:t>
            </a:r>
            <a:r>
              <a:rPr lang="ru-RU" sz="5400" dirty="0" err="1">
                <a:solidFill>
                  <a:srgbClr val="FF0000"/>
                </a:solidFill>
              </a:rPr>
              <a:t>опис</a:t>
            </a:r>
            <a:r>
              <a:rPr lang="ru-RU" sz="5400" dirty="0">
                <a:solidFill>
                  <a:srgbClr val="FF0000"/>
                </a:solidFill>
              </a:rPr>
              <a:t> </a:t>
            </a:r>
            <a:r>
              <a:rPr lang="ru-RU" sz="5400" dirty="0" err="1">
                <a:solidFill>
                  <a:srgbClr val="FF0000"/>
                </a:solidFill>
              </a:rPr>
              <a:t>зовнішності</a:t>
            </a:r>
            <a:r>
              <a:rPr lang="ru-RU" sz="5400" dirty="0">
                <a:solidFill>
                  <a:srgbClr val="FF0000"/>
                </a:solidFill>
              </a:rPr>
              <a:t> персонажа в </a:t>
            </a:r>
            <a:r>
              <a:rPr lang="ru-RU" sz="5400" dirty="0" err="1">
                <a:solidFill>
                  <a:srgbClr val="FF0000"/>
                </a:solidFill>
              </a:rPr>
              <a:t>художньому</a:t>
            </a:r>
            <a:r>
              <a:rPr lang="ru-RU" sz="5400" dirty="0">
                <a:solidFill>
                  <a:srgbClr val="FF0000"/>
                </a:solidFill>
              </a:rPr>
              <a:t> </a:t>
            </a:r>
            <a:r>
              <a:rPr lang="ru-RU" sz="5400" dirty="0" err="1">
                <a:solidFill>
                  <a:srgbClr val="FF0000"/>
                </a:solidFill>
              </a:rPr>
              <a:t>творі</a:t>
            </a:r>
            <a:r>
              <a:rPr lang="ru-RU" sz="54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1175" y="2924944"/>
            <a:ext cx="835292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i="1" dirty="0" smtClean="0"/>
              <a:t>	</a:t>
            </a:r>
            <a:r>
              <a:rPr lang="uk-UA" i="1" dirty="0"/>
              <a:t>«Була вона й сама пухка, як мох. Мала довгу </a:t>
            </a:r>
            <a:r>
              <a:rPr lang="uk-UA" i="1" dirty="0" err="1"/>
              <a:t>вовничку</a:t>
            </a:r>
            <a:r>
              <a:rPr lang="uk-UA" i="1" dirty="0"/>
              <a:t>, що, мов шовком, вкривало все її тільце. Сама тільки мордочка була голенька й нагадувала садову жовто-фіалкову квіточку — "братики". Та були ще в неї голенькі зісподу, рожеві </a:t>
            </a:r>
            <a:r>
              <a:rPr lang="uk-UA" i="1" dirty="0" smtClean="0"/>
              <a:t>лапки.</a:t>
            </a:r>
            <a:endParaRPr lang="ru-RU" dirty="0"/>
          </a:p>
          <a:p>
            <a:pPr algn="just"/>
            <a:r>
              <a:rPr lang="uk-UA" i="1" dirty="0" smtClean="0"/>
              <a:t>	Як </a:t>
            </a:r>
            <a:r>
              <a:rPr lang="uk-UA" i="1" dirty="0"/>
              <a:t>і всі інші </a:t>
            </a:r>
            <a:r>
              <a:rPr lang="uk-UA" i="1" dirty="0" err="1"/>
              <a:t>Хухи</a:t>
            </a:r>
            <a:r>
              <a:rPr lang="uk-UA" i="1" dirty="0"/>
              <a:t>, Моховинка так само мала мінливу </a:t>
            </a:r>
            <a:r>
              <a:rPr lang="uk-UA" i="1" dirty="0" err="1"/>
              <a:t>вовничку</a:t>
            </a:r>
            <a:r>
              <a:rPr lang="uk-UA" i="1" dirty="0"/>
              <a:t>, яка враз сама собою робилася того кольору, що й ті речі, біля яких бувають </a:t>
            </a:r>
            <a:r>
              <a:rPr lang="uk-UA" i="1" dirty="0" err="1"/>
              <a:t>Хухи</a:t>
            </a:r>
            <a:r>
              <a:rPr lang="uk-UA" i="1" dirty="0"/>
              <a:t>. Моховинка найчастіше була зеленою, бо рідко відбігала від своєї зеленої хатки. Але ж коли вона бігала по соснових старих глянцях, що лежали на землі, то ставала такою ж рудувато-червоною, як вони. Біля потоку була вона блакитною, як вода, на піску — жовтою, як пісок, між кущами шипшини — рожевою, на вересі — фіалковою, на снігу ставала білою».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41292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Душевна краса та моральні якості нечистої сили (за оповіданням В. Корольова-Старого &quot;Хуха-Моховинка&quot;)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019" b="6938"/>
          <a:stretch/>
        </p:blipFill>
        <p:spPr bwMode="auto">
          <a:xfrm>
            <a:off x="4860032" y="0"/>
            <a:ext cx="4248472" cy="6788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72806" y="18074"/>
            <a:ext cx="11785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 -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2324" y="764704"/>
            <a:ext cx="923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-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8004" y="1508143"/>
            <a:ext cx="9541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-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3232" y="2196666"/>
            <a:ext cx="923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-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2806" y="2932687"/>
            <a:ext cx="797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3790" y="3645024"/>
            <a:ext cx="10246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-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84899" y="4420882"/>
            <a:ext cx="10102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-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03650" y="5157192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-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320778" y="5865374"/>
            <a:ext cx="992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-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2695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Урок узагальнення та систематизації знан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062" y="0"/>
            <a:ext cx="91530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shkola.ua/web/uploads/book/54/images/35TgVrJ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3" y="9201"/>
            <a:ext cx="4716015" cy="6848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66154" y="145168"/>
            <a:ext cx="2358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ДОБРО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6" name="Picture 4" descr="http://shkola.ua/web/uploads/book/54/images/uVGFvKz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062" y="31716"/>
            <a:ext cx="4524644" cy="682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587641" y="145168"/>
            <a:ext cx="14414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ЗЛО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1227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Школа.UA Образование в Украине Школы, вузы, тестирование, ВНО, рефераты, репетиторы, решебники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65" t="73455" r="53394" b="5783"/>
          <a:stretch/>
        </p:blipFill>
        <p:spPr bwMode="auto">
          <a:xfrm>
            <a:off x="-24543" y="0"/>
            <a:ext cx="9168543" cy="6873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Школа.UA Образование в Украине Школы, вузы, тестирование, ВНО, рефераты, репетиторы, решебни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79" y="41510"/>
            <a:ext cx="4392488" cy="6816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shkola.ua/web/uploads/book/54/images/TRjXd09j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5267" y="41510"/>
            <a:ext cx="4738733" cy="6832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7332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hkola.ua/web/uploads/book/54/images/6zuM1ax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3672" y="0"/>
            <a:ext cx="4630328" cy="684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shkola.ua/web/uploads/book/54/images/2IbHsc4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13672" cy="6816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9897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66630"/>
            <a:ext cx="4257683" cy="6602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4427984" y="90872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dirty="0" err="1" smtClean="0"/>
              <a:t>Хухи</a:t>
            </a:r>
            <a:r>
              <a:rPr lang="ru-RU" dirty="0" smtClean="0"/>
              <a:t> </a:t>
            </a:r>
            <a:r>
              <a:rPr lang="ru-RU" dirty="0"/>
              <a:t>не </a:t>
            </a:r>
            <a:r>
              <a:rPr lang="ru-RU" dirty="0" err="1"/>
              <a:t>потребують</a:t>
            </a:r>
            <a:r>
              <a:rPr lang="ru-RU" dirty="0"/>
              <a:t> </a:t>
            </a:r>
            <a:r>
              <a:rPr lang="ru-RU" dirty="0" err="1"/>
              <a:t>подяки</a:t>
            </a:r>
            <a:r>
              <a:rPr lang="ru-RU" dirty="0"/>
              <a:t>. Вони </a:t>
            </a:r>
            <a:r>
              <a:rPr lang="ru-RU" dirty="0" err="1"/>
              <a:t>роблять</a:t>
            </a:r>
            <a:r>
              <a:rPr lang="ru-RU" dirty="0"/>
              <a:t> добро з </a:t>
            </a:r>
            <a:r>
              <a:rPr lang="ru-RU" dirty="0" err="1" smtClean="0"/>
              <a:t>повинності</a:t>
            </a:r>
            <a:r>
              <a:rPr lang="ru-RU" baseline="30000" dirty="0"/>
              <a:t>.</a:t>
            </a:r>
            <a:r>
              <a:rPr lang="ru-RU" dirty="0" smtClean="0"/>
              <a:t> </a:t>
            </a:r>
            <a:r>
              <a:rPr lang="ru-RU" dirty="0"/>
              <a:t>Але ж на </a:t>
            </a:r>
            <a:r>
              <a:rPr lang="ru-RU" dirty="0" err="1"/>
              <a:t>пам'ятку</a:t>
            </a:r>
            <a:r>
              <a:rPr lang="ru-RU" dirty="0"/>
              <a:t> </a:t>
            </a:r>
            <a:r>
              <a:rPr lang="ru-RU" dirty="0" err="1"/>
              <a:t>цього</a:t>
            </a:r>
            <a:r>
              <a:rPr lang="ru-RU" dirty="0"/>
              <a:t> дня я б просила в тебе ось про </a:t>
            </a:r>
            <a:r>
              <a:rPr lang="ru-RU" dirty="0" err="1"/>
              <a:t>що</a:t>
            </a:r>
            <a:r>
              <a:rPr lang="ru-RU" dirty="0"/>
              <a:t>. Не забудь,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ти</a:t>
            </a:r>
            <a:r>
              <a:rPr lang="ru-RU" dirty="0"/>
              <a:t> </a:t>
            </a:r>
            <a:r>
              <a:rPr lang="ru-RU" dirty="0" err="1"/>
              <a:t>обіцяв</a:t>
            </a:r>
            <a:r>
              <a:rPr lang="ru-RU" dirty="0"/>
              <a:t>, коли </a:t>
            </a:r>
            <a:r>
              <a:rPr lang="ru-RU" dirty="0" err="1"/>
              <a:t>вже</a:t>
            </a:r>
            <a:r>
              <a:rPr lang="ru-RU" dirty="0"/>
              <a:t> замерзав у </a:t>
            </a:r>
            <a:r>
              <a:rPr lang="ru-RU" dirty="0" err="1"/>
              <a:t>заметі</a:t>
            </a:r>
            <a:r>
              <a:rPr lang="ru-RU" dirty="0"/>
              <a:t>. А </a:t>
            </a:r>
            <a:r>
              <a:rPr lang="ru-RU" dirty="0" err="1"/>
              <a:t>по-друге</a:t>
            </a:r>
            <a:r>
              <a:rPr lang="ru-RU" dirty="0"/>
              <a:t>, </a:t>
            </a:r>
            <a:r>
              <a:rPr lang="ru-RU" dirty="0" err="1"/>
              <a:t>розкажи</a:t>
            </a:r>
            <a:r>
              <a:rPr lang="ru-RU" dirty="0"/>
              <a:t> людям, </a:t>
            </a:r>
            <a:r>
              <a:rPr lang="ru-RU" dirty="0" err="1"/>
              <a:t>що</a:t>
            </a:r>
            <a:r>
              <a:rPr lang="ru-RU" dirty="0"/>
              <a:t> з тобою </a:t>
            </a:r>
            <a:r>
              <a:rPr lang="ru-RU" dirty="0" err="1"/>
              <a:t>трапилось</a:t>
            </a:r>
            <a:r>
              <a:rPr lang="ru-RU" dirty="0"/>
              <a:t>. А </a:t>
            </a:r>
            <a:r>
              <a:rPr lang="ru-RU" dirty="0" err="1"/>
              <a:t>тепер</a:t>
            </a:r>
            <a:r>
              <a:rPr lang="ru-RU" dirty="0"/>
              <a:t> ходи здоров!..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10280" y="406009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 </a:t>
            </a:r>
            <a:r>
              <a:rPr lang="ru-RU" dirty="0" smtClean="0"/>
              <a:t>	А </a:t>
            </a:r>
            <a:r>
              <a:rPr lang="ru-RU" dirty="0" err="1" smtClean="0"/>
              <a:t>дід</a:t>
            </a:r>
            <a:r>
              <a:rPr lang="ru-RU" dirty="0" smtClean="0"/>
              <a:t> </a:t>
            </a:r>
            <a:r>
              <a:rPr lang="ru-RU" dirty="0" err="1"/>
              <a:t>щасливо</a:t>
            </a:r>
            <a:r>
              <a:rPr lang="ru-RU" dirty="0"/>
              <a:t> </a:t>
            </a:r>
            <a:r>
              <a:rPr lang="ru-RU" dirty="0" err="1"/>
              <a:t>дійшов</a:t>
            </a:r>
            <a:r>
              <a:rPr lang="ru-RU" dirty="0"/>
              <a:t> до </a:t>
            </a:r>
            <a:r>
              <a:rPr lang="ru-RU" dirty="0" err="1"/>
              <a:t>своєї</a:t>
            </a:r>
            <a:r>
              <a:rPr lang="ru-RU" dirty="0"/>
              <a:t> </a:t>
            </a:r>
            <a:r>
              <a:rPr lang="ru-RU" dirty="0" err="1"/>
              <a:t>хати</a:t>
            </a:r>
            <a:r>
              <a:rPr lang="ru-RU" dirty="0"/>
              <a:t> і з того часу почав </a:t>
            </a:r>
            <a:r>
              <a:rPr lang="ru-RU" dirty="0" err="1"/>
              <a:t>переконувати</a:t>
            </a:r>
            <a:r>
              <a:rPr lang="ru-RU" dirty="0"/>
              <a:t> і </a:t>
            </a:r>
            <a:r>
              <a:rPr lang="ru-RU" dirty="0" err="1"/>
              <a:t>дітей</a:t>
            </a:r>
            <a:r>
              <a:rPr lang="ru-RU" dirty="0"/>
              <a:t>, і </a:t>
            </a:r>
            <a:r>
              <a:rPr lang="ru-RU" dirty="0" err="1"/>
              <a:t>дорослих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не </a:t>
            </a:r>
            <a:r>
              <a:rPr lang="ru-RU" dirty="0" err="1"/>
              <a:t>слід</a:t>
            </a:r>
            <a:r>
              <a:rPr lang="ru-RU" dirty="0"/>
              <a:t> </a:t>
            </a:r>
            <a:r>
              <a:rPr lang="ru-RU" dirty="0" err="1"/>
              <a:t>боятися</a:t>
            </a:r>
            <a:r>
              <a:rPr lang="ru-RU" dirty="0"/>
              <a:t> маленьких, </a:t>
            </a:r>
            <a:r>
              <a:rPr lang="ru-RU" dirty="0" err="1"/>
              <a:t>добрих</a:t>
            </a:r>
            <a:r>
              <a:rPr lang="ru-RU" dirty="0"/>
              <a:t> і </a:t>
            </a:r>
            <a:r>
              <a:rPr lang="ru-RU" dirty="0" err="1"/>
              <a:t>гарнесеньких</a:t>
            </a:r>
            <a:r>
              <a:rPr lang="ru-RU" dirty="0"/>
              <a:t> </a:t>
            </a:r>
            <a:r>
              <a:rPr lang="ru-RU" dirty="0" err="1"/>
              <a:t>хух</a:t>
            </a:r>
            <a:r>
              <a:rPr lang="ru-RU" dirty="0"/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xmlns="" val="1020815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692696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4800" dirty="0" err="1">
                <a:solidFill>
                  <a:srgbClr val="FF0000"/>
                </a:solidFill>
              </a:rPr>
              <a:t>Продовжіть</a:t>
            </a:r>
            <a:r>
              <a:rPr lang="uk-UA" sz="4800" dirty="0">
                <a:solidFill>
                  <a:srgbClr val="FF0000"/>
                </a:solidFill>
              </a:rPr>
              <a:t> речення</a:t>
            </a:r>
            <a:r>
              <a:rPr lang="uk-UA" sz="4800" dirty="0" smtClean="0">
                <a:solidFill>
                  <a:srgbClr val="FF0000"/>
                </a:solidFill>
              </a:rPr>
              <a:t>:</a:t>
            </a:r>
          </a:p>
          <a:p>
            <a:pPr lvl="0"/>
            <a:endParaRPr lang="uk-UA" sz="4800" dirty="0" smtClean="0">
              <a:solidFill>
                <a:srgbClr val="FF0000"/>
              </a:solidFill>
            </a:endParaRPr>
          </a:p>
          <a:p>
            <a:pPr lvl="0"/>
            <a:r>
              <a:rPr lang="uk-UA" sz="4800" dirty="0" smtClean="0"/>
              <a:t> </a:t>
            </a:r>
            <a:r>
              <a:rPr lang="uk-UA" sz="4800" i="1" dirty="0">
                <a:solidFill>
                  <a:srgbClr val="002060"/>
                </a:solidFill>
              </a:rPr>
              <a:t>«У творі злим був дід, тому </a:t>
            </a:r>
            <a:r>
              <a:rPr lang="uk-UA" sz="4800" i="1" dirty="0" smtClean="0">
                <a:solidFill>
                  <a:srgbClr val="002060"/>
                </a:solidFill>
              </a:rPr>
              <a:t>що   … ,</a:t>
            </a:r>
            <a:endParaRPr lang="ru-RU" sz="4800" i="1" dirty="0">
              <a:solidFill>
                <a:srgbClr val="002060"/>
              </a:solidFill>
            </a:endParaRPr>
          </a:p>
          <a:p>
            <a:r>
              <a:rPr lang="uk-UA" sz="4800" i="1" dirty="0">
                <a:solidFill>
                  <a:srgbClr val="002060"/>
                </a:solidFill>
              </a:rPr>
              <a:t>а в реальному житті злими бувають люди, коли …</a:t>
            </a:r>
            <a:endParaRPr lang="ru-RU" sz="48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0824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На Львівщині вперше в Україні реалізують Міжнародний проект &quot;Твори добро&quot; Львівська газет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1268760"/>
            <a:ext cx="7036093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природу </a:t>
            </a:r>
          </a:p>
          <a:p>
            <a:pPr algn="ctr"/>
            <a:r>
              <a:rPr lang="uk-UA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йди з добром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4134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144"/>
            <a:ext cx="9144000" cy="684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54210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Нова робота\Анімації Вовкотруб\Свічка вікно дівчина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5150" y="188640"/>
            <a:ext cx="4608512" cy="440290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3909" y="1052736"/>
            <a:ext cx="5772799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	Казка </a:t>
            </a:r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«кличе нас </a:t>
            </a:r>
            <a:endParaRPr lang="uk-UA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у   мандри,   велить</a:t>
            </a:r>
          </a:p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 житті    бути</a:t>
            </a:r>
          </a:p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міливими й мудрими,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3162" y="4602509"/>
            <a:ext cx="804290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	долати  перешкоди й біди,</a:t>
            </a:r>
          </a:p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Й не забувати добра світового…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3957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25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78621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рошечный добрый поступок лучше, чем самые торжественные обещания сделать невозможное... Обсудим-ка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5121"/>
            <a:ext cx="9144000" cy="6883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1902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cat-делюсь своим питанием)))) (может кому интересно) - Просмотр темы - - Женские форумы myJa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568"/>
            <a:ext cx="7495736" cy="673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89997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Любимые мотиваторы пользователей сайта Позитивные мотиватор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"/>
            <a:ext cx="9144000" cy="68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8656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Мнения :: Добро уходящего года (ФОТО) :: Черноморский флот - 2017. Новости Севастополя и Крыма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950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92549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5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90258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548680"/>
            <a:ext cx="648072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dirty="0">
                <a:solidFill>
                  <a:srgbClr val="FF0000"/>
                </a:solidFill>
              </a:rPr>
              <a:t>Домашнє </a:t>
            </a:r>
            <a:r>
              <a:rPr lang="uk-UA" sz="5400" b="1" dirty="0" smtClean="0">
                <a:solidFill>
                  <a:srgbClr val="FF0000"/>
                </a:solidFill>
              </a:rPr>
              <a:t>завдання:</a:t>
            </a:r>
            <a:endParaRPr lang="ru-RU" sz="5400" dirty="0">
              <a:solidFill>
                <a:srgbClr val="FF0000"/>
              </a:solidFill>
            </a:endParaRPr>
          </a:p>
          <a:p>
            <a:pPr algn="just"/>
            <a:r>
              <a:rPr lang="uk-UA" sz="3600" dirty="0"/>
              <a:t>Написати твір – роздум «Добро переможе зло, якщо</a:t>
            </a:r>
            <a:r>
              <a:rPr lang="uk-UA" sz="3600" dirty="0" smtClean="0"/>
              <a:t>…»</a:t>
            </a:r>
            <a:r>
              <a:rPr lang="uk-UA" sz="3600" dirty="0"/>
              <a:t> або  розпитати у дорослих, яких міфічних істот вони знають, записати їхні розповіді, намалювати до записів ілюстрації.</a:t>
            </a:r>
            <a:endParaRPr lang="ru-RU" sz="3600" dirty="0"/>
          </a:p>
          <a:p>
            <a:endParaRPr lang="ru-RU" sz="6000" dirty="0"/>
          </a:p>
        </p:txBody>
      </p:sp>
      <p:pic>
        <p:nvPicPr>
          <p:cNvPr id="5" name="Picture 8" descr="Учень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643743"/>
            <a:ext cx="3121868" cy="4816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79518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83568" y="3140968"/>
            <a:ext cx="760515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Дякую вам за урок </a:t>
            </a:r>
          </a:p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 бажаю добра й миру.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8" descr="a006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1156" y="0"/>
            <a:ext cx="7200800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Метелик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860774">
            <a:off x="6858750" y="4742960"/>
            <a:ext cx="1425755" cy="1782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39809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428596" y="857232"/>
            <a:ext cx="835824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Казка – це…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Казка складається з таких частин:…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Казки бувають 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казках зустрічають такі фантастичні істоти, як-от:…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Літературною казкою називається 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На попередніх уроках </a:t>
            </a:r>
            <a:r>
              <a:rPr kumimoji="0" lang="en-US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вивчали літературну казку…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ЇЇ автор ….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62706" y="404664"/>
            <a:ext cx="561858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uk-UA" sz="40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Незакінчені  речення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3957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56" y="377280"/>
            <a:ext cx="4608512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4431041" y="1196752"/>
            <a:ext cx="453420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i="1" dirty="0" smtClean="0">
                <a:latin typeface="Constantia" pitchFamily="18" charset="0"/>
              </a:rPr>
              <a:t>	</a:t>
            </a:r>
            <a:r>
              <a:rPr lang="uk-UA" sz="2400" i="1" dirty="0" smtClean="0">
                <a:latin typeface="Constantia" pitchFamily="18" charset="0"/>
              </a:rPr>
              <a:t>Справжнє ім'я - </a:t>
            </a:r>
            <a:r>
              <a:rPr lang="uk-UA" sz="2400" i="1" dirty="0" err="1" smtClean="0">
                <a:solidFill>
                  <a:srgbClr val="FF0000"/>
                </a:solidFill>
                <a:latin typeface="Constantia" pitchFamily="18" charset="0"/>
              </a:rPr>
              <a:t>Васи́ль</a:t>
            </a:r>
            <a:r>
              <a:rPr lang="uk-UA" sz="2400" i="1" dirty="0" smtClean="0">
                <a:solidFill>
                  <a:srgbClr val="FF0000"/>
                </a:solidFill>
                <a:latin typeface="Constantia" pitchFamily="18" charset="0"/>
              </a:rPr>
              <a:t> </a:t>
            </a:r>
            <a:r>
              <a:rPr lang="uk-UA" sz="2400" i="1" dirty="0" err="1" smtClean="0">
                <a:solidFill>
                  <a:srgbClr val="FF0000"/>
                </a:solidFill>
                <a:latin typeface="Constantia" pitchFamily="18" charset="0"/>
              </a:rPr>
              <a:t>Ко́стьович</a:t>
            </a:r>
            <a:r>
              <a:rPr lang="uk-UA" sz="2400" i="1" dirty="0" smtClean="0">
                <a:solidFill>
                  <a:srgbClr val="FF0000"/>
                </a:solidFill>
                <a:latin typeface="Constantia" pitchFamily="18" charset="0"/>
              </a:rPr>
              <a:t> </a:t>
            </a:r>
            <a:r>
              <a:rPr lang="uk-UA" sz="2400" i="1" dirty="0" err="1" smtClean="0">
                <a:solidFill>
                  <a:srgbClr val="FF0000"/>
                </a:solidFill>
                <a:latin typeface="Constantia" pitchFamily="18" charset="0"/>
              </a:rPr>
              <a:t>Королі́в</a:t>
            </a:r>
            <a:r>
              <a:rPr lang="uk-UA" sz="2400" i="1" dirty="0" smtClean="0">
                <a:latin typeface="Constantia" pitchFamily="18" charset="0"/>
              </a:rPr>
              <a:t>. Народився  в  с. Ладан Прилуцького повіту на Полтавщині </a:t>
            </a:r>
            <a:r>
              <a:rPr lang="uk-UA" sz="2400" i="1" dirty="0" smtClean="0">
                <a:solidFill>
                  <a:srgbClr val="FF0000"/>
                </a:solidFill>
                <a:latin typeface="Constantia" pitchFamily="18" charset="0"/>
              </a:rPr>
              <a:t>4 лютого 1879 року</a:t>
            </a:r>
            <a:r>
              <a:rPr lang="uk-UA" sz="2400" i="1" dirty="0" smtClean="0">
                <a:latin typeface="Constantia" pitchFamily="18" charset="0"/>
              </a:rPr>
              <a:t> в сім’ї священика – отця Костянтина. Пізніше родина, що складалася з батька, матері та  трьох дітей, опинилася в селі </a:t>
            </a:r>
            <a:r>
              <a:rPr lang="uk-UA" sz="2400" i="1" dirty="0" err="1" smtClean="0">
                <a:latin typeface="Constantia" pitchFamily="18" charset="0"/>
              </a:rPr>
              <a:t>Чернещині</a:t>
            </a:r>
            <a:r>
              <a:rPr lang="uk-UA" sz="2400" i="1" dirty="0" smtClean="0">
                <a:latin typeface="Constantia" pitchFamily="18" charset="0"/>
              </a:rPr>
              <a:t>, тут сталася велика трагедія — смерть від холери матері і двох дітей. Батько залишився лише з одним сином Василем. </a:t>
            </a:r>
            <a:r>
              <a:rPr lang="uk-UA" i="1" dirty="0" smtClean="0">
                <a:latin typeface="Constantia" pitchFamily="18" charset="0"/>
              </a:rPr>
              <a:t>	</a:t>
            </a:r>
            <a:endParaRPr lang="ru-RU" i="1" dirty="0">
              <a:latin typeface="Constant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71600" y="123318"/>
            <a:ext cx="691888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Василь – Королів Старий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3577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85720" y="332656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i="1" dirty="0" smtClean="0">
                <a:latin typeface="Constantia" pitchFamily="18" charset="0"/>
              </a:rPr>
              <a:t>		</a:t>
            </a:r>
            <a:r>
              <a:rPr lang="uk-UA" sz="2400" i="1" dirty="0" smtClean="0">
                <a:latin typeface="Constantia" pitchFamily="18" charset="0"/>
              </a:rPr>
              <a:t>Спочатку Василь навчався в </a:t>
            </a:r>
            <a:r>
              <a:rPr lang="uk-UA" sz="2400" i="1" dirty="0" smtClean="0">
                <a:solidFill>
                  <a:srgbClr val="FF0000"/>
                </a:solidFill>
                <a:latin typeface="Constantia" pitchFamily="18" charset="0"/>
              </a:rPr>
              <a:t>Полтавській духовній семінарії</a:t>
            </a:r>
            <a:r>
              <a:rPr lang="uk-UA" sz="2400" i="1" dirty="0" smtClean="0">
                <a:latin typeface="Constantia" pitchFamily="18" charset="0"/>
              </a:rPr>
              <a:t>, а потім продовжив освіту в </a:t>
            </a:r>
            <a:r>
              <a:rPr lang="uk-UA" sz="2400" i="1" dirty="0" smtClean="0">
                <a:solidFill>
                  <a:srgbClr val="FF0000"/>
                </a:solidFill>
                <a:latin typeface="Constantia" pitchFamily="18" charset="0"/>
              </a:rPr>
              <a:t>Харківському ветеринарному інституті</a:t>
            </a:r>
            <a:r>
              <a:rPr lang="uk-UA" sz="2400" i="1" dirty="0" smtClean="0">
                <a:latin typeface="Constantia" pitchFamily="18" charset="0"/>
              </a:rPr>
              <a:t>.  Працював  ветеринарним лікарем, видав популярний посібник з ветеринарії.</a:t>
            </a:r>
            <a:endParaRPr lang="ru-RU" sz="2400" i="1" dirty="0">
              <a:latin typeface="Constantia" pitchFamily="18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2" cstate="print"/>
          <a:srcRect r="15436"/>
          <a:stretch/>
        </p:blipFill>
        <p:spPr bwMode="auto">
          <a:xfrm>
            <a:off x="238690" y="2603744"/>
            <a:ext cx="4094825" cy="305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Прямоугольник 18"/>
          <p:cNvSpPr/>
          <p:nvPr/>
        </p:nvSpPr>
        <p:spPr>
          <a:xfrm>
            <a:off x="285720" y="5949280"/>
            <a:ext cx="37546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i="1" dirty="0" smtClean="0">
                <a:latin typeface="Constantia" pitchFamily="18" charset="0"/>
              </a:rPr>
              <a:t>Полтавська духовна семінарія </a:t>
            </a:r>
            <a:endParaRPr lang="ru-RU" b="1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3" cstate="print"/>
          <a:srcRect r="24462"/>
          <a:stretch/>
        </p:blipFill>
        <p:spPr bwMode="auto">
          <a:xfrm>
            <a:off x="4499992" y="2636912"/>
            <a:ext cx="4553022" cy="308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Прямоугольник 20"/>
          <p:cNvSpPr/>
          <p:nvPr/>
        </p:nvSpPr>
        <p:spPr>
          <a:xfrm>
            <a:off x="5220072" y="5810780"/>
            <a:ext cx="3380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i="1" dirty="0" smtClean="0">
                <a:latin typeface="Constantia" pitchFamily="18" charset="0"/>
              </a:rPr>
              <a:t>Харківський ветеринарний </a:t>
            </a:r>
          </a:p>
          <a:p>
            <a:r>
              <a:rPr lang="uk-UA" b="1" i="1" dirty="0" smtClean="0">
                <a:latin typeface="Constantia" pitchFamily="18" charset="0"/>
              </a:rPr>
              <a:t>                  інститут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b="12665"/>
          <a:stretch/>
        </p:blipFill>
        <p:spPr bwMode="auto">
          <a:xfrm>
            <a:off x="524753" y="2564904"/>
            <a:ext cx="4460046" cy="308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357158" y="357166"/>
            <a:ext cx="8286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>
                <a:latin typeface="Constantia" pitchFamily="18" charset="0"/>
              </a:rPr>
              <a:t>	</a:t>
            </a:r>
            <a:r>
              <a:rPr lang="ru-RU" sz="2400" i="1" dirty="0" err="1" smtClean="0">
                <a:latin typeface="Constantia" pitchFamily="18" charset="0"/>
              </a:rPr>
              <a:t>Під</a:t>
            </a:r>
            <a:r>
              <a:rPr lang="ru-RU" sz="2400" i="1" dirty="0" smtClean="0">
                <a:latin typeface="Constantia" pitchFamily="18" charset="0"/>
              </a:rPr>
              <a:t> час </a:t>
            </a:r>
            <a:r>
              <a:rPr lang="ru-RU" sz="2400" i="1" dirty="0" err="1" smtClean="0">
                <a:latin typeface="Constantia" pitchFamily="18" charset="0"/>
              </a:rPr>
              <a:t>революції</a:t>
            </a:r>
            <a:r>
              <a:rPr lang="ru-RU" sz="2400" i="1" dirty="0" smtClean="0">
                <a:latin typeface="Constantia" pitchFamily="18" charset="0"/>
              </a:rPr>
              <a:t> у 1917 – 1919 </a:t>
            </a:r>
            <a:r>
              <a:rPr lang="ru-RU" sz="2400" i="1" dirty="0" err="1" smtClean="0">
                <a:latin typeface="Constantia" pitchFamily="18" charset="0"/>
              </a:rPr>
              <a:t>рр</a:t>
            </a:r>
            <a:r>
              <a:rPr lang="ru-RU" sz="2400" i="1" dirty="0" smtClean="0">
                <a:latin typeface="Constantia" pitchFamily="18" charset="0"/>
              </a:rPr>
              <a:t>. </a:t>
            </a:r>
            <a:r>
              <a:rPr lang="ru-RU" sz="2400" i="1" dirty="0" err="1">
                <a:latin typeface="Constantia" pitchFamily="18" charset="0"/>
              </a:rPr>
              <a:t>п</a:t>
            </a:r>
            <a:r>
              <a:rPr lang="ru-RU" sz="2400" i="1" dirty="0" err="1" smtClean="0">
                <a:latin typeface="Constantia" pitchFamily="18" charset="0"/>
              </a:rPr>
              <a:t>ідтримував</a:t>
            </a:r>
            <a:r>
              <a:rPr lang="ru-RU" sz="2400" i="1" dirty="0" smtClean="0">
                <a:latin typeface="Constantia" pitchFamily="18" charset="0"/>
              </a:rPr>
              <a:t> </a:t>
            </a:r>
            <a:r>
              <a:rPr lang="ru-RU" sz="2400" i="1" dirty="0" err="1" smtClean="0">
                <a:latin typeface="Constantia" pitchFamily="18" charset="0"/>
              </a:rPr>
              <a:t>борців</a:t>
            </a:r>
            <a:r>
              <a:rPr lang="ru-RU" sz="2400" i="1" dirty="0" smtClean="0">
                <a:latin typeface="Constantia" pitchFamily="18" charset="0"/>
              </a:rPr>
              <a:t> за </a:t>
            </a:r>
            <a:r>
              <a:rPr lang="ru-RU" sz="2400" i="1" dirty="0" err="1" smtClean="0">
                <a:latin typeface="Constantia" pitchFamily="18" charset="0"/>
              </a:rPr>
              <a:t>незалежність</a:t>
            </a:r>
            <a:r>
              <a:rPr lang="ru-RU" sz="2400" i="1" dirty="0" smtClean="0">
                <a:latin typeface="Constantia" pitchFamily="18" charset="0"/>
              </a:rPr>
              <a:t> </a:t>
            </a:r>
            <a:r>
              <a:rPr lang="ru-RU" sz="2400" i="1" dirty="0" err="1" smtClean="0">
                <a:latin typeface="Constantia" pitchFamily="18" charset="0"/>
              </a:rPr>
              <a:t>України</a:t>
            </a:r>
            <a:r>
              <a:rPr lang="ru-RU" sz="2400" i="1" dirty="0" smtClean="0">
                <a:latin typeface="Constantia" pitchFamily="18" charset="0"/>
              </a:rPr>
              <a:t>. Писав у газетах «Рада», «</a:t>
            </a:r>
            <a:r>
              <a:rPr lang="ru-RU" sz="2400" i="1" dirty="0" err="1" smtClean="0">
                <a:latin typeface="Constantia" pitchFamily="18" charset="0"/>
              </a:rPr>
              <a:t>Хлібороб</a:t>
            </a:r>
            <a:r>
              <a:rPr lang="ru-RU" sz="2400" i="1" dirty="0" smtClean="0">
                <a:latin typeface="Constantia" pitchFamily="18" charset="0"/>
              </a:rPr>
              <a:t>», «</a:t>
            </a:r>
            <a:r>
              <a:rPr lang="ru-RU" sz="2400" i="1" dirty="0" err="1" smtClean="0">
                <a:latin typeface="Constantia" pitchFamily="18" charset="0"/>
              </a:rPr>
              <a:t>Засів</a:t>
            </a:r>
            <a:r>
              <a:rPr lang="ru-RU" sz="2400" i="1" dirty="0" smtClean="0">
                <a:latin typeface="Constantia" pitchFamily="18" charset="0"/>
              </a:rPr>
              <a:t>», </a:t>
            </a:r>
            <a:r>
              <a:rPr lang="ru-RU" sz="2400" i="1" dirty="0" err="1" smtClean="0">
                <a:latin typeface="Constantia" pitchFamily="18" charset="0"/>
              </a:rPr>
              <a:t>був</a:t>
            </a:r>
            <a:r>
              <a:rPr lang="ru-RU" sz="2400" i="1" dirty="0" smtClean="0">
                <a:latin typeface="Constantia" pitchFamily="18" charset="0"/>
              </a:rPr>
              <a:t> редактором у </a:t>
            </a:r>
            <a:r>
              <a:rPr lang="ru-RU" sz="2400" i="1" dirty="0" err="1" smtClean="0">
                <a:latin typeface="Constantia" pitchFamily="18" charset="0"/>
              </a:rPr>
              <a:t>видавництві</a:t>
            </a:r>
            <a:r>
              <a:rPr lang="ru-RU" sz="2400" i="1" dirty="0" smtClean="0">
                <a:latin typeface="Constantia" pitchFamily="18" charset="0"/>
              </a:rPr>
              <a:t> </a:t>
            </a:r>
            <a:r>
              <a:rPr lang="ru-RU" sz="2400" i="1" dirty="0" smtClean="0">
                <a:solidFill>
                  <a:srgbClr val="FF0000"/>
                </a:solidFill>
                <a:latin typeface="Constantia" pitchFamily="18" charset="0"/>
              </a:rPr>
              <a:t>«Час</a:t>
            </a:r>
            <a:r>
              <a:rPr lang="ru-RU" sz="2400" i="1" dirty="0" smtClean="0">
                <a:latin typeface="Constantia" pitchFamily="18" charset="0"/>
              </a:rPr>
              <a:t>», </a:t>
            </a:r>
            <a:r>
              <a:rPr lang="ru-RU" sz="2400" i="1" dirty="0" err="1" smtClean="0">
                <a:latin typeface="Constantia" pitchFamily="18" charset="0"/>
              </a:rPr>
              <a:t>редагував</a:t>
            </a:r>
            <a:r>
              <a:rPr lang="ru-RU" sz="2400" i="1" dirty="0" smtClean="0">
                <a:latin typeface="Constantia" pitchFamily="18" charset="0"/>
              </a:rPr>
              <a:t> журнал </a:t>
            </a:r>
            <a:r>
              <a:rPr lang="ru-RU" sz="2400" i="1" dirty="0" smtClean="0">
                <a:solidFill>
                  <a:srgbClr val="FF0000"/>
                </a:solidFill>
                <a:latin typeface="Constantia" pitchFamily="18" charset="0"/>
              </a:rPr>
              <a:t>«</a:t>
            </a:r>
            <a:r>
              <a:rPr lang="ru-RU" sz="2400" i="1" dirty="0" err="1" smtClean="0">
                <a:solidFill>
                  <a:srgbClr val="FF0000"/>
                </a:solidFill>
                <a:latin typeface="Constantia" pitchFamily="18" charset="0"/>
              </a:rPr>
              <a:t>Книгар</a:t>
            </a:r>
            <a:r>
              <a:rPr lang="ru-RU" sz="2400" i="1" dirty="0" smtClean="0">
                <a:solidFill>
                  <a:srgbClr val="FF0000"/>
                </a:solidFill>
                <a:latin typeface="Constantia" pitchFamily="18" charset="0"/>
              </a:rPr>
              <a:t>», </a:t>
            </a:r>
            <a:r>
              <a:rPr lang="ru-RU" sz="2400" i="1" dirty="0" err="1" smtClean="0">
                <a:latin typeface="Constantia" pitchFamily="18" charset="0"/>
              </a:rPr>
              <a:t>що</a:t>
            </a:r>
            <a:r>
              <a:rPr lang="ru-RU" sz="2400" i="1" dirty="0" smtClean="0">
                <a:latin typeface="Constantia" pitchFamily="18" charset="0"/>
              </a:rPr>
              <a:t> </a:t>
            </a:r>
            <a:r>
              <a:rPr lang="ru-RU" sz="2400" i="1" dirty="0" err="1" smtClean="0">
                <a:latin typeface="Constantia" pitchFamily="18" charset="0"/>
              </a:rPr>
              <a:t>виходив</a:t>
            </a:r>
            <a:r>
              <a:rPr lang="ru-RU" sz="2400" i="1" dirty="0" smtClean="0">
                <a:latin typeface="Constantia" pitchFamily="18" charset="0"/>
              </a:rPr>
              <a:t> у </a:t>
            </a:r>
            <a:r>
              <a:rPr lang="ru-RU" sz="2400" i="1" dirty="0" err="1" smtClean="0">
                <a:latin typeface="Constantia" pitchFamily="18" charset="0"/>
              </a:rPr>
              <a:t>Києві</a:t>
            </a:r>
            <a:r>
              <a:rPr lang="ru-RU" sz="2400" i="1" dirty="0" smtClean="0">
                <a:latin typeface="Constantia" pitchFamily="18" charset="0"/>
              </a:rPr>
              <a:t>. </a:t>
            </a:r>
            <a:endParaRPr lang="ru-RU" sz="2400" i="1" dirty="0">
              <a:latin typeface="Constant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43608" y="5852056"/>
            <a:ext cx="2835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i="1" dirty="0" smtClean="0">
                <a:latin typeface="Constantia" pitchFamily="18" charset="0"/>
              </a:rPr>
              <a:t>Редакція газети </a:t>
            </a:r>
            <a:r>
              <a:rPr lang="uk-UA" b="1" i="1" dirty="0" err="1" smtClean="0">
                <a:latin typeface="Constantia" pitchFamily="18" charset="0"/>
              </a:rPr>
              <a:t>“Рада”</a:t>
            </a:r>
            <a:endParaRPr lang="ru-RU" b="1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060848"/>
            <a:ext cx="3024336" cy="4294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635896" y="513548"/>
            <a:ext cx="529680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1919 року В. Королів-Старий був відряджений з дипломатичною місією УНР до Праги, де й залишився емігрантом. Там познайомився з молодою вчителькою на ім'я</a:t>
            </a:r>
            <a:r>
              <a:rPr lang="ru-RU" sz="2400" dirty="0" smtClean="0"/>
              <a:t> </a:t>
            </a:r>
            <a:r>
              <a:rPr lang="ru-RU" sz="2400" i="1" dirty="0" smtClean="0">
                <a:latin typeface="Constantia" pitchFamily="18" charset="0"/>
              </a:rPr>
              <a:t>Кармен - Альфонса – </a:t>
            </a:r>
            <a:r>
              <a:rPr lang="ru-RU" sz="2400" i="1" dirty="0" err="1" smtClean="0">
                <a:latin typeface="Constantia" pitchFamily="18" charset="0"/>
              </a:rPr>
              <a:t>Фернанда</a:t>
            </a:r>
            <a:r>
              <a:rPr lang="ru-RU" sz="2400" i="1" dirty="0" smtClean="0">
                <a:latin typeface="Constantia" pitchFamily="18" charset="0"/>
              </a:rPr>
              <a:t> – </a:t>
            </a:r>
            <a:r>
              <a:rPr lang="ru-RU" sz="2400" i="1" dirty="0" err="1" smtClean="0">
                <a:latin typeface="Constantia" pitchFamily="18" charset="0"/>
              </a:rPr>
              <a:t>Естрелья</a:t>
            </a:r>
            <a:r>
              <a:rPr lang="ru-RU" sz="2400" i="1" dirty="0" smtClean="0">
                <a:latin typeface="Constantia" pitchFamily="18" charset="0"/>
              </a:rPr>
              <a:t> – </a:t>
            </a:r>
            <a:r>
              <a:rPr lang="ru-RU" sz="2400" i="1" dirty="0" err="1" smtClean="0">
                <a:latin typeface="Constantia" pitchFamily="18" charset="0"/>
              </a:rPr>
              <a:t>Наталена</a:t>
            </a:r>
            <a:r>
              <a:rPr lang="ru-RU" sz="2400" i="1" dirty="0" smtClean="0">
                <a:latin typeface="Constantia" pitchFamily="18" charset="0"/>
              </a:rPr>
              <a:t>, </a:t>
            </a:r>
            <a:r>
              <a:rPr lang="ru-RU" sz="2400" i="1" dirty="0" err="1" smtClean="0">
                <a:latin typeface="Constantia" pitchFamily="18" charset="0"/>
              </a:rPr>
              <a:t>закохався</a:t>
            </a:r>
            <a:r>
              <a:rPr lang="ru-RU" sz="2400" i="1" dirty="0" smtClean="0">
                <a:latin typeface="Constantia" pitchFamily="18" charset="0"/>
              </a:rPr>
              <a:t> й </a:t>
            </a:r>
            <a:r>
              <a:rPr lang="ru-RU" sz="2400" i="1" dirty="0" err="1" smtClean="0">
                <a:latin typeface="Constantia" pitchFamily="18" charset="0"/>
              </a:rPr>
              <a:t>одружився</a:t>
            </a:r>
            <a:r>
              <a:rPr lang="ru-RU" sz="2400" i="1" dirty="0" smtClean="0">
                <a:latin typeface="Constantia" pitchFamily="18" charset="0"/>
              </a:rPr>
              <a:t> з нею. Для нас вона є </a:t>
            </a:r>
            <a:r>
              <a:rPr lang="ru-RU" sz="2400" i="1" dirty="0" err="1" smtClean="0">
                <a:latin typeface="Constantia" pitchFamily="18" charset="0"/>
              </a:rPr>
              <a:t>відомою</a:t>
            </a:r>
            <a:r>
              <a:rPr lang="ru-RU" sz="2400" i="1" dirty="0" smtClean="0">
                <a:latin typeface="Constantia" pitchFamily="18" charset="0"/>
              </a:rPr>
              <a:t> </a:t>
            </a:r>
            <a:r>
              <a:rPr lang="ru-RU" sz="2400" i="1" dirty="0" err="1" smtClean="0">
                <a:latin typeface="Constantia" pitchFamily="18" charset="0"/>
              </a:rPr>
              <a:t>українською</a:t>
            </a:r>
            <a:r>
              <a:rPr lang="ru-RU" sz="2400" i="1" dirty="0" smtClean="0">
                <a:latin typeface="Constantia" pitchFamily="18" charset="0"/>
              </a:rPr>
              <a:t>  </a:t>
            </a:r>
            <a:r>
              <a:rPr lang="ru-RU" sz="2400" i="1" dirty="0" err="1" smtClean="0">
                <a:latin typeface="Constantia" pitchFamily="18" charset="0"/>
              </a:rPr>
              <a:t>письменницею</a:t>
            </a:r>
            <a:r>
              <a:rPr lang="ru-RU" sz="2400" i="1" dirty="0" smtClean="0">
                <a:latin typeface="Constantia" pitchFamily="18" charset="0"/>
              </a:rPr>
              <a:t> </a:t>
            </a:r>
            <a:r>
              <a:rPr lang="ru-RU" sz="2400" i="1" dirty="0" err="1" smtClean="0">
                <a:solidFill>
                  <a:srgbClr val="FF0000"/>
                </a:solidFill>
                <a:latin typeface="Constantia" pitchFamily="18" charset="0"/>
              </a:rPr>
              <a:t>Наталеною</a:t>
            </a:r>
            <a:r>
              <a:rPr lang="ru-RU" sz="2400" i="1" dirty="0" smtClean="0">
                <a:solidFill>
                  <a:srgbClr val="FF0000"/>
                </a:solidFill>
                <a:latin typeface="Constantia" pitchFamily="18" charset="0"/>
              </a:rPr>
              <a:t> Королевою.</a:t>
            </a:r>
            <a:r>
              <a:rPr lang="ru-RU" sz="2400" i="1" dirty="0" smtClean="0">
                <a:latin typeface="Constantia" pitchFamily="18" charset="0"/>
              </a:rPr>
              <a:t> </a:t>
            </a: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До речі, до писання українською мовою молоду дружину надихнув саме В. Королів – Старий. </a:t>
            </a:r>
            <a:endParaRPr kumimoji="0" lang="uk-UA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84132"/>
            <a:ext cx="3151248" cy="4545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700010" y="5536584"/>
            <a:ext cx="2595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i="1" dirty="0" err="1" smtClean="0">
                <a:latin typeface="Constantia" pitchFamily="18" charset="0"/>
              </a:rPr>
              <a:t>Наталена</a:t>
            </a:r>
            <a:r>
              <a:rPr lang="uk-UA" b="1" i="1" dirty="0" smtClean="0">
                <a:latin typeface="Constantia" pitchFamily="18" charset="0"/>
              </a:rPr>
              <a:t>   Королева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682394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4944" y="260648"/>
            <a:ext cx="853760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/>
              <a:t>	</a:t>
            </a:r>
            <a:r>
              <a:rPr lang="uk-UA" sz="2400" i="1" dirty="0" smtClean="0">
                <a:latin typeface="Constantia" pitchFamily="18" charset="0"/>
              </a:rPr>
              <a:t>Майже чверть століття Василь Королів – Старий прожив  за межами України. Долю чоловіка розділила і його дружина </a:t>
            </a:r>
            <a:r>
              <a:rPr lang="uk-UA" sz="2400" i="1" dirty="0" err="1" smtClean="0">
                <a:latin typeface="Constantia" pitchFamily="18" charset="0"/>
              </a:rPr>
              <a:t>Наталена</a:t>
            </a:r>
            <a:r>
              <a:rPr lang="uk-UA" sz="2400" i="1" dirty="0" smtClean="0">
                <a:latin typeface="Constantia" pitchFamily="18" charset="0"/>
              </a:rPr>
              <a:t>. Вони обоє завершили свій життєвий і творчий шлях у місті Мельнику (Чехія), він – 11 грудня 1943 року, вона – 1 листопада 1966 року.</a:t>
            </a:r>
            <a:endParaRPr lang="ru-RU" sz="2400" i="1" dirty="0">
              <a:latin typeface="Constantia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276872"/>
            <a:ext cx="4836449" cy="3657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2843808" y="6186630"/>
            <a:ext cx="2781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i="1" dirty="0" err="1" smtClean="0">
                <a:latin typeface="Constantia" pitchFamily="18" charset="0"/>
              </a:rPr>
              <a:t>Подебради</a:t>
            </a:r>
            <a:r>
              <a:rPr lang="uk-UA" i="1" dirty="0" smtClean="0">
                <a:latin typeface="Constantia" pitchFamily="18" charset="0"/>
              </a:rPr>
              <a:t>. Карлові Вари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857620" y="4214818"/>
            <a:ext cx="3929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/>
              <a:t>	</a:t>
            </a:r>
            <a:endParaRPr lang="ru-RU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832</Words>
  <Application>Microsoft Office PowerPoint</Application>
  <PresentationFormat>Экран (4:3)</PresentationFormat>
  <Paragraphs>110</Paragraphs>
  <Slides>37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Nastya</cp:lastModifiedBy>
  <cp:revision>98</cp:revision>
  <dcterms:modified xsi:type="dcterms:W3CDTF">2017-06-09T17:33:00Z</dcterms:modified>
</cp:coreProperties>
</file>