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0" r:id="rId4"/>
    <p:sldId id="258" r:id="rId5"/>
    <p:sldId id="259" r:id="rId6"/>
    <p:sldId id="260" r:id="rId7"/>
    <p:sldId id="275" r:id="rId8"/>
    <p:sldId id="265" r:id="rId9"/>
    <p:sldId id="267" r:id="rId10"/>
    <p:sldId id="268" r:id="rId11"/>
    <p:sldId id="269" r:id="rId12"/>
    <p:sldId id="272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9" autoAdjust="0"/>
    <p:restoredTop sz="94660"/>
  </p:normalViewPr>
  <p:slideViewPr>
    <p:cSldViewPr>
      <p:cViewPr varScale="1">
        <p:scale>
          <a:sx n="40" d="100"/>
          <a:sy n="40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user\Local Settings\Temporary Internet Files\Content.IE5\01234567\lectur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721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7376864" cy="4248472"/>
          </a:xfrm>
        </p:spPr>
        <p:txBody>
          <a:bodyPr>
            <a:normAutofit/>
          </a:bodyPr>
          <a:lstStyle/>
          <a:p>
            <a:r>
              <a:rPr lang="ru-RU" sz="8800" b="1" dirty="0">
                <a:solidFill>
                  <a:schemeClr val="tx1"/>
                </a:solidFill>
              </a:rPr>
              <a:t>“ </a:t>
            </a:r>
            <a:r>
              <a:rPr lang="ru-RU" sz="8800" b="1" dirty="0" err="1">
                <a:solidFill>
                  <a:schemeClr val="tx1"/>
                </a:solidFill>
              </a:rPr>
              <a:t>Вчені</a:t>
            </a:r>
            <a:r>
              <a:rPr lang="ru-RU" sz="8800" b="1" dirty="0">
                <a:solidFill>
                  <a:schemeClr val="tx1"/>
                </a:solidFill>
              </a:rPr>
              <a:t> -  </a:t>
            </a:r>
            <a:r>
              <a:rPr lang="ru-RU" sz="8800" b="1" dirty="0" err="1">
                <a:solidFill>
                  <a:schemeClr val="tx1"/>
                </a:solidFill>
              </a:rPr>
              <a:t>натуралісти</a:t>
            </a:r>
            <a:r>
              <a:rPr lang="ru-RU" sz="8800" b="1" dirty="0">
                <a:solidFill>
                  <a:schemeClr val="tx1"/>
                </a:solidFill>
              </a:rPr>
              <a:t> </a:t>
            </a:r>
            <a:r>
              <a:rPr lang="ru-RU" sz="8800" b="1" dirty="0">
                <a:solidFill>
                  <a:srgbClr val="FF0000"/>
                </a:solidFill>
              </a:rPr>
              <a:t>”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8291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algn="l"/>
            <a:r>
              <a:rPr lang="uk-UA" sz="6000" b="1" dirty="0" smtClean="0"/>
              <a:t>Михайло </a:t>
            </a:r>
            <a:br>
              <a:rPr lang="uk-UA" sz="6000" b="1" dirty="0" smtClean="0"/>
            </a:br>
            <a:r>
              <a:rPr lang="uk-UA" sz="6000" b="1" dirty="0" smtClean="0"/>
              <a:t>Ломоносов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user\Local Settings\Temporary Internet Files\Content.IE5\Y9AHYX0T\300px-M.V.Lomonosov_after_G.C.Prenner_%2818th_c.%2C_Ust-Ruditsy%2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0873"/>
            <a:ext cx="489772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3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l"/>
            <a:r>
              <a:rPr lang="uk-UA" sz="6000" b="1" dirty="0" smtClean="0"/>
              <a:t>Чарльз </a:t>
            </a:r>
            <a:br>
              <a:rPr lang="uk-UA" sz="6000" b="1" dirty="0" smtClean="0"/>
            </a:br>
            <a:r>
              <a:rPr lang="uk-UA" sz="6000" b="1" dirty="0" smtClean="0"/>
              <a:t>Дарвін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user\Local Settings\Temporary Internet Files\Content.IE5\MJK1EPWR\Charles_Robert_Darwin_by_John_Collier_cropp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707"/>
            <a:ext cx="56799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89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 algn="l"/>
            <a:r>
              <a:rPr lang="uk-UA" sz="6000" b="1" dirty="0" err="1" smtClean="0"/>
              <a:t>Ісаак</a:t>
            </a:r>
            <a:r>
              <a:rPr lang="uk-UA" sz="6000" b="1" dirty="0" smtClean="0"/>
              <a:t> </a:t>
            </a:r>
            <a:br>
              <a:rPr lang="uk-UA" sz="6000" b="1" dirty="0" smtClean="0"/>
            </a:br>
            <a:r>
              <a:rPr lang="uk-UA" sz="6000" b="1" dirty="0" smtClean="0"/>
              <a:t>Ньютон</a:t>
            </a:r>
            <a:endParaRPr lang="ru-RU" sz="6000" b="1" dirty="0"/>
          </a:p>
        </p:txBody>
      </p:sp>
      <p:pic>
        <p:nvPicPr>
          <p:cNvPr id="16386" name="Picture 2" descr="C:\Documents and Settings\user\Local Settings\Temporary Internet Files\Content.IE5\MJK1EPWR\Sir_Isaac_Newton_1702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68" y="332656"/>
            <a:ext cx="497275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07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6864" cy="648072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chemeClr val="tx1"/>
                </a:solidFill>
              </a:rPr>
              <a:t>Знайди відповідність</a:t>
            </a:r>
            <a:endParaRPr lang="ru-RU" sz="60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628090"/>
              </p:ext>
            </p:extLst>
          </p:nvPr>
        </p:nvGraphicFramePr>
        <p:xfrm>
          <a:off x="323528" y="1017752"/>
          <a:ext cx="8136902" cy="6119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8451"/>
                <a:gridCol w="4068451"/>
              </a:tblGrid>
              <a:tr h="372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Вчений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</a:rPr>
                        <a:t>Що зробив 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78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</a:rPr>
                        <a:t>1. Михайло Ломоносов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</a:rPr>
                        <a:t>а) Творець  учення про живу речовину і біосферу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</a:rPr>
                        <a:t>2. Чарлз Дарвін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б) «батько зоології»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78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</a:rPr>
                        <a:t>3. Володимир Вернадський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</a:rPr>
                        <a:t>в) Основоположник географії. Виміряв розміри Землі, Сонця і Місяця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</a:rPr>
                        <a:t>4. Ератосфен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</a:rPr>
                        <a:t>г) Довів, що Земля рухається навколо Сонця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</a:rPr>
                        <a:t>5. Дмитро́  Менделє́єв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</a:rPr>
                        <a:t>д)Відкрив закон збереження маси речовини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78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</a:rPr>
                        <a:t>6. Аристотель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</a:rPr>
                        <a:t>е) Один з авторів періодичної таблиці хімічних елементів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78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</a:rPr>
                        <a:t>7. Миколай Коперник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</a:rPr>
                        <a:t>є) Відкрив закон всесвітнього тяжіння, пояснив рух небесних тіл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78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</a:rPr>
                        <a:t>8.Дмитро Менделєєв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</a:rPr>
                        <a:t>ж) досліджував походження видів живих організмів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51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3175"/>
            <a:ext cx="97170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chemeClr val="tx1"/>
                </a:solidFill>
              </a:rPr>
              <a:t>Домашнє завдання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sz="5400" b="1" dirty="0" smtClean="0">
                <a:solidFill>
                  <a:schemeClr val="tx1"/>
                </a:solidFill>
              </a:rPr>
              <a:t>Опрацювати §5;</a:t>
            </a:r>
          </a:p>
          <a:p>
            <a:r>
              <a:rPr lang="uk-UA" sz="5400" b="1" dirty="0" smtClean="0">
                <a:solidFill>
                  <a:schemeClr val="tx1"/>
                </a:solidFill>
              </a:rPr>
              <a:t>Повторити §1-4;</a:t>
            </a:r>
          </a:p>
          <a:p>
            <a:r>
              <a:rPr lang="uk-UA" sz="5400" b="1" dirty="0" smtClean="0">
                <a:solidFill>
                  <a:schemeClr val="tx1"/>
                </a:solidFill>
              </a:rPr>
              <a:t>Підготуватися до самостійної роботи</a:t>
            </a:r>
          </a:p>
          <a:p>
            <a:r>
              <a:rPr lang="ru-RU" sz="5400" b="1" dirty="0" smtClean="0">
                <a:solidFill>
                  <a:schemeClr val="tx1"/>
                </a:solidFill>
              </a:rPr>
              <a:t>* </a:t>
            </a:r>
            <a:r>
              <a:rPr lang="ru-RU" sz="5400" b="1" dirty="0" err="1" smtClean="0">
                <a:solidFill>
                  <a:schemeClr val="tx1"/>
                </a:solidFill>
              </a:rPr>
              <a:t>повідомлення</a:t>
            </a:r>
            <a:r>
              <a:rPr lang="ru-RU" sz="54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«</a:t>
            </a:r>
            <a:r>
              <a:rPr lang="ru-RU" sz="5400" b="1" dirty="0" err="1" smtClean="0">
                <a:solidFill>
                  <a:srgbClr val="FF0000"/>
                </a:solidFill>
              </a:rPr>
              <a:t>Видатні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</a:rPr>
              <a:t>вчені-натуралісти</a:t>
            </a:r>
            <a:r>
              <a:rPr lang="ru-RU" sz="5400" b="1" dirty="0" smtClean="0">
                <a:solidFill>
                  <a:srgbClr val="FF0000"/>
                </a:solidFill>
              </a:rPr>
              <a:t>»</a:t>
            </a:r>
            <a:r>
              <a:rPr lang="ru-RU" sz="5400" b="1" dirty="0" smtClean="0"/>
              <a:t>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50145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МЕТА: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продовжити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вчитися використовувати додаткові джерела інформації для виконання навчального завдання; </a:t>
            </a:r>
            <a:endParaRPr lang="uk-UA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latin typeface="Times New Roman"/>
                <a:ea typeface="Calibri"/>
                <a:cs typeface="Times New Roman"/>
              </a:rPr>
              <a:t>дізнати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ся про визначних вчених-природодослідників.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75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850106"/>
          </a:xfrm>
        </p:spPr>
        <p:txBody>
          <a:bodyPr/>
          <a:lstStyle/>
          <a:p>
            <a:pPr algn="ctr"/>
            <a:r>
              <a:rPr lang="uk-UA" b="1" dirty="0" smtClean="0"/>
              <a:t>Заповніть таблицю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100213"/>
              </p:ext>
            </p:extLst>
          </p:nvPr>
        </p:nvGraphicFramePr>
        <p:xfrm>
          <a:off x="971600" y="2276872"/>
          <a:ext cx="7776864" cy="42332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35590"/>
                <a:gridCol w="1901553"/>
                <a:gridCol w="3739721"/>
              </a:tblGrid>
              <a:tr h="877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Вчений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Роки життя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Внесок у науку</a:t>
                      </a:r>
                      <a:endParaRPr lang="ru-RU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35696" y="986019"/>
            <a:ext cx="75608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Визначні вчені-натуралісти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363" name="Picture 3" descr="C:\Documents and Settings\user\Local Settings\Temporary Internet Files\Content.IE5\01234567\150px-Nuvola_apps_edu_science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71" y="120692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Documents and Settings\user\Local Settings\Temporary Internet Files\Content.IE5\6BCRK7Y3\200px-Atome_de_Rutherfor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4201"/>
            <a:ext cx="1084183" cy="10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Documents and Settings\user\Local Settings\Temporary Internet Files\Content.IE5\Y9AHYX0T\3quarter_glob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35" y="4437112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27664"/>
            <a:ext cx="46085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6000" b="1" dirty="0" smtClean="0"/>
              <a:t>Аристотель 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user\Local Settings\Temporary Internet Files\Content.IE5\MJK1EPWR\Aristotel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5028"/>
            <a:ext cx="4778788" cy="620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864096"/>
          </a:xfrm>
        </p:spPr>
        <p:txBody>
          <a:bodyPr>
            <a:normAutofit fontScale="90000"/>
          </a:bodyPr>
          <a:lstStyle/>
          <a:p>
            <a:pPr algn="l"/>
            <a:r>
              <a:rPr lang="uk-UA" sz="6000" b="1" dirty="0" err="1" smtClean="0"/>
              <a:t>Ератосфен</a:t>
            </a:r>
            <a:r>
              <a:rPr lang="uk-UA" sz="6000" b="1" dirty="0" smtClean="0"/>
              <a:t> 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Local Settings\Temporary Internet Files\Content.IE5\Y9AHYX0T\220px-Portrait_of_Eratosthene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34" y="1340768"/>
            <a:ext cx="530481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sz="5400" b="1" dirty="0" smtClean="0"/>
              <a:t>Микола</a:t>
            </a:r>
            <a:br>
              <a:rPr lang="uk-UA" sz="5400" b="1" dirty="0" smtClean="0"/>
            </a:br>
            <a:r>
              <a:rPr lang="uk-UA" sz="5400" b="1" dirty="0"/>
              <a:t>К</a:t>
            </a:r>
            <a:r>
              <a:rPr lang="uk-UA" sz="5400" b="1" dirty="0" smtClean="0"/>
              <a:t>оперник 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Local Settings\Temporary Internet Files\Content.IE5\6BCRK7Y3\230px-Nikolaus_Koperniku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3454"/>
            <a:ext cx="4355976" cy="64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4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ФІЗКУЛЬТХВИЛИНКА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ctr">
              <a:buClr>
                <a:srgbClr val="AD0101"/>
              </a:buClr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Хто ж там, </a:t>
            </a:r>
            <a:r>
              <a:rPr lang="ru-RU" sz="2200" b="1" dirty="0" err="1">
                <a:solidFill>
                  <a:srgbClr val="FF0000"/>
                </a:solidFill>
                <a:latin typeface="Times New Roman"/>
              </a:rPr>
              <a:t>хто</a:t>
            </a: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Times New Roman"/>
              </a:rPr>
              <a:t>вже</a:t>
            </a: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 так </a:t>
            </a:r>
            <a:r>
              <a:rPr lang="ru-RU" sz="2200" b="1" dirty="0" err="1">
                <a:solidFill>
                  <a:srgbClr val="FF0000"/>
                </a:solidFill>
                <a:latin typeface="Times New Roman"/>
              </a:rPr>
              <a:t>стомився</a:t>
            </a: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?</a:t>
            </a:r>
          </a:p>
          <a:p>
            <a:pPr marL="0" lvl="0" indent="0" algn="ctr">
              <a:buClr>
                <a:srgbClr val="AD0101"/>
              </a:buClr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І </a:t>
            </a:r>
            <a:r>
              <a:rPr lang="ru-RU" sz="2200" b="1" dirty="0" err="1">
                <a:solidFill>
                  <a:srgbClr val="FF0000"/>
                </a:solidFill>
                <a:latin typeface="Times New Roman"/>
              </a:rPr>
              <a:t>наліво</a:t>
            </a: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Times New Roman"/>
              </a:rPr>
              <a:t>нахилився</a:t>
            </a: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.</a:t>
            </a:r>
          </a:p>
          <a:p>
            <a:pPr marL="0" lvl="0" indent="0" algn="ctr">
              <a:buClr>
                <a:srgbClr val="AD0101"/>
              </a:buClr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Треба дружно </a:t>
            </a:r>
            <a:r>
              <a:rPr lang="ru-RU" sz="2200" b="1" dirty="0" err="1">
                <a:solidFill>
                  <a:srgbClr val="FF0000"/>
                </a:solidFill>
                <a:latin typeface="Times New Roman"/>
              </a:rPr>
              <a:t>всім</a:t>
            </a: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 нам </a:t>
            </a:r>
            <a:r>
              <a:rPr lang="ru-RU" sz="2200" b="1" dirty="0" err="1">
                <a:solidFill>
                  <a:srgbClr val="FF0000"/>
                </a:solidFill>
                <a:latin typeface="Times New Roman"/>
              </a:rPr>
              <a:t>встати</a:t>
            </a: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,</a:t>
            </a:r>
          </a:p>
          <a:p>
            <a:pPr marL="0" lvl="0" indent="0" algn="ctr">
              <a:buClr>
                <a:srgbClr val="AD0101"/>
              </a:buClr>
              <a:buNone/>
            </a:pPr>
            <a:r>
              <a:rPr lang="ru-RU" sz="2200" b="1" dirty="0" err="1">
                <a:solidFill>
                  <a:srgbClr val="FF0000"/>
                </a:solidFill>
                <a:latin typeface="Times New Roman"/>
              </a:rPr>
              <a:t>Фізкульхвилинку</a:t>
            </a: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Times New Roman"/>
              </a:rPr>
              <a:t>починати</a:t>
            </a: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.</a:t>
            </a:r>
          </a:p>
          <a:p>
            <a:pPr marL="0" lvl="0" indent="0" algn="ctr">
              <a:buClr>
                <a:srgbClr val="AD0101"/>
              </a:buClr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Руки </a:t>
            </a:r>
            <a:r>
              <a:rPr lang="ru-RU" sz="2200" b="1" dirty="0" err="1">
                <a:solidFill>
                  <a:srgbClr val="FF0000"/>
                </a:solidFill>
                <a:latin typeface="Times New Roman"/>
              </a:rPr>
              <a:t>вгору</a:t>
            </a: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, руки вниз,</a:t>
            </a:r>
          </a:p>
          <a:p>
            <a:pPr marL="0" lvl="0" indent="0" algn="ctr">
              <a:buClr>
                <a:srgbClr val="AD0101"/>
              </a:buClr>
              <a:buNone/>
            </a:pPr>
            <a:r>
              <a:rPr lang="ru-RU" sz="2200" b="1" dirty="0" err="1">
                <a:solidFill>
                  <a:srgbClr val="FF0000"/>
                </a:solidFill>
                <a:latin typeface="Times New Roman"/>
              </a:rPr>
              <a:t>Вгору</a:t>
            </a: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Times New Roman"/>
              </a:rPr>
              <a:t>трішки</a:t>
            </a: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 подивись.</a:t>
            </a:r>
          </a:p>
          <a:p>
            <a:pPr marL="0" lvl="0" indent="0" algn="ctr">
              <a:buClr>
                <a:srgbClr val="AD0101"/>
              </a:buClr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Руки </a:t>
            </a:r>
            <a:r>
              <a:rPr lang="ru-RU" sz="2200" b="1" dirty="0" err="1">
                <a:solidFill>
                  <a:srgbClr val="FF0000"/>
                </a:solidFill>
                <a:latin typeface="Times New Roman"/>
              </a:rPr>
              <a:t>склали</a:t>
            </a: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, як </a:t>
            </a:r>
            <a:r>
              <a:rPr lang="ru-RU" sz="2200" b="1" dirty="0" err="1">
                <a:solidFill>
                  <a:srgbClr val="FF0000"/>
                </a:solidFill>
                <a:latin typeface="Times New Roman"/>
              </a:rPr>
              <a:t>вітряк</a:t>
            </a: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,</a:t>
            </a:r>
          </a:p>
          <a:p>
            <a:pPr marL="0" lvl="0" indent="0" algn="ctr">
              <a:buClr>
                <a:srgbClr val="AD0101"/>
              </a:buClr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І </a:t>
            </a:r>
            <a:r>
              <a:rPr lang="ru-RU" sz="2200" b="1" dirty="0" err="1">
                <a:solidFill>
                  <a:srgbClr val="FF0000"/>
                </a:solidFill>
                <a:latin typeface="Times New Roman"/>
              </a:rPr>
              <a:t>покрутимося</a:t>
            </a: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 так.</a:t>
            </a:r>
          </a:p>
          <a:p>
            <a:pPr marL="0" lvl="0" indent="0" algn="ctr">
              <a:buClr>
                <a:srgbClr val="AD0101"/>
              </a:buClr>
              <a:buNone/>
            </a:pPr>
            <a:r>
              <a:rPr lang="ru-RU" sz="2200" b="1" dirty="0" err="1">
                <a:solidFill>
                  <a:srgbClr val="FF0000"/>
                </a:solidFill>
                <a:latin typeface="Times New Roman"/>
              </a:rPr>
              <a:t>Вище</a:t>
            </a: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 руки </a:t>
            </a:r>
            <a:r>
              <a:rPr lang="ru-RU" sz="2200" b="1" dirty="0" err="1">
                <a:solidFill>
                  <a:srgbClr val="FF0000"/>
                </a:solidFill>
                <a:latin typeface="Times New Roman"/>
              </a:rPr>
              <a:t>підійміть</a:t>
            </a:r>
            <a:endParaRPr lang="ru-RU" sz="2200" b="1" dirty="0">
              <a:solidFill>
                <a:srgbClr val="FF0000"/>
              </a:solidFill>
              <a:latin typeface="Times New Roman"/>
            </a:endParaRPr>
          </a:p>
          <a:p>
            <a:pPr marL="0" lvl="0" indent="0" algn="ctr">
              <a:buClr>
                <a:srgbClr val="AD0101"/>
              </a:buClr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І </a:t>
            </a:r>
            <a:r>
              <a:rPr lang="ru-RU" sz="2200" b="1" dirty="0" err="1">
                <a:solidFill>
                  <a:srgbClr val="FF0000"/>
                </a:solidFill>
                <a:latin typeface="Times New Roman"/>
              </a:rPr>
              <a:t>спокійно</a:t>
            </a: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Times New Roman"/>
              </a:rPr>
              <a:t>опустіть</a:t>
            </a: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.</a:t>
            </a:r>
          </a:p>
          <a:p>
            <a:pPr marL="0" lvl="0" indent="0" algn="ctr">
              <a:buClr>
                <a:srgbClr val="AD0101"/>
              </a:buClr>
              <a:buNone/>
            </a:pPr>
            <a:r>
              <a:rPr lang="ru-RU" sz="2200" b="1" dirty="0" err="1">
                <a:solidFill>
                  <a:srgbClr val="FF0000"/>
                </a:solidFill>
                <a:latin typeface="Times New Roman"/>
              </a:rPr>
              <a:t>Потім</a:t>
            </a: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 дружно </a:t>
            </a:r>
            <a:r>
              <a:rPr lang="ru-RU" sz="2200" b="1" dirty="0" err="1">
                <a:solidFill>
                  <a:srgbClr val="FF0000"/>
                </a:solidFill>
                <a:latin typeface="Times New Roman"/>
              </a:rPr>
              <a:t>всі</a:t>
            </a: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Times New Roman"/>
              </a:rPr>
              <a:t>сідаймо</a:t>
            </a:r>
            <a:endParaRPr lang="ru-RU" sz="2200" b="1" dirty="0">
              <a:solidFill>
                <a:srgbClr val="FF0000"/>
              </a:solidFill>
              <a:latin typeface="Times New Roman"/>
            </a:endParaRPr>
          </a:p>
          <a:p>
            <a:pPr marL="0" lvl="0" indent="0" algn="ctr">
              <a:buClr>
                <a:srgbClr val="AD0101"/>
              </a:buClr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І до </a:t>
            </a:r>
            <a:r>
              <a:rPr lang="ru-RU" sz="2200" b="1" dirty="0" err="1">
                <a:solidFill>
                  <a:srgbClr val="FF0000"/>
                </a:solidFill>
                <a:latin typeface="Times New Roman"/>
              </a:rPr>
              <a:t>праці</a:t>
            </a: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latin typeface="Times New Roman"/>
              </a:rPr>
              <a:t>приступаймо</a:t>
            </a:r>
            <a:r>
              <a:rPr lang="ru-RU" sz="2200" b="1" dirty="0">
                <a:solidFill>
                  <a:srgbClr val="FF0000"/>
                </a:solidFill>
                <a:latin typeface="Times New Roman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3056"/>
            <a:ext cx="2182813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197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algn="l"/>
            <a:r>
              <a:rPr lang="uk-UA" sz="6000" b="1" dirty="0" smtClean="0"/>
              <a:t>Дмитро </a:t>
            </a:r>
            <a:br>
              <a:rPr lang="uk-UA" sz="6000" b="1" dirty="0" smtClean="0"/>
            </a:br>
            <a:r>
              <a:rPr lang="uk-UA" sz="6000" b="1" dirty="0" smtClean="0"/>
              <a:t>Менделєєв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user\Local Settings\Temporary Internet Files\Content.IE5\Y9AHYX0T\270px-MendeleevDI_Jaroishenko_188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4915"/>
            <a:ext cx="4536504" cy="66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pPr algn="l"/>
            <a:r>
              <a:rPr lang="uk-UA" sz="6000" b="1" dirty="0" smtClean="0"/>
              <a:t>Володимир </a:t>
            </a:r>
            <a:br>
              <a:rPr lang="uk-UA" sz="6000" b="1" dirty="0" smtClean="0"/>
            </a:br>
            <a:r>
              <a:rPr lang="uk-UA" sz="6000" b="1" dirty="0" smtClean="0"/>
              <a:t>Вернадський</a:t>
            </a:r>
            <a:endParaRPr lang="ru-RU" sz="6000" b="1" dirty="0"/>
          </a:p>
        </p:txBody>
      </p:sp>
      <p:pic>
        <p:nvPicPr>
          <p:cNvPr id="12290" name="Picture 2" descr="C:\Documents and Settings\user\Local Settings\Temporary Internet Files\Content.IE5\01234567\220px-1934-V_I_Vernadsky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358" y="1700808"/>
            <a:ext cx="330112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1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78</TotalTime>
  <Words>222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  </vt:lpstr>
      <vt:lpstr>МЕТА:</vt:lpstr>
      <vt:lpstr>Заповніть таблицю</vt:lpstr>
      <vt:lpstr>Аристотель </vt:lpstr>
      <vt:lpstr>Ератосфен </vt:lpstr>
      <vt:lpstr>Микола Коперник </vt:lpstr>
      <vt:lpstr>ФІЗКУЛЬТХВИЛИНКА</vt:lpstr>
      <vt:lpstr>Дмитро  Менделєєв</vt:lpstr>
      <vt:lpstr>Володимир  Вернадський</vt:lpstr>
      <vt:lpstr>Михайло  Ломоносов</vt:lpstr>
      <vt:lpstr>Чарльз  Дарвін</vt:lpstr>
      <vt:lpstr>Ісаак  Ньютон</vt:lpstr>
      <vt:lpstr>Знайди відповідність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</dc:title>
  <cp:lastModifiedBy>unknown</cp:lastModifiedBy>
  <cp:revision>8</cp:revision>
  <dcterms:modified xsi:type="dcterms:W3CDTF">2016-12-02T09:31:14Z</dcterms:modified>
</cp:coreProperties>
</file>