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2"/>
  </p:notesMasterIdLst>
  <p:sldIdLst>
    <p:sldId id="256" r:id="rId2"/>
    <p:sldId id="258" r:id="rId3"/>
    <p:sldId id="259" r:id="rId4"/>
    <p:sldId id="260" r:id="rId5"/>
    <p:sldId id="261" r:id="rId6"/>
    <p:sldId id="262" r:id="rId7"/>
    <p:sldId id="273" r:id="rId8"/>
    <p:sldId id="268" r:id="rId9"/>
    <p:sldId id="274" r:id="rId10"/>
    <p:sldId id="267" r:id="rId11"/>
    <p:sldId id="263" r:id="rId12"/>
    <p:sldId id="266" r:id="rId13"/>
    <p:sldId id="264" r:id="rId14"/>
    <p:sldId id="265" r:id="rId15"/>
    <p:sldId id="270" r:id="rId16"/>
    <p:sldId id="272" r:id="rId17"/>
    <p:sldId id="269" r:id="rId18"/>
    <p:sldId id="271" r:id="rId19"/>
    <p:sldId id="275" r:id="rId20"/>
    <p:sldId id="276" r:id="rId21"/>
  </p:sldIdLst>
  <p:sldSz cx="9144000" cy="6858000" type="screen4x3"/>
  <p:notesSz cx="6858000" cy="9144000"/>
  <p:embeddedFontLst>
    <p:embeddedFont>
      <p:font typeface="Calibri" pitchFamily="34" charset="0"/>
      <p:regular r:id="rId23"/>
      <p:bold r:id="rId24"/>
      <p:italic r:id="rId25"/>
      <p:boldItalic r:id="rId2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1E1B"/>
    <a:srgbClr val="C42A26"/>
    <a:srgbClr val="820041"/>
    <a:srgbClr val="CC0066"/>
    <a:srgbClr val="BE2824"/>
    <a:srgbClr val="F90B05"/>
    <a:srgbClr val="993300"/>
    <a:srgbClr val="A42320"/>
    <a:srgbClr val="B05408"/>
    <a:srgbClr val="7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222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DE7941-B01E-4485-A862-41C84354FDE2}" type="datetimeFigureOut">
              <a:rPr lang="uk-UA" smtClean="0"/>
              <a:t>12.08.2017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9C8517-E3D4-4D23-B2DC-DB490F9228B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97465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C8517-E3D4-4D23-B2DC-DB490F9228BD}" type="slidenum">
              <a:rPr lang="uk-UA" smtClean="0"/>
              <a:t>16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38801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30000">
        <p:circle/>
      </p:transition>
    </mc:Choice>
    <mc:Fallback xmlns="">
      <p:transition advClick="0" advTm="30000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30000">
        <p:circle/>
      </p:transition>
    </mc:Choice>
    <mc:Fallback xmlns="">
      <p:transition advClick="0" advTm="30000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30000">
        <p:circle/>
      </p:transition>
    </mc:Choice>
    <mc:Fallback xmlns="">
      <p:transition advClick="0" advTm="30000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30000">
        <p:circle/>
      </p:transition>
    </mc:Choice>
    <mc:Fallback xmlns="">
      <p:transition advClick="0" advTm="30000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30000">
        <p:circle/>
      </p:transition>
    </mc:Choice>
    <mc:Fallback xmlns="">
      <p:transition advClick="0" advTm="30000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30000">
        <p:circle/>
      </p:transition>
    </mc:Choice>
    <mc:Fallback xmlns="">
      <p:transition advClick="0" advTm="30000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30000">
        <p:circle/>
      </p:transition>
    </mc:Choice>
    <mc:Fallback xmlns="">
      <p:transition advClick="0" advTm="30000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30000">
        <p:circle/>
      </p:transition>
    </mc:Choice>
    <mc:Fallback xmlns="">
      <p:transition advClick="0" advTm="30000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30000">
        <p:circle/>
      </p:transition>
    </mc:Choice>
    <mc:Fallback xmlns="">
      <p:transition advClick="0" advTm="30000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30000">
        <p:circle/>
      </p:transition>
    </mc:Choice>
    <mc:Fallback xmlns="">
      <p:transition advClick="0" advTm="30000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30000">
        <p:circle/>
      </p:transition>
    </mc:Choice>
    <mc:Fallback xmlns="">
      <p:transition advClick="0" advTm="30000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200" advClick="0" advTm="30000">
        <p:circle/>
      </p:transition>
    </mc:Choice>
    <mc:Fallback xmlns="">
      <p:transition advClick="0" advTm="30000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9992" y="980728"/>
            <a:ext cx="4320480" cy="504056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uk-UA" sz="4000" b="1" dirty="0" smtClean="0">
                <a:solidFill>
                  <a:srgbClr val="A42320"/>
                </a:solidFill>
              </a:rPr>
              <a:t>Презентація</a:t>
            </a:r>
          </a:p>
          <a:p>
            <a:pPr>
              <a:spcBef>
                <a:spcPts val="0"/>
              </a:spcBef>
            </a:pPr>
            <a:r>
              <a:rPr lang="uk-UA" sz="4000" b="1" dirty="0" smtClean="0">
                <a:solidFill>
                  <a:srgbClr val="A42320"/>
                </a:solidFill>
              </a:rPr>
              <a:t>вчителя-логопеда</a:t>
            </a:r>
            <a:endParaRPr lang="uk-UA" sz="4000" b="1" dirty="0">
              <a:solidFill>
                <a:srgbClr val="A42320"/>
              </a:solidFill>
            </a:endParaRPr>
          </a:p>
          <a:p>
            <a:pPr>
              <a:spcBef>
                <a:spcPts val="0"/>
              </a:spcBef>
            </a:pPr>
            <a:r>
              <a:rPr lang="ru-RU" sz="4000" b="1" dirty="0" smtClean="0">
                <a:solidFill>
                  <a:schemeClr val="tx1"/>
                </a:solidFill>
              </a:rPr>
              <a:t>Панасюк </a:t>
            </a:r>
            <a:r>
              <a:rPr lang="ru-RU" sz="4000" b="1" dirty="0" err="1" smtClean="0">
                <a:solidFill>
                  <a:schemeClr val="tx1"/>
                </a:solidFill>
              </a:rPr>
              <a:t>Юлії</a:t>
            </a:r>
            <a:r>
              <a:rPr lang="ru-RU" sz="4000" b="1" dirty="0" smtClean="0">
                <a:solidFill>
                  <a:schemeClr val="tx1"/>
                </a:solidFill>
              </a:rPr>
              <a:t> </a:t>
            </a:r>
            <a:r>
              <a:rPr lang="ru-RU" sz="4000" b="1" dirty="0" err="1" smtClean="0">
                <a:solidFill>
                  <a:schemeClr val="tx1"/>
                </a:solidFill>
              </a:rPr>
              <a:t>Дмитрівни</a:t>
            </a:r>
            <a:endParaRPr lang="ru-RU" sz="4000" b="1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ru-RU" sz="4000" b="1" dirty="0" smtClean="0">
              <a:solidFill>
                <a:srgbClr val="C42A26"/>
              </a:solidFill>
            </a:endParaRPr>
          </a:p>
          <a:p>
            <a:pPr>
              <a:spcBef>
                <a:spcPts val="0"/>
              </a:spcBef>
            </a:pPr>
            <a:r>
              <a:rPr lang="ru-RU" sz="3600" b="1" dirty="0" smtClean="0">
                <a:solidFill>
                  <a:srgbClr val="8D1E1B"/>
                </a:solidFill>
              </a:rPr>
              <a:t>НРЦ «</a:t>
            </a:r>
            <a:r>
              <a:rPr lang="ru-RU" sz="3600" b="1" dirty="0" err="1" smtClean="0">
                <a:solidFill>
                  <a:srgbClr val="8D1E1B"/>
                </a:solidFill>
              </a:rPr>
              <a:t>Мрія</a:t>
            </a:r>
            <a:r>
              <a:rPr lang="ru-RU" sz="3600" b="1" dirty="0" smtClean="0">
                <a:solidFill>
                  <a:srgbClr val="8D1E1B"/>
                </a:solidFill>
              </a:rPr>
              <a:t>» І-ІІ ст.</a:t>
            </a:r>
          </a:p>
          <a:p>
            <a:pPr>
              <a:spcBef>
                <a:spcPts val="0"/>
              </a:spcBef>
            </a:pPr>
            <a:r>
              <a:rPr lang="ru-RU" sz="3600" b="1" dirty="0">
                <a:solidFill>
                  <a:srgbClr val="8D1E1B"/>
                </a:solidFill>
              </a:rPr>
              <a:t>м</a:t>
            </a:r>
            <a:r>
              <a:rPr lang="ru-RU" sz="3600" b="1" dirty="0" smtClean="0">
                <a:solidFill>
                  <a:srgbClr val="8D1E1B"/>
                </a:solidFill>
              </a:rPr>
              <a:t>. </a:t>
            </a:r>
            <a:r>
              <a:rPr lang="ru-RU" sz="3600" b="1" dirty="0" err="1" smtClean="0">
                <a:solidFill>
                  <a:srgbClr val="8D1E1B"/>
                </a:solidFill>
              </a:rPr>
              <a:t>Львів</a:t>
            </a:r>
            <a:endParaRPr lang="ru-RU" sz="3600" b="1" dirty="0">
              <a:solidFill>
                <a:srgbClr val="8D1E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551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30000">
        <p:circle/>
      </p:transition>
    </mc:Choice>
    <mc:Fallback xmlns="">
      <p:transition advClick="0" advTm="30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88641"/>
            <a:ext cx="84249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err="1" smtClean="0">
                <a:solidFill>
                  <a:srgbClr val="FF0000"/>
                </a:solidFill>
              </a:rPr>
              <a:t>Уточнюємо</a:t>
            </a:r>
            <a:r>
              <a:rPr lang="ru-RU" sz="4800" b="1" dirty="0">
                <a:solidFill>
                  <a:srgbClr val="FF0000"/>
                </a:solidFill>
              </a:rPr>
              <a:t>, </a:t>
            </a:r>
            <a:r>
              <a:rPr lang="ru-RU" sz="4800" b="1" dirty="0" err="1">
                <a:solidFill>
                  <a:srgbClr val="FF0000"/>
                </a:solidFill>
              </a:rPr>
              <a:t>закріплюємо</a:t>
            </a:r>
            <a:r>
              <a:rPr lang="ru-RU" sz="4800" b="1" dirty="0">
                <a:solidFill>
                  <a:srgbClr val="FF0000"/>
                </a:solidFill>
              </a:rPr>
              <a:t>, </a:t>
            </a:r>
            <a:r>
              <a:rPr lang="ru-RU" sz="4800" b="1" dirty="0" err="1">
                <a:solidFill>
                  <a:srgbClr val="FF0000"/>
                </a:solidFill>
              </a:rPr>
              <a:t>активізуємо</a:t>
            </a:r>
            <a:r>
              <a:rPr lang="ru-RU" sz="4800" b="1" dirty="0">
                <a:solidFill>
                  <a:srgbClr val="FF0000"/>
                </a:solidFill>
              </a:rPr>
              <a:t> слова в </a:t>
            </a:r>
            <a:r>
              <a:rPr lang="ru-RU" sz="4800" b="1" dirty="0" err="1" smtClean="0">
                <a:solidFill>
                  <a:srgbClr val="FF0000"/>
                </a:solidFill>
              </a:rPr>
              <a:t>мовленні</a:t>
            </a:r>
            <a:endParaRPr lang="uk-UA" sz="48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652423"/>
            <a:ext cx="532859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42A26"/>
                </a:solidFill>
              </a:rPr>
              <a:t>(</a:t>
            </a:r>
            <a:r>
              <a:rPr lang="ru-RU" sz="4000" b="1" dirty="0" err="1" smtClean="0">
                <a:solidFill>
                  <a:srgbClr val="C42A26"/>
                </a:solidFill>
              </a:rPr>
              <a:t>дидактичні</a:t>
            </a:r>
            <a:r>
              <a:rPr lang="ru-RU" sz="4000" b="1" dirty="0" smtClean="0">
                <a:solidFill>
                  <a:srgbClr val="C42A26"/>
                </a:solidFill>
              </a:rPr>
              <a:t> </a:t>
            </a:r>
            <a:r>
              <a:rPr lang="ru-RU" sz="4000" b="1" dirty="0" err="1" smtClean="0">
                <a:solidFill>
                  <a:srgbClr val="C42A26"/>
                </a:solidFill>
              </a:rPr>
              <a:t>ігри</a:t>
            </a:r>
            <a:r>
              <a:rPr lang="ru-RU" sz="4000" b="1" dirty="0" smtClean="0">
                <a:solidFill>
                  <a:srgbClr val="C42A26"/>
                </a:solidFill>
              </a:rPr>
              <a:t> </a:t>
            </a:r>
            <a:r>
              <a:rPr lang="ru-RU" sz="4000" b="1" dirty="0" err="1">
                <a:solidFill>
                  <a:srgbClr val="C42A26"/>
                </a:solidFill>
              </a:rPr>
              <a:t>виготовленні</a:t>
            </a:r>
            <a:r>
              <a:rPr lang="ru-RU" sz="4000" b="1" dirty="0">
                <a:solidFill>
                  <a:srgbClr val="C42A26"/>
                </a:solidFill>
              </a:rPr>
              <a:t> </a:t>
            </a:r>
            <a:r>
              <a:rPr lang="ru-RU" sz="4000" b="1" dirty="0" err="1" smtClean="0">
                <a:solidFill>
                  <a:srgbClr val="C42A26"/>
                </a:solidFill>
              </a:rPr>
              <a:t>власноруч</a:t>
            </a:r>
            <a:r>
              <a:rPr lang="ru-RU" sz="4000" b="1" dirty="0" smtClean="0">
                <a:solidFill>
                  <a:srgbClr val="C42A26"/>
                </a:solidFill>
              </a:rPr>
              <a:t> </a:t>
            </a:r>
            <a:r>
              <a:rPr lang="ru-RU" sz="4000" b="1" dirty="0">
                <a:solidFill>
                  <a:srgbClr val="C42A26"/>
                </a:solidFill>
              </a:rPr>
              <a:t>для </a:t>
            </a:r>
            <a:r>
              <a:rPr lang="ru-RU" sz="4000" b="1" dirty="0" err="1">
                <a:solidFill>
                  <a:srgbClr val="C42A26"/>
                </a:solidFill>
              </a:rPr>
              <a:t>розвитку</a:t>
            </a:r>
            <a:r>
              <a:rPr lang="ru-RU" sz="4000" b="1" dirty="0">
                <a:solidFill>
                  <a:srgbClr val="C42A26"/>
                </a:solidFill>
              </a:rPr>
              <a:t> </a:t>
            </a:r>
            <a:endParaRPr lang="ru-RU" sz="4000" b="1" dirty="0" smtClean="0">
              <a:solidFill>
                <a:srgbClr val="C42A26"/>
              </a:solidFill>
            </a:endParaRPr>
          </a:p>
          <a:p>
            <a:pPr algn="ctr"/>
            <a:r>
              <a:rPr lang="ru-RU" sz="4000" b="1" dirty="0" err="1">
                <a:solidFill>
                  <a:srgbClr val="C42A26"/>
                </a:solidFill>
              </a:rPr>
              <a:t>м</a:t>
            </a:r>
            <a:r>
              <a:rPr lang="ru-RU" sz="4000" b="1" dirty="0" err="1" smtClean="0">
                <a:solidFill>
                  <a:srgbClr val="C42A26"/>
                </a:solidFill>
              </a:rPr>
              <a:t>овлення</a:t>
            </a:r>
            <a:r>
              <a:rPr lang="ru-RU" sz="4000" b="1" dirty="0">
                <a:solidFill>
                  <a:srgbClr val="C42A26"/>
                </a:solidFill>
              </a:rPr>
              <a:t>)</a:t>
            </a:r>
            <a:endParaRPr lang="uk-UA" sz="4000" b="1" dirty="0">
              <a:solidFill>
                <a:srgbClr val="C42A26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212976"/>
            <a:ext cx="4211960" cy="31589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51388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30000">
        <p:circle/>
      </p:transition>
    </mc:Choice>
    <mc:Fallback xmlns="">
      <p:transition advClick="0" advTm="30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476672"/>
            <a:ext cx="72559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dirty="0">
                <a:solidFill>
                  <a:srgbClr val="C00000"/>
                </a:solidFill>
              </a:rPr>
              <a:t>Лексична тема «Осінь золота»</a:t>
            </a:r>
          </a:p>
        </p:txBody>
      </p:sp>
      <p:pic>
        <p:nvPicPr>
          <p:cNvPr id="1026" name="Picture 2" descr="C:\Users\logos\Desktop\Атестація ЮЛЯ\розв. зв'язного мовл\1\IMG_17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560" y="3789040"/>
            <a:ext cx="3701596" cy="27763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ogos\Desktop\Атестація ЮЛЯ\розв. зв'язного мовл\1\IMG_17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905" y="1246113"/>
            <a:ext cx="2980448" cy="22354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logos\Desktop\Атестація ЮЛЯ\розв. зв'язного мовл\1\IMG_177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45429"/>
            <a:ext cx="3572848" cy="26797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logos\Desktop\Атестація ЮЛЯ\розв. зв'язного мовл\1\IMG_178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079424"/>
            <a:ext cx="3108791" cy="23316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7123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30000">
        <p:circle/>
      </p:transition>
    </mc:Choice>
    <mc:Fallback xmlns="">
      <p:transition advClick="0" advTm="30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79837"/>
            <a:ext cx="83345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>
                <a:solidFill>
                  <a:srgbClr val="FF0000"/>
                </a:solidFill>
              </a:rPr>
              <a:t>Дидактична гра «Допоможемо Федорі»</a:t>
            </a:r>
          </a:p>
        </p:txBody>
      </p:sp>
      <p:pic>
        <p:nvPicPr>
          <p:cNvPr id="2050" name="Picture 2" descr="C:\Users\logos\Desktop\Атестація ЮЛЯ\розв. зв'язного мовл\2\IMG_36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85791"/>
            <a:ext cx="3547628" cy="26606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logos\Desktop\Атестація ЮЛЯ\розв. зв'язного мовл\2\IMG_36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472" y="4064816"/>
            <a:ext cx="3015166" cy="22612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logos\Desktop\Атестація ЮЛЯ\розв. зв'язного мовл\2\IMG_363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949374"/>
            <a:ext cx="3384376" cy="25381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logos\Desktop\Атестація ЮЛЯ\розв. зв'язного мовл\2\IMG_364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026168"/>
            <a:ext cx="3711248" cy="27833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3570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30000">
        <p:circle/>
      </p:transition>
    </mc:Choice>
    <mc:Fallback xmlns="">
      <p:transition advClick="0" advTm="30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98988" y="476672"/>
            <a:ext cx="406072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dirty="0">
                <a:solidFill>
                  <a:srgbClr val="FF0000"/>
                </a:solidFill>
              </a:rPr>
              <a:t>Дидактична гра </a:t>
            </a:r>
            <a:endParaRPr lang="uk-UA" sz="4000" b="1" dirty="0" smtClean="0">
              <a:solidFill>
                <a:srgbClr val="FF0000"/>
              </a:solidFill>
            </a:endParaRPr>
          </a:p>
          <a:p>
            <a:r>
              <a:rPr lang="uk-UA" sz="4000" b="1" dirty="0" smtClean="0">
                <a:solidFill>
                  <a:srgbClr val="FF0000"/>
                </a:solidFill>
              </a:rPr>
              <a:t>«</a:t>
            </a:r>
            <a:r>
              <a:rPr lang="uk-UA" sz="4000" b="1" dirty="0">
                <a:solidFill>
                  <a:srgbClr val="FF0000"/>
                </a:solidFill>
              </a:rPr>
              <a:t>Варимо суп»</a:t>
            </a:r>
          </a:p>
        </p:txBody>
      </p:sp>
      <p:pic>
        <p:nvPicPr>
          <p:cNvPr id="3074" name="Picture 2" descr="C:\Users\logos\Desktop\Атестація ЮЛЯ\розв. зв'язного мовл\3\IMG_36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37" y="1588772"/>
            <a:ext cx="3750836" cy="2813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logos\Desktop\Атестація ЮЛЯ\розв. зв'язного мовл\3\IMG_366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650" y="2636912"/>
            <a:ext cx="4706506" cy="35297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1526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30000">
        <p:circle/>
      </p:transition>
    </mc:Choice>
    <mc:Fallback xmlns="">
      <p:transition advClick="0" advTm="30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704165"/>
            <a:ext cx="3899925" cy="2924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306" y="699610"/>
            <a:ext cx="3851920" cy="28889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717032"/>
            <a:ext cx="3563888" cy="2672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095920" y="116632"/>
            <a:ext cx="69521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 smtClean="0">
                <a:solidFill>
                  <a:srgbClr val="820041"/>
                </a:solidFill>
              </a:rPr>
              <a:t>Використання інтерактивної </a:t>
            </a:r>
            <a:r>
              <a:rPr lang="uk-UA" sz="3200" b="1" dirty="0">
                <a:solidFill>
                  <a:srgbClr val="820041"/>
                </a:solidFill>
              </a:rPr>
              <a:t>дошки</a:t>
            </a:r>
          </a:p>
        </p:txBody>
      </p:sp>
    </p:spTree>
    <p:extLst>
      <p:ext uri="{BB962C8B-B14F-4D97-AF65-F5344CB8AC3E}">
        <p14:creationId xmlns:p14="http://schemas.microsoft.com/office/powerpoint/2010/main" val="3962607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30000">
        <p:circle/>
      </p:transition>
    </mc:Choice>
    <mc:Fallback xmlns="">
      <p:transition advClick="0" advTm="30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logos\Desktop\Атестація ЮЛЯ\розв. зв'язного мовл\Варення для Карлсон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882079"/>
            <a:ext cx="3096344" cy="23221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logos\Desktop\Атестація ЮЛЯ\розв. зв'язного мовл\Одягаємо Олю на прогулянку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143" y="3908516"/>
            <a:ext cx="3201795" cy="24012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logos\Desktop\Атестація ЮЛЯ\розв. зв'язного мовл\Підбери хвіст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9987" y="3908516"/>
            <a:ext cx="3201795" cy="24012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13020" y="235748"/>
            <a:ext cx="27919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/>
              <a:t>Дидактична </a:t>
            </a:r>
            <a:r>
              <a:rPr lang="ru-RU" b="1" dirty="0" err="1"/>
              <a:t>гра</a:t>
            </a:r>
            <a:r>
              <a:rPr lang="ru-RU" b="1" dirty="0"/>
              <a:t> </a:t>
            </a:r>
            <a:endParaRPr lang="ru-RU" b="1" dirty="0" smtClean="0"/>
          </a:p>
          <a:p>
            <a:pPr algn="ctr"/>
            <a:r>
              <a:rPr lang="ru-RU" b="1" dirty="0" smtClean="0"/>
              <a:t>«</a:t>
            </a:r>
            <a:r>
              <a:rPr lang="ru-RU" b="1" dirty="0" err="1"/>
              <a:t>Варення</a:t>
            </a:r>
            <a:r>
              <a:rPr lang="ru-RU" b="1" dirty="0"/>
              <a:t> для </a:t>
            </a:r>
            <a:r>
              <a:rPr lang="ru-RU" b="1" dirty="0" err="1"/>
              <a:t>Карлсона</a:t>
            </a:r>
            <a:r>
              <a:rPr lang="ru-RU" b="1" dirty="0"/>
              <a:t>»</a:t>
            </a:r>
            <a:endParaRPr lang="uk-UA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51040" y="326218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/>
              <a:t>Дидактична </a:t>
            </a:r>
            <a:r>
              <a:rPr lang="ru-RU" b="1" dirty="0" err="1"/>
              <a:t>гра</a:t>
            </a:r>
            <a:r>
              <a:rPr lang="ru-RU" b="1" dirty="0"/>
              <a:t> </a:t>
            </a:r>
            <a:endParaRPr lang="ru-RU" b="1" dirty="0" smtClean="0"/>
          </a:p>
          <a:p>
            <a:pPr algn="ctr"/>
            <a:r>
              <a:rPr lang="ru-RU" b="1" dirty="0" smtClean="0"/>
              <a:t>«</a:t>
            </a:r>
            <a:r>
              <a:rPr lang="ru-RU" b="1" dirty="0" err="1"/>
              <a:t>Одягаємо</a:t>
            </a:r>
            <a:r>
              <a:rPr lang="ru-RU" b="1" dirty="0"/>
              <a:t> Олю на </a:t>
            </a:r>
            <a:r>
              <a:rPr lang="ru-RU" b="1" dirty="0" err="1"/>
              <a:t>прогулянку</a:t>
            </a:r>
            <a:r>
              <a:rPr lang="ru-RU" b="1" dirty="0"/>
              <a:t>»</a:t>
            </a:r>
            <a:endParaRPr lang="uk-UA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005715" y="3356992"/>
            <a:ext cx="19303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/>
              <a:t>Дидактична гра </a:t>
            </a:r>
            <a:endParaRPr lang="uk-UA" b="1" dirty="0" smtClean="0"/>
          </a:p>
          <a:p>
            <a:r>
              <a:rPr lang="uk-UA" b="1" dirty="0" smtClean="0"/>
              <a:t>«</a:t>
            </a:r>
            <a:r>
              <a:rPr lang="uk-UA" b="1" dirty="0"/>
              <a:t>Знайди хвіст»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00110" y="29358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/>
              <a:t>Дидактична </a:t>
            </a:r>
            <a:r>
              <a:rPr lang="ru-RU" b="1" dirty="0" err="1"/>
              <a:t>гра</a:t>
            </a:r>
            <a:r>
              <a:rPr lang="ru-RU" b="1" dirty="0"/>
              <a:t> </a:t>
            </a:r>
            <a:endParaRPr lang="ru-RU" b="1" dirty="0" smtClean="0"/>
          </a:p>
          <a:p>
            <a:pPr algn="ctr"/>
            <a:r>
              <a:rPr lang="ru-RU" b="1" dirty="0" smtClean="0"/>
              <a:t>«</a:t>
            </a:r>
            <a:r>
              <a:rPr lang="ru-RU" b="1" dirty="0" err="1"/>
              <a:t>Пригости</a:t>
            </a:r>
            <a:r>
              <a:rPr lang="ru-RU" b="1" dirty="0"/>
              <a:t> </a:t>
            </a:r>
            <a:r>
              <a:rPr lang="ru-RU" b="1" dirty="0" err="1"/>
              <a:t>тварин</a:t>
            </a:r>
            <a:r>
              <a:rPr lang="ru-RU" b="1" dirty="0"/>
              <a:t> </a:t>
            </a:r>
            <a:r>
              <a:rPr lang="ru-RU" b="1" dirty="0" err="1"/>
              <a:t>смачненьким</a:t>
            </a:r>
            <a:r>
              <a:rPr lang="ru-RU" b="1" dirty="0"/>
              <a:t>»</a:t>
            </a:r>
            <a:endParaRPr lang="uk-UA" b="1" dirty="0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948616"/>
            <a:ext cx="3005307" cy="2255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378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30000">
        <p:circle/>
      </p:transition>
    </mc:Choice>
    <mc:Fallback xmlns="">
      <p:transition advClick="0" advTm="30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logos\Desktop\Атестація ЮЛЯ\розв. зв'язного мовл\Що у шафі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4828558" y="1258396"/>
            <a:ext cx="3777223" cy="27033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logos\Desktop\Атестація ЮЛЯ\розв. зв'язного мовл\Рольові ігри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952" y="4032086"/>
            <a:ext cx="3228478" cy="2421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851763" y="833569"/>
            <a:ext cx="3296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Дидактична </a:t>
            </a:r>
            <a:r>
              <a:rPr lang="ru-RU" b="1" dirty="0" err="1"/>
              <a:t>гра</a:t>
            </a:r>
            <a:r>
              <a:rPr lang="ru-RU" b="1" dirty="0"/>
              <a:t> «</a:t>
            </a:r>
            <a:r>
              <a:rPr lang="ru-RU" b="1" dirty="0" err="1"/>
              <a:t>Що</a:t>
            </a:r>
            <a:r>
              <a:rPr lang="ru-RU" b="1" dirty="0"/>
              <a:t> у </a:t>
            </a:r>
            <a:r>
              <a:rPr lang="ru-RU" b="1" dirty="0" err="1"/>
              <a:t>шафі</a:t>
            </a:r>
            <a:r>
              <a:rPr lang="ru-RU" b="1" dirty="0"/>
              <a:t>»</a:t>
            </a:r>
            <a:endParaRPr lang="uk-UA" b="1" dirty="0"/>
          </a:p>
        </p:txBody>
      </p:sp>
      <p:pic>
        <p:nvPicPr>
          <p:cNvPr id="5125" name="Picture 5" descr="C:\Users\logos\Desktop\Атестація ЮЛЯ\розв. зв'язного мовл\Картки Домана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355" y="1202901"/>
            <a:ext cx="3656777" cy="27424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91680" y="833569"/>
            <a:ext cx="1815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/>
              <a:t>Картки </a:t>
            </a:r>
            <a:r>
              <a:rPr lang="uk-UA" b="1" dirty="0" err="1"/>
              <a:t>Домана</a:t>
            </a:r>
            <a:endParaRPr lang="uk-UA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508104" y="5058045"/>
            <a:ext cx="10405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b="1" dirty="0"/>
              <a:t>Рольові </a:t>
            </a:r>
            <a:endParaRPr lang="uk-UA" b="1" dirty="0" smtClean="0"/>
          </a:p>
          <a:p>
            <a:pPr algn="ctr"/>
            <a:r>
              <a:rPr lang="uk-UA" b="1" dirty="0" smtClean="0"/>
              <a:t>ігри 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3955219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30000">
        <p:circle/>
      </p:transition>
    </mc:Choice>
    <mc:Fallback xmlns="">
      <p:transition advClick="0" advTm="30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84249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chemeClr val="accent4">
                    <a:lumMod val="50000"/>
                  </a:schemeClr>
                </a:solidFill>
              </a:rPr>
              <a:t>Д</a:t>
            </a:r>
            <a:r>
              <a:rPr lang="ru-RU" sz="2800" b="1" dirty="0" err="1" smtClean="0">
                <a:solidFill>
                  <a:schemeClr val="accent4">
                    <a:lumMod val="50000"/>
                  </a:schemeClr>
                </a:solidFill>
              </a:rPr>
              <a:t>идактичний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4">
                    <a:lumMod val="50000"/>
                  </a:schemeClr>
                </a:solidFill>
              </a:rPr>
              <a:t>матеріал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</a:rPr>
              <a:t>для </a:t>
            </a:r>
            <a:r>
              <a:rPr lang="ru-RU" sz="2800" b="1" dirty="0" err="1">
                <a:solidFill>
                  <a:schemeClr val="accent4">
                    <a:lumMod val="50000"/>
                  </a:schemeClr>
                </a:solidFill>
              </a:rPr>
              <a:t>розвитку</a:t>
            </a: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4">
                    <a:lumMod val="50000"/>
                  </a:schemeClr>
                </a:solidFill>
              </a:rPr>
              <a:t>мовленнєвого</a:t>
            </a: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4">
                    <a:lumMod val="50000"/>
                  </a:schemeClr>
                </a:solidFill>
              </a:rPr>
              <a:t>дихання</a:t>
            </a: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</a:rPr>
              <a:t> до </a:t>
            </a:r>
            <a:r>
              <a:rPr lang="ru-RU" sz="2800" b="1" dirty="0" err="1">
                <a:solidFill>
                  <a:schemeClr val="accent4">
                    <a:lumMod val="50000"/>
                  </a:schemeClr>
                </a:solidFill>
              </a:rPr>
              <a:t>лексичних</a:t>
            </a: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тем</a:t>
            </a:r>
            <a:endParaRPr lang="uk-UA" sz="28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92" y="1397603"/>
            <a:ext cx="2339752" cy="17548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464071"/>
            <a:ext cx="2339752" cy="1844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933" y="1962218"/>
            <a:ext cx="2339752" cy="17548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7" y="4293096"/>
            <a:ext cx="2459765" cy="1844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3717032"/>
            <a:ext cx="1923678" cy="2564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8802" y="924651"/>
            <a:ext cx="1851670" cy="24688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8303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30000">
        <p:circle/>
      </p:transition>
    </mc:Choice>
    <mc:Fallback xmlns="">
      <p:transition advClick="0" advTm="30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41737" y="1097445"/>
            <a:ext cx="44644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>
                <a:solidFill>
                  <a:schemeClr val="accent3">
                    <a:lumMod val="50000"/>
                  </a:schemeClr>
                </a:solidFill>
              </a:rPr>
              <a:t>Вправні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> пальчики : </a:t>
            </a:r>
            <a:endParaRPr lang="ru-RU" sz="32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ru-RU" sz="3200" b="1" dirty="0" err="1" smtClean="0">
                <a:solidFill>
                  <a:schemeClr val="accent3">
                    <a:lumMod val="50000"/>
                  </a:schemeClr>
                </a:solidFill>
              </a:rPr>
              <a:t>розвиваємо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3">
                    <a:lumMod val="50000"/>
                  </a:schemeClr>
                </a:solidFill>
              </a:rPr>
              <a:t>дрібну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> моторику</a:t>
            </a:r>
            <a:endParaRPr lang="uk-UA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55868"/>
            <a:ext cx="3323861" cy="2492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270" y="3148764"/>
            <a:ext cx="4007429" cy="30055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645024"/>
            <a:ext cx="2459765" cy="1844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39130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30000">
        <p:circle/>
      </p:transition>
    </mc:Choice>
    <mc:Fallback xmlns="">
      <p:transition advClick="0" advTm="30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932040" y="1284665"/>
            <a:ext cx="37444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dirty="0">
                <a:solidFill>
                  <a:srgbClr val="CC0066"/>
                </a:solidFill>
              </a:rPr>
              <a:t>Фоторепортаж з місця </a:t>
            </a:r>
            <a:r>
              <a:rPr lang="uk-UA" sz="4000" b="1" dirty="0" smtClean="0">
                <a:solidFill>
                  <a:srgbClr val="CC0066"/>
                </a:solidFill>
              </a:rPr>
              <a:t>подій</a:t>
            </a:r>
          </a:p>
          <a:p>
            <a:pPr algn="ctr"/>
            <a:r>
              <a:rPr lang="uk-UA" sz="4000" b="1" smtClean="0">
                <a:solidFill>
                  <a:srgbClr val="CC0066"/>
                </a:solidFill>
              </a:rPr>
              <a:t>(дозвілля)</a:t>
            </a:r>
            <a:endParaRPr lang="uk-UA" sz="4000" b="1" dirty="0">
              <a:solidFill>
                <a:srgbClr val="CC0066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3995935" cy="29969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329607"/>
            <a:ext cx="3347864" cy="25108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99922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30000">
        <p:circle/>
      </p:transition>
    </mc:Choice>
    <mc:Fallback xmlns="">
      <p:transition advClick="0" advTm="30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84576" y="2564904"/>
            <a:ext cx="493204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rgbClr val="8D1E1B"/>
                </a:solidFill>
              </a:rPr>
              <a:t>Освіта </a:t>
            </a:r>
            <a:r>
              <a:rPr lang="uk-UA" sz="2000" b="1" dirty="0" smtClean="0">
                <a:solidFill>
                  <a:srgbClr val="8D1E1B"/>
                </a:solidFill>
              </a:rPr>
              <a:t>: Кам’янець-Подільський </a:t>
            </a:r>
            <a:r>
              <a:rPr lang="uk-UA" sz="2000" b="1" dirty="0">
                <a:solidFill>
                  <a:srgbClr val="8D1E1B"/>
                </a:solidFill>
              </a:rPr>
              <a:t>Національний університет ім. І. Огієнка</a:t>
            </a:r>
          </a:p>
          <a:p>
            <a:pPr algn="ctr"/>
            <a:endParaRPr lang="uk-UA" sz="2000" b="1" dirty="0" smtClean="0">
              <a:solidFill>
                <a:srgbClr val="8D1E1B"/>
              </a:solidFill>
            </a:endParaRPr>
          </a:p>
          <a:p>
            <a:pPr algn="ctr"/>
            <a:r>
              <a:rPr lang="uk-UA" sz="2000" b="1" dirty="0" smtClean="0">
                <a:solidFill>
                  <a:srgbClr val="8D1E1B"/>
                </a:solidFill>
              </a:rPr>
              <a:t>Спеціальність </a:t>
            </a:r>
            <a:r>
              <a:rPr lang="uk-UA" sz="2000" b="1" dirty="0">
                <a:solidFill>
                  <a:srgbClr val="8D1E1B"/>
                </a:solidFill>
              </a:rPr>
              <a:t>: Логопед, спеціальний психолог дошкільних та шкільних закладів</a:t>
            </a:r>
            <a:r>
              <a:rPr lang="uk-UA" sz="2000" b="1" dirty="0" smtClean="0">
                <a:solidFill>
                  <a:srgbClr val="8D1E1B"/>
                </a:solidFill>
              </a:rPr>
              <a:t>.</a:t>
            </a:r>
          </a:p>
          <a:p>
            <a:pPr algn="ctr"/>
            <a:endParaRPr lang="uk-UA" sz="2000" b="1" dirty="0" smtClean="0">
              <a:solidFill>
                <a:srgbClr val="8D1E1B"/>
              </a:solidFill>
            </a:endParaRPr>
          </a:p>
          <a:p>
            <a:pPr algn="ctr"/>
            <a:r>
              <a:rPr lang="uk-UA" sz="2000" b="1" dirty="0" smtClean="0">
                <a:solidFill>
                  <a:srgbClr val="8D1E1B"/>
                </a:solidFill>
              </a:rPr>
              <a:t>Стаж </a:t>
            </a:r>
            <a:r>
              <a:rPr lang="uk-UA" sz="2000" b="1" dirty="0" smtClean="0">
                <a:solidFill>
                  <a:srgbClr val="8D1E1B"/>
                </a:solidFill>
              </a:rPr>
              <a:t>роботи </a:t>
            </a:r>
            <a:r>
              <a:rPr lang="uk-UA" sz="2000" b="1" dirty="0">
                <a:solidFill>
                  <a:srgbClr val="8D1E1B"/>
                </a:solidFill>
              </a:rPr>
              <a:t>: </a:t>
            </a:r>
            <a:r>
              <a:rPr lang="uk-UA" sz="2000" b="1" dirty="0" smtClean="0">
                <a:solidFill>
                  <a:srgbClr val="8D1E1B"/>
                </a:solidFill>
              </a:rPr>
              <a:t>5 </a:t>
            </a:r>
            <a:r>
              <a:rPr lang="uk-UA" sz="2000" b="1" dirty="0" smtClean="0">
                <a:solidFill>
                  <a:srgbClr val="8D1E1B"/>
                </a:solidFill>
              </a:rPr>
              <a:t>років</a:t>
            </a:r>
            <a:endParaRPr lang="uk-UA" sz="2000" b="1" dirty="0">
              <a:solidFill>
                <a:srgbClr val="8D1E1B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84105" y="908720"/>
            <a:ext cx="574028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993300"/>
                </a:solidFill>
              </a:rPr>
              <a:t>      </a:t>
            </a:r>
            <a:r>
              <a:rPr lang="uk-UA" sz="3200" b="1" dirty="0" err="1" smtClean="0"/>
              <a:t>Панасюк</a:t>
            </a:r>
            <a:r>
              <a:rPr lang="uk-UA" sz="3200" b="1" dirty="0" smtClean="0"/>
              <a:t> </a:t>
            </a:r>
            <a:r>
              <a:rPr lang="uk-UA" sz="3200" b="1" dirty="0"/>
              <a:t>Юлія </a:t>
            </a:r>
            <a:r>
              <a:rPr lang="uk-UA" sz="3200" b="1" dirty="0" smtClean="0"/>
              <a:t>Дмитрівна</a:t>
            </a:r>
          </a:p>
          <a:p>
            <a:pPr algn="ctr"/>
            <a:r>
              <a:rPr lang="uk-UA" sz="3200" b="1" dirty="0" smtClean="0">
                <a:solidFill>
                  <a:srgbClr val="993300"/>
                </a:solidFill>
              </a:rPr>
              <a:t>     вчитель-логопед </a:t>
            </a:r>
          </a:p>
        </p:txBody>
      </p:sp>
      <p:pic>
        <p:nvPicPr>
          <p:cNvPr id="2052" name="Picture 4" descr="D:\1р. 1 м\IMG_20161223_1033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49" y="511099"/>
            <a:ext cx="3468918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6597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30000">
        <p:circle/>
      </p:transition>
    </mc:Choice>
    <mc:Fallback xmlns="">
      <p:transition advClick="0" advTm="30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6000" y="1166843"/>
            <a:ext cx="4572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88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Дякую за увагу!</a:t>
            </a:r>
            <a:endParaRPr lang="uk-UA" sz="8800" dirty="0"/>
          </a:p>
        </p:txBody>
      </p:sp>
    </p:spTree>
    <p:extLst>
      <p:ext uri="{BB962C8B-B14F-4D97-AF65-F5344CB8AC3E}">
        <p14:creationId xmlns:p14="http://schemas.microsoft.com/office/powerpoint/2010/main" val="623205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30000">
        <p:circle/>
      </p:transition>
    </mc:Choice>
    <mc:Fallback xmlns="">
      <p:transition advClick="0" advTm="30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476672"/>
            <a:ext cx="727280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800" b="1" dirty="0">
                <a:solidFill>
                  <a:schemeClr val="accent3">
                    <a:lumMod val="50000"/>
                  </a:schemeClr>
                </a:solidFill>
              </a:rPr>
              <a:t>Моє педагогічне кредо : </a:t>
            </a:r>
          </a:p>
          <a:p>
            <a:r>
              <a:rPr lang="uk-UA" sz="3200" b="1" dirty="0">
                <a:solidFill>
                  <a:schemeClr val="accent3">
                    <a:lumMod val="50000"/>
                  </a:schemeClr>
                </a:solidFill>
              </a:rPr>
              <a:t>Якщо педагог має тільки любов до роботи, він буде хорошим педагогом.</a:t>
            </a:r>
          </a:p>
          <a:p>
            <a:r>
              <a:rPr lang="uk-UA" sz="3200" b="1" dirty="0">
                <a:solidFill>
                  <a:schemeClr val="accent3">
                    <a:lumMod val="50000"/>
                  </a:schemeClr>
                </a:solidFill>
              </a:rPr>
              <a:t>Якщо педагог має любов тільки до дітей, він буде краще того педагога, який прочитав усі книжки, але не має любові ні до своєї роботи ні до дітей.</a:t>
            </a:r>
          </a:p>
          <a:p>
            <a:r>
              <a:rPr lang="uk-UA" sz="3200" b="1" dirty="0">
                <a:solidFill>
                  <a:schemeClr val="accent3">
                    <a:lumMod val="50000"/>
                  </a:schemeClr>
                </a:solidFill>
              </a:rPr>
              <a:t>Якщо педагог поєднує в собі любов до роботи і до дітей, він досконалий педагог.</a:t>
            </a:r>
          </a:p>
        </p:txBody>
      </p:sp>
    </p:spTree>
    <p:extLst>
      <p:ext uri="{BB962C8B-B14F-4D97-AF65-F5344CB8AC3E}">
        <p14:creationId xmlns:p14="http://schemas.microsoft.com/office/powerpoint/2010/main" val="249076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30000">
        <p:circle/>
      </p:transition>
    </mc:Choice>
    <mc:Fallback xmlns="">
      <p:transition advClick="0" advTm="30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720080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rgbClr val="F90B05"/>
                </a:solidFill>
              </a:rPr>
              <a:t>Проблема над </a:t>
            </a:r>
            <a:r>
              <a:rPr lang="ru-RU" sz="4800" b="1" dirty="0" err="1">
                <a:solidFill>
                  <a:srgbClr val="F90B05"/>
                </a:solidFill>
              </a:rPr>
              <a:t>якою</a:t>
            </a:r>
            <a:r>
              <a:rPr lang="ru-RU" sz="4800" b="1" dirty="0">
                <a:solidFill>
                  <a:srgbClr val="F90B05"/>
                </a:solidFill>
              </a:rPr>
              <a:t> я </a:t>
            </a:r>
            <a:r>
              <a:rPr lang="ru-RU" sz="4800" b="1" dirty="0" err="1">
                <a:solidFill>
                  <a:srgbClr val="F90B05"/>
                </a:solidFill>
              </a:rPr>
              <a:t>працюю</a:t>
            </a:r>
            <a:r>
              <a:rPr lang="ru-RU" sz="4800" b="1" dirty="0">
                <a:solidFill>
                  <a:srgbClr val="F90B05"/>
                </a:solidFill>
              </a:rPr>
              <a:t> : </a:t>
            </a:r>
          </a:p>
          <a:p>
            <a:pPr algn="ctr"/>
            <a:r>
              <a:rPr lang="ru-RU" sz="5400" b="1" u="sng" dirty="0">
                <a:solidFill>
                  <a:srgbClr val="F90B05"/>
                </a:solidFill>
              </a:rPr>
              <a:t>«</a:t>
            </a:r>
            <a:r>
              <a:rPr lang="ru-RU" sz="5400" b="1" u="sng" dirty="0" err="1">
                <a:solidFill>
                  <a:srgbClr val="F90B05"/>
                </a:solidFill>
              </a:rPr>
              <a:t>Корекція</a:t>
            </a:r>
            <a:r>
              <a:rPr lang="ru-RU" sz="5400" b="1" u="sng" dirty="0">
                <a:solidFill>
                  <a:srgbClr val="F90B05"/>
                </a:solidFill>
              </a:rPr>
              <a:t> </a:t>
            </a:r>
            <a:r>
              <a:rPr lang="ru-RU" sz="5400" b="1" u="sng" dirty="0" err="1">
                <a:solidFill>
                  <a:srgbClr val="F90B05"/>
                </a:solidFill>
              </a:rPr>
              <a:t>усного</a:t>
            </a:r>
            <a:r>
              <a:rPr lang="ru-RU" sz="5400" b="1" u="sng" dirty="0">
                <a:solidFill>
                  <a:srgbClr val="F90B05"/>
                </a:solidFill>
              </a:rPr>
              <a:t> </a:t>
            </a:r>
            <a:r>
              <a:rPr lang="ru-RU" sz="5400" b="1" u="sng" dirty="0" err="1">
                <a:solidFill>
                  <a:srgbClr val="F90B05"/>
                </a:solidFill>
              </a:rPr>
              <a:t>мовлення</a:t>
            </a:r>
            <a:r>
              <a:rPr lang="ru-RU" sz="5400" b="1" u="sng" dirty="0">
                <a:solidFill>
                  <a:srgbClr val="F90B05"/>
                </a:solidFill>
              </a:rPr>
              <a:t> </a:t>
            </a:r>
            <a:r>
              <a:rPr lang="ru-RU" sz="5400" b="1" u="sng" dirty="0" err="1">
                <a:solidFill>
                  <a:srgbClr val="F90B05"/>
                </a:solidFill>
              </a:rPr>
              <a:t>молодших</a:t>
            </a:r>
            <a:r>
              <a:rPr lang="ru-RU" sz="5400" b="1" u="sng" dirty="0">
                <a:solidFill>
                  <a:srgbClr val="F90B05"/>
                </a:solidFill>
              </a:rPr>
              <a:t> </a:t>
            </a:r>
            <a:r>
              <a:rPr lang="ru-RU" sz="5400" b="1" u="sng" dirty="0" err="1">
                <a:solidFill>
                  <a:srgbClr val="F90B05"/>
                </a:solidFill>
              </a:rPr>
              <a:t>школярів</a:t>
            </a:r>
            <a:r>
              <a:rPr lang="ru-RU" sz="5400" b="1" u="sng" dirty="0">
                <a:solidFill>
                  <a:srgbClr val="F90B05"/>
                </a:solidFill>
              </a:rPr>
              <a:t>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005064"/>
            <a:ext cx="2731529" cy="20486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3238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30000">
        <p:circle/>
      </p:transition>
    </mc:Choice>
    <mc:Fallback xmlns="">
      <p:transition advClick="0" advTm="30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404664"/>
            <a:ext cx="777686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rgbClr val="002060"/>
                </a:solidFill>
              </a:rPr>
              <a:t>У своїй роботі здійснюю такі напрямки для подолання мовленнєвих порушень у дітей із ТПМ :</a:t>
            </a:r>
          </a:p>
          <a:p>
            <a:endParaRPr lang="uk-UA" sz="2400" b="1" dirty="0" smtClean="0"/>
          </a:p>
          <a:p>
            <a:r>
              <a:rPr lang="uk-UA" sz="2400" b="1" dirty="0" err="1" smtClean="0">
                <a:solidFill>
                  <a:srgbClr val="7030A0"/>
                </a:solidFill>
              </a:rPr>
              <a:t>-Розвиваю</a:t>
            </a:r>
            <a:r>
              <a:rPr lang="uk-UA" sz="2400" b="1" dirty="0" smtClean="0">
                <a:solidFill>
                  <a:srgbClr val="7030A0"/>
                </a:solidFill>
              </a:rPr>
              <a:t> </a:t>
            </a:r>
            <a:r>
              <a:rPr lang="uk-UA" sz="2400" b="1" dirty="0">
                <a:solidFill>
                  <a:srgbClr val="7030A0"/>
                </a:solidFill>
              </a:rPr>
              <a:t>артикуляційну моторику, формую основні артикуляційні уклади та підготовку органів артикуляції до подальшої корекції порушеної </a:t>
            </a:r>
            <a:r>
              <a:rPr lang="uk-UA" sz="2400" b="1" dirty="0" err="1">
                <a:solidFill>
                  <a:srgbClr val="7030A0"/>
                </a:solidFill>
              </a:rPr>
              <a:t>звуковимови</a:t>
            </a:r>
            <a:r>
              <a:rPr lang="uk-UA" sz="2400" b="1" dirty="0">
                <a:solidFill>
                  <a:srgbClr val="7030A0"/>
                </a:solidFill>
              </a:rPr>
              <a:t>;</a:t>
            </a:r>
          </a:p>
          <a:p>
            <a:r>
              <a:rPr lang="uk-UA" sz="2400" b="1" dirty="0" err="1" smtClean="0">
                <a:solidFill>
                  <a:srgbClr val="7030A0"/>
                </a:solidFill>
              </a:rPr>
              <a:t>-Розвиваю</a:t>
            </a:r>
            <a:r>
              <a:rPr lang="uk-UA" sz="2400" b="1" dirty="0" smtClean="0">
                <a:solidFill>
                  <a:srgbClr val="7030A0"/>
                </a:solidFill>
              </a:rPr>
              <a:t> </a:t>
            </a:r>
            <a:r>
              <a:rPr lang="uk-UA" sz="2400" b="1" dirty="0">
                <a:solidFill>
                  <a:srgbClr val="7030A0"/>
                </a:solidFill>
              </a:rPr>
              <a:t>мовленнєве дихання, темп/ритм мовлення;</a:t>
            </a:r>
          </a:p>
          <a:p>
            <a:r>
              <a:rPr lang="uk-UA" sz="2400" b="1" dirty="0" err="1" smtClean="0">
                <a:solidFill>
                  <a:srgbClr val="7030A0"/>
                </a:solidFill>
              </a:rPr>
              <a:t>-Розвиваю</a:t>
            </a:r>
            <a:r>
              <a:rPr lang="uk-UA" sz="2400" b="1" dirty="0" smtClean="0">
                <a:solidFill>
                  <a:srgbClr val="7030A0"/>
                </a:solidFill>
              </a:rPr>
              <a:t> </a:t>
            </a:r>
            <a:r>
              <a:rPr lang="uk-UA" sz="2400" b="1" dirty="0">
                <a:solidFill>
                  <a:srgbClr val="7030A0"/>
                </a:solidFill>
              </a:rPr>
              <a:t>фонематичні процеси;</a:t>
            </a:r>
          </a:p>
          <a:p>
            <a:r>
              <a:rPr lang="uk-UA" sz="2400" b="1" dirty="0" err="1" smtClean="0">
                <a:solidFill>
                  <a:srgbClr val="7030A0"/>
                </a:solidFill>
              </a:rPr>
              <a:t>-Здійснюю</a:t>
            </a:r>
            <a:r>
              <a:rPr lang="uk-UA" sz="2400" b="1" dirty="0" smtClean="0">
                <a:solidFill>
                  <a:srgbClr val="7030A0"/>
                </a:solidFill>
              </a:rPr>
              <a:t> </a:t>
            </a:r>
            <a:r>
              <a:rPr lang="uk-UA" sz="2400" b="1" dirty="0">
                <a:solidFill>
                  <a:srgbClr val="7030A0"/>
                </a:solidFill>
              </a:rPr>
              <a:t>корекцію, автоматизацію, диференціацію звуків;</a:t>
            </a:r>
          </a:p>
          <a:p>
            <a:r>
              <a:rPr lang="uk-UA" sz="2400" b="1" dirty="0" err="1" smtClean="0">
                <a:solidFill>
                  <a:srgbClr val="7030A0"/>
                </a:solidFill>
              </a:rPr>
              <a:t>-Розвиваю</a:t>
            </a:r>
            <a:r>
              <a:rPr lang="uk-UA" sz="2400" b="1" dirty="0" smtClean="0">
                <a:solidFill>
                  <a:srgbClr val="7030A0"/>
                </a:solidFill>
              </a:rPr>
              <a:t> </a:t>
            </a:r>
            <a:r>
              <a:rPr lang="uk-UA" sz="2400" b="1" dirty="0">
                <a:solidFill>
                  <a:srgbClr val="7030A0"/>
                </a:solidFill>
              </a:rPr>
              <a:t>зв’язне мовлення, розуміння значень слів;</a:t>
            </a:r>
          </a:p>
          <a:p>
            <a:r>
              <a:rPr lang="uk-UA" sz="2400" b="1" dirty="0" err="1" smtClean="0">
                <a:solidFill>
                  <a:srgbClr val="7030A0"/>
                </a:solidFill>
              </a:rPr>
              <a:t>--Активізую</a:t>
            </a:r>
            <a:r>
              <a:rPr lang="uk-UA" sz="2400" b="1" dirty="0" smtClean="0">
                <a:solidFill>
                  <a:srgbClr val="7030A0"/>
                </a:solidFill>
              </a:rPr>
              <a:t> </a:t>
            </a:r>
            <a:r>
              <a:rPr lang="uk-UA" sz="2400" b="1" dirty="0">
                <a:solidFill>
                  <a:srgbClr val="7030A0"/>
                </a:solidFill>
              </a:rPr>
              <a:t>та збагачую словник;</a:t>
            </a:r>
          </a:p>
        </p:txBody>
      </p:sp>
    </p:spTree>
    <p:extLst>
      <p:ext uri="{BB962C8B-B14F-4D97-AF65-F5344CB8AC3E}">
        <p14:creationId xmlns:p14="http://schemas.microsoft.com/office/powerpoint/2010/main" val="204059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30000">
        <p:circle/>
      </p:transition>
    </mc:Choice>
    <mc:Fallback xmlns="">
      <p:transition advClick="0" advTm="30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404664"/>
            <a:ext cx="741682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-Формую </a:t>
            </a:r>
            <a:r>
              <a:rPr lang="ru-RU" sz="2400" b="1" dirty="0" err="1">
                <a:solidFill>
                  <a:srgbClr val="7030A0"/>
                </a:solidFill>
              </a:rPr>
              <a:t>вміння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складати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різні</a:t>
            </a:r>
            <a:r>
              <a:rPr lang="ru-RU" sz="2400" b="1" dirty="0">
                <a:solidFill>
                  <a:srgbClr val="7030A0"/>
                </a:solidFill>
              </a:rPr>
              <a:t> за структурою </a:t>
            </a:r>
            <a:r>
              <a:rPr lang="ru-RU" sz="2400" b="1" dirty="0" err="1">
                <a:solidFill>
                  <a:srgbClr val="7030A0"/>
                </a:solidFill>
              </a:rPr>
              <a:t>речення</a:t>
            </a:r>
            <a:r>
              <a:rPr lang="ru-RU" sz="2400" b="1" dirty="0">
                <a:solidFill>
                  <a:srgbClr val="7030A0"/>
                </a:solidFill>
              </a:rPr>
              <a:t> : </a:t>
            </a:r>
            <a:r>
              <a:rPr lang="ru-RU" sz="2400" b="1" dirty="0" err="1">
                <a:solidFill>
                  <a:srgbClr val="7030A0"/>
                </a:solidFill>
              </a:rPr>
              <a:t>від</a:t>
            </a:r>
            <a:r>
              <a:rPr lang="ru-RU" sz="2400" b="1" dirty="0">
                <a:solidFill>
                  <a:srgbClr val="7030A0"/>
                </a:solidFill>
              </a:rPr>
              <a:t> простого до складного;</a:t>
            </a:r>
          </a:p>
          <a:p>
            <a:r>
              <a:rPr lang="ru-RU" sz="2400" b="1" dirty="0" smtClean="0">
                <a:solidFill>
                  <a:srgbClr val="7030A0"/>
                </a:solidFill>
              </a:rPr>
              <a:t>-</a:t>
            </a:r>
            <a:r>
              <a:rPr lang="ru-RU" sz="2400" b="1" dirty="0" err="1" smtClean="0">
                <a:solidFill>
                  <a:srgbClr val="7030A0"/>
                </a:solidFill>
              </a:rPr>
              <a:t>Здійснюю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корекцію</a:t>
            </a:r>
            <a:r>
              <a:rPr lang="ru-RU" sz="2400" b="1" dirty="0">
                <a:solidFill>
                  <a:srgbClr val="7030A0"/>
                </a:solidFill>
              </a:rPr>
              <a:t> та </a:t>
            </a:r>
            <a:r>
              <a:rPr lang="ru-RU" sz="2400" b="1" dirty="0" err="1">
                <a:solidFill>
                  <a:srgbClr val="7030A0"/>
                </a:solidFill>
              </a:rPr>
              <a:t>розвиток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граматичної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будови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мовлення</a:t>
            </a:r>
            <a:r>
              <a:rPr lang="ru-RU" sz="2400" b="1" dirty="0">
                <a:solidFill>
                  <a:srgbClr val="7030A0"/>
                </a:solidFill>
              </a:rPr>
              <a:t>;</a:t>
            </a:r>
          </a:p>
          <a:p>
            <a:r>
              <a:rPr lang="ru-RU" sz="2400" b="1" dirty="0" smtClean="0">
                <a:solidFill>
                  <a:srgbClr val="7030A0"/>
                </a:solidFill>
              </a:rPr>
              <a:t>-Формую </a:t>
            </a:r>
            <a:r>
              <a:rPr lang="ru-RU" sz="2400" b="1" dirty="0" err="1">
                <a:solidFill>
                  <a:srgbClr val="7030A0"/>
                </a:solidFill>
              </a:rPr>
              <a:t>вміння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передавати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зміст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прочитаного</a:t>
            </a:r>
            <a:r>
              <a:rPr lang="ru-RU" sz="2400" b="1" dirty="0">
                <a:solidFill>
                  <a:srgbClr val="7030A0"/>
                </a:solidFill>
              </a:rPr>
              <a:t> та </a:t>
            </a:r>
            <a:r>
              <a:rPr lang="ru-RU" sz="2400" b="1" dirty="0" err="1">
                <a:solidFill>
                  <a:srgbClr val="7030A0"/>
                </a:solidFill>
              </a:rPr>
              <a:t>відповідати</a:t>
            </a:r>
            <a:r>
              <a:rPr lang="ru-RU" sz="2400" b="1" dirty="0">
                <a:solidFill>
                  <a:srgbClr val="7030A0"/>
                </a:solidFill>
              </a:rPr>
              <a:t> на </a:t>
            </a:r>
            <a:r>
              <a:rPr lang="ru-RU" sz="2400" b="1" dirty="0" err="1">
                <a:solidFill>
                  <a:srgbClr val="7030A0"/>
                </a:solidFill>
              </a:rPr>
              <a:t>запитання</a:t>
            </a:r>
            <a:r>
              <a:rPr lang="ru-RU" sz="2400" b="1" dirty="0">
                <a:solidFill>
                  <a:srgbClr val="7030A0"/>
                </a:solidFill>
              </a:rPr>
              <a:t>;</a:t>
            </a:r>
          </a:p>
          <a:p>
            <a:r>
              <a:rPr lang="ru-RU" sz="2400" b="1" dirty="0" smtClean="0">
                <a:solidFill>
                  <a:srgbClr val="7030A0"/>
                </a:solidFill>
              </a:rPr>
              <a:t>-Формую </a:t>
            </a:r>
            <a:r>
              <a:rPr lang="ru-RU" sz="2400" b="1" dirty="0" err="1">
                <a:solidFill>
                  <a:srgbClr val="7030A0"/>
                </a:solidFill>
              </a:rPr>
              <a:t>вміння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описувати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малюнки</a:t>
            </a:r>
            <a:r>
              <a:rPr lang="ru-RU" sz="2400" b="1" dirty="0">
                <a:solidFill>
                  <a:srgbClr val="7030A0"/>
                </a:solidFill>
              </a:rPr>
              <a:t>, </a:t>
            </a:r>
            <a:r>
              <a:rPr lang="ru-RU" sz="2400" b="1" dirty="0" err="1">
                <a:solidFill>
                  <a:srgbClr val="7030A0"/>
                </a:solidFill>
              </a:rPr>
              <a:t>виділяти</a:t>
            </a:r>
            <a:r>
              <a:rPr lang="ru-RU" sz="2400" b="1" dirty="0">
                <a:solidFill>
                  <a:srgbClr val="7030A0"/>
                </a:solidFill>
              </a:rPr>
              <a:t> головне з-</a:t>
            </a:r>
            <a:r>
              <a:rPr lang="ru-RU" sz="2400" b="1" dirty="0" err="1">
                <a:solidFill>
                  <a:srgbClr val="7030A0"/>
                </a:solidFill>
              </a:rPr>
              <a:t>поміж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другорядного</a:t>
            </a:r>
            <a:r>
              <a:rPr lang="ru-RU" sz="2400" b="1" dirty="0">
                <a:solidFill>
                  <a:srgbClr val="7030A0"/>
                </a:solidFill>
              </a:rPr>
              <a:t>;</a:t>
            </a:r>
          </a:p>
          <a:p>
            <a:r>
              <a:rPr lang="ru-RU" sz="2400" b="1" dirty="0" smtClean="0">
                <a:solidFill>
                  <a:srgbClr val="7030A0"/>
                </a:solidFill>
              </a:rPr>
              <a:t>-Формую </a:t>
            </a:r>
            <a:r>
              <a:rPr lang="ru-RU" sz="2400" b="1" dirty="0" err="1">
                <a:solidFill>
                  <a:srgbClr val="7030A0"/>
                </a:solidFill>
              </a:rPr>
              <a:t>вміння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роботи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із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деформованим</a:t>
            </a:r>
            <a:r>
              <a:rPr lang="ru-RU" sz="2400" b="1" dirty="0">
                <a:solidFill>
                  <a:srgbClr val="7030A0"/>
                </a:solidFill>
              </a:rPr>
              <a:t> текстом;</a:t>
            </a:r>
          </a:p>
          <a:p>
            <a:r>
              <a:rPr lang="ru-RU" sz="2400" b="1" dirty="0" smtClean="0">
                <a:solidFill>
                  <a:srgbClr val="7030A0"/>
                </a:solidFill>
              </a:rPr>
              <a:t>-Формую </a:t>
            </a:r>
            <a:r>
              <a:rPr lang="ru-RU" sz="2400" b="1" dirty="0" err="1">
                <a:solidFill>
                  <a:srgbClr val="7030A0"/>
                </a:solidFill>
              </a:rPr>
              <a:t>вміння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складати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опис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використовуючи</a:t>
            </a:r>
            <a:r>
              <a:rPr lang="ru-RU" sz="2400" b="1" dirty="0">
                <a:solidFill>
                  <a:srgbClr val="7030A0"/>
                </a:solidFill>
              </a:rPr>
              <a:t> план та </a:t>
            </a:r>
            <a:r>
              <a:rPr lang="ru-RU" sz="2400" b="1" dirty="0" err="1">
                <a:solidFill>
                  <a:srgbClr val="7030A0"/>
                </a:solidFill>
              </a:rPr>
              <a:t>опорні</a:t>
            </a:r>
            <a:r>
              <a:rPr lang="ru-RU" sz="2400" b="1" dirty="0">
                <a:solidFill>
                  <a:srgbClr val="7030A0"/>
                </a:solidFill>
              </a:rPr>
              <a:t> слова і </a:t>
            </a:r>
            <a:r>
              <a:rPr lang="ru-RU" sz="2400" b="1" dirty="0" err="1">
                <a:solidFill>
                  <a:srgbClr val="7030A0"/>
                </a:solidFill>
              </a:rPr>
              <a:t>словосполучення</a:t>
            </a:r>
            <a:r>
              <a:rPr lang="ru-RU" sz="2400" b="1" dirty="0">
                <a:solidFill>
                  <a:srgbClr val="7030A0"/>
                </a:solidFill>
              </a:rPr>
              <a:t>;</a:t>
            </a:r>
          </a:p>
          <a:p>
            <a:r>
              <a:rPr lang="ru-RU" sz="2400" b="1" dirty="0" smtClean="0">
                <a:solidFill>
                  <a:srgbClr val="7030A0"/>
                </a:solidFill>
              </a:rPr>
              <a:t>-</a:t>
            </a:r>
            <a:r>
              <a:rPr lang="ru-RU" sz="2400" b="1" dirty="0" err="1" smtClean="0">
                <a:solidFill>
                  <a:srgbClr val="7030A0"/>
                </a:solidFill>
              </a:rPr>
              <a:t>Вчу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здійснювати</a:t>
            </a:r>
            <a:r>
              <a:rPr lang="ru-RU" sz="2400" b="1" dirty="0">
                <a:solidFill>
                  <a:srgbClr val="7030A0"/>
                </a:solidFill>
              </a:rPr>
              <a:t> самоконтроль над </a:t>
            </a:r>
            <a:r>
              <a:rPr lang="ru-RU" sz="2400" b="1" dirty="0" err="1">
                <a:solidFill>
                  <a:srgbClr val="7030A0"/>
                </a:solidFill>
              </a:rPr>
              <a:t>власним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мовленням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дитини</a:t>
            </a:r>
            <a:r>
              <a:rPr lang="ru-RU" sz="2400" b="1" dirty="0">
                <a:solidFill>
                  <a:srgbClr val="7030A0"/>
                </a:solidFill>
              </a:rPr>
              <a:t>;</a:t>
            </a:r>
          </a:p>
          <a:p>
            <a:r>
              <a:rPr lang="ru-RU" sz="2400" b="1" dirty="0" smtClean="0">
                <a:solidFill>
                  <a:srgbClr val="7030A0"/>
                </a:solidFill>
              </a:rPr>
              <a:t>-</a:t>
            </a:r>
            <a:r>
              <a:rPr lang="ru-RU" sz="2400" b="1" dirty="0" err="1" smtClean="0">
                <a:solidFill>
                  <a:srgbClr val="7030A0"/>
                </a:solidFill>
              </a:rPr>
              <a:t>Розвиваю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загальну</a:t>
            </a:r>
            <a:r>
              <a:rPr lang="ru-RU" sz="2400" b="1" dirty="0">
                <a:solidFill>
                  <a:srgbClr val="7030A0"/>
                </a:solidFill>
              </a:rPr>
              <a:t> та </a:t>
            </a:r>
            <a:r>
              <a:rPr lang="ru-RU" sz="2400" b="1" dirty="0" err="1">
                <a:solidFill>
                  <a:srgbClr val="7030A0"/>
                </a:solidFill>
              </a:rPr>
              <a:t>дрібну</a:t>
            </a:r>
            <a:r>
              <a:rPr lang="ru-RU" sz="2400" b="1" dirty="0">
                <a:solidFill>
                  <a:srgbClr val="7030A0"/>
                </a:solidFill>
              </a:rPr>
              <a:t> моторику.</a:t>
            </a:r>
          </a:p>
        </p:txBody>
      </p:sp>
    </p:spTree>
    <p:extLst>
      <p:ext uri="{BB962C8B-B14F-4D97-AF65-F5344CB8AC3E}">
        <p14:creationId xmlns:p14="http://schemas.microsoft.com/office/powerpoint/2010/main" val="2727515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30000">
        <p:circle/>
      </p:transition>
    </mc:Choice>
    <mc:Fallback xmlns="">
      <p:transition advClick="0" advTm="30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60648"/>
            <a:ext cx="6228184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BE2824"/>
                </a:solidFill>
              </a:rPr>
              <a:t>Методична робота :</a:t>
            </a:r>
          </a:p>
          <a:p>
            <a:r>
              <a:rPr lang="ru-RU" sz="3600" b="1" dirty="0" smtClean="0">
                <a:solidFill>
                  <a:srgbClr val="002060"/>
                </a:solidFill>
              </a:rPr>
              <a:t>•2015 </a:t>
            </a:r>
            <a:r>
              <a:rPr lang="ru-RU" sz="3600" b="1" dirty="0">
                <a:solidFill>
                  <a:srgbClr val="002060"/>
                </a:solidFill>
              </a:rPr>
              <a:t>р. – голова методичного </a:t>
            </a:r>
            <a:r>
              <a:rPr lang="ru-RU" sz="3600" b="1" dirty="0" err="1">
                <a:solidFill>
                  <a:srgbClr val="002060"/>
                </a:solidFill>
              </a:rPr>
              <a:t>об’єднання</a:t>
            </a:r>
            <a:r>
              <a:rPr lang="ru-RU" sz="3600" b="1" dirty="0">
                <a:solidFill>
                  <a:srgbClr val="002060"/>
                </a:solidFill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</a:rPr>
              <a:t>логопедів</a:t>
            </a: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>
                <a:solidFill>
                  <a:srgbClr val="002060"/>
                </a:solidFill>
              </a:rPr>
              <a:t>та член ШМПК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774743"/>
            <a:ext cx="4716016" cy="3537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86276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30000">
        <p:circle/>
      </p:transition>
    </mc:Choice>
    <mc:Fallback xmlns="">
      <p:transition advClick="0" advTm="30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332656"/>
            <a:ext cx="659122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400" b="1" dirty="0">
                <a:solidFill>
                  <a:srgbClr val="7030A0"/>
                </a:solidFill>
              </a:rPr>
              <a:t>Педагогічна активність 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1102097"/>
            <a:ext cx="777686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err="1" smtClean="0">
                <a:solidFill>
                  <a:schemeClr val="accent5">
                    <a:lumMod val="50000"/>
                  </a:schemeClr>
                </a:solidFill>
              </a:rPr>
              <a:t>•Виступи</a:t>
            </a:r>
            <a:r>
              <a:rPr lang="uk-UA" sz="2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uk-UA" sz="2400" b="1" dirty="0">
                <a:solidFill>
                  <a:schemeClr val="accent5">
                    <a:lumMod val="50000"/>
                  </a:schemeClr>
                </a:solidFill>
              </a:rPr>
              <a:t>з доповідями на засіданнях </a:t>
            </a:r>
            <a:r>
              <a:rPr lang="uk-UA" sz="2400" b="1" dirty="0" smtClean="0">
                <a:solidFill>
                  <a:schemeClr val="accent5">
                    <a:lumMod val="50000"/>
                  </a:schemeClr>
                </a:solidFill>
              </a:rPr>
              <a:t>МО </a:t>
            </a:r>
            <a:r>
              <a:rPr lang="uk-UA" sz="24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</a:p>
          <a:p>
            <a:r>
              <a:rPr lang="uk-UA" sz="2400" b="1" dirty="0">
                <a:solidFill>
                  <a:schemeClr val="accent5">
                    <a:lumMod val="50000"/>
                  </a:schemeClr>
                </a:solidFill>
              </a:rPr>
              <a:t>МО вчителів корекції </a:t>
            </a:r>
            <a:r>
              <a:rPr lang="uk-UA" sz="2400" b="1" dirty="0" smtClean="0">
                <a:solidFill>
                  <a:schemeClr val="accent5">
                    <a:lumMod val="50000"/>
                  </a:schemeClr>
                </a:solidFill>
              </a:rPr>
              <a:t>: «</a:t>
            </a:r>
            <a:r>
              <a:rPr lang="uk-UA" sz="2400" b="1" dirty="0">
                <a:solidFill>
                  <a:schemeClr val="accent5">
                    <a:lumMod val="50000"/>
                  </a:schemeClr>
                </a:solidFill>
              </a:rPr>
              <a:t>Причини виникнення аутизму» 2012-2013 </a:t>
            </a:r>
            <a:r>
              <a:rPr lang="uk-UA" sz="2400" b="1" dirty="0" err="1">
                <a:solidFill>
                  <a:schemeClr val="accent5">
                    <a:lumMod val="50000"/>
                  </a:schemeClr>
                </a:solidFill>
              </a:rPr>
              <a:t>н.р</a:t>
            </a:r>
            <a:r>
              <a:rPr lang="uk-UA" sz="2400" b="1" dirty="0">
                <a:solidFill>
                  <a:schemeClr val="accent5">
                    <a:lumMod val="50000"/>
                  </a:schemeClr>
                </a:solidFill>
              </a:rPr>
              <a:t>.;</a:t>
            </a:r>
          </a:p>
          <a:p>
            <a:r>
              <a:rPr lang="uk-UA" sz="2400" b="1" dirty="0">
                <a:solidFill>
                  <a:schemeClr val="accent5">
                    <a:lumMod val="50000"/>
                  </a:schemeClr>
                </a:solidFill>
              </a:rPr>
              <a:t> «Особливості логопедичної роботи </a:t>
            </a:r>
            <a:r>
              <a:rPr lang="uk-UA" sz="2400" b="1" dirty="0" smtClean="0">
                <a:solidFill>
                  <a:schemeClr val="accent5">
                    <a:lumMod val="50000"/>
                  </a:schemeClr>
                </a:solidFill>
              </a:rPr>
              <a:t>з </a:t>
            </a:r>
            <a:r>
              <a:rPr lang="uk-UA" sz="2400" b="1" dirty="0">
                <a:solidFill>
                  <a:schemeClr val="accent5">
                    <a:lumMod val="50000"/>
                  </a:schemeClr>
                </a:solidFill>
              </a:rPr>
              <a:t>дітьми із ДЦП» 2013-2014 </a:t>
            </a:r>
            <a:r>
              <a:rPr lang="uk-UA" sz="2400" b="1" dirty="0" err="1">
                <a:solidFill>
                  <a:schemeClr val="accent5">
                    <a:lumMod val="50000"/>
                  </a:schemeClr>
                </a:solidFill>
              </a:rPr>
              <a:t>н.р</a:t>
            </a:r>
            <a:r>
              <a:rPr lang="uk-UA" sz="2400" b="1" dirty="0">
                <a:solidFill>
                  <a:schemeClr val="accent5">
                    <a:lumMod val="50000"/>
                  </a:schemeClr>
                </a:solidFill>
              </a:rPr>
              <a:t>.;</a:t>
            </a:r>
          </a:p>
          <a:p>
            <a:r>
              <a:rPr lang="uk-UA" sz="2400" b="1" dirty="0">
                <a:solidFill>
                  <a:schemeClr val="accent5">
                    <a:lumMod val="50000"/>
                  </a:schemeClr>
                </a:solidFill>
              </a:rPr>
              <a:t> «</a:t>
            </a:r>
            <a:r>
              <a:rPr lang="uk-UA" sz="2400" b="1" dirty="0" err="1">
                <a:solidFill>
                  <a:schemeClr val="accent5">
                    <a:lumMod val="50000"/>
                  </a:schemeClr>
                </a:solidFill>
              </a:rPr>
              <a:t>Корекційна</a:t>
            </a:r>
            <a:r>
              <a:rPr lang="uk-UA" sz="2400" b="1" dirty="0">
                <a:solidFill>
                  <a:schemeClr val="accent5">
                    <a:lumMod val="50000"/>
                  </a:schemeClr>
                </a:solidFill>
              </a:rPr>
              <a:t> робота по подоланню </a:t>
            </a:r>
            <a:r>
              <a:rPr lang="uk-UA" sz="2400" b="1" dirty="0" err="1" smtClean="0">
                <a:solidFill>
                  <a:schemeClr val="accent5">
                    <a:lumMod val="50000"/>
                  </a:schemeClr>
                </a:solidFill>
              </a:rPr>
              <a:t>дисграфії</a:t>
            </a:r>
            <a:r>
              <a:rPr lang="uk-UA" sz="2400" b="1" dirty="0" smtClean="0">
                <a:solidFill>
                  <a:schemeClr val="accent5">
                    <a:lumMod val="50000"/>
                  </a:schemeClr>
                </a:solidFill>
              </a:rPr>
              <a:t>» 2014-2015 </a:t>
            </a:r>
            <a:r>
              <a:rPr lang="uk-UA" sz="2400" b="1" dirty="0" err="1">
                <a:solidFill>
                  <a:schemeClr val="accent5">
                    <a:lumMod val="50000"/>
                  </a:schemeClr>
                </a:solidFill>
              </a:rPr>
              <a:t>н.р</a:t>
            </a:r>
            <a:r>
              <a:rPr lang="uk-UA" sz="2400" b="1" dirty="0">
                <a:solidFill>
                  <a:schemeClr val="accent5">
                    <a:lumMod val="50000"/>
                  </a:schemeClr>
                </a:solidFill>
              </a:rPr>
              <a:t>.;</a:t>
            </a:r>
          </a:p>
          <a:p>
            <a:r>
              <a:rPr lang="uk-UA" sz="2400" b="1" dirty="0">
                <a:solidFill>
                  <a:schemeClr val="accent5">
                    <a:lumMod val="50000"/>
                  </a:schemeClr>
                </a:solidFill>
              </a:rPr>
              <a:t>МО логопедів : «Оформлення мовленнєвих </a:t>
            </a:r>
            <a:r>
              <a:rPr lang="uk-UA" sz="2400" b="1" dirty="0" smtClean="0">
                <a:solidFill>
                  <a:schemeClr val="accent5">
                    <a:lumMod val="50000"/>
                  </a:schemeClr>
                </a:solidFill>
              </a:rPr>
              <a:t>карт»2015-2016 </a:t>
            </a:r>
            <a:r>
              <a:rPr lang="uk-UA" sz="2400" b="1" dirty="0" err="1" smtClean="0">
                <a:solidFill>
                  <a:schemeClr val="accent5">
                    <a:lumMod val="50000"/>
                  </a:schemeClr>
                </a:solidFill>
              </a:rPr>
              <a:t>н.р</a:t>
            </a:r>
            <a:r>
              <a:rPr lang="uk-UA" sz="2400" b="1" dirty="0" smtClean="0">
                <a:solidFill>
                  <a:schemeClr val="accent5">
                    <a:lumMod val="50000"/>
                  </a:schemeClr>
                </a:solidFill>
              </a:rPr>
              <a:t>. ;</a:t>
            </a:r>
            <a:endParaRPr lang="uk-UA" sz="24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uk-UA" sz="2400" b="1" dirty="0">
                <a:solidFill>
                  <a:schemeClr val="accent5">
                    <a:lumMod val="50000"/>
                  </a:schemeClr>
                </a:solidFill>
              </a:rPr>
              <a:t>МО вчителів початкових класів : «Поради логопеда : допоможемо дитині грамотно писати» 2015-2016 </a:t>
            </a:r>
            <a:r>
              <a:rPr lang="uk-UA" sz="2400" b="1" dirty="0" err="1">
                <a:solidFill>
                  <a:schemeClr val="accent5">
                    <a:lumMod val="50000"/>
                  </a:schemeClr>
                </a:solidFill>
              </a:rPr>
              <a:t>н.р</a:t>
            </a:r>
            <a:r>
              <a:rPr lang="uk-UA" sz="2400" b="1" dirty="0" smtClean="0">
                <a:solidFill>
                  <a:schemeClr val="accent5">
                    <a:lumMod val="50000"/>
                  </a:schemeClr>
                </a:solidFill>
              </a:rPr>
              <a:t>. та</a:t>
            </a:r>
          </a:p>
          <a:p>
            <a:r>
              <a:rPr lang="uk-UA" sz="2400" b="1" dirty="0" smtClean="0">
                <a:solidFill>
                  <a:schemeClr val="accent5">
                    <a:lumMod val="50000"/>
                  </a:schemeClr>
                </a:solidFill>
              </a:rPr>
              <a:t>«Практичні поради проведення артикуляційної гімнастики» 2016 </a:t>
            </a:r>
            <a:r>
              <a:rPr lang="uk-UA" sz="2400" b="1" dirty="0" err="1" smtClean="0">
                <a:solidFill>
                  <a:schemeClr val="accent5">
                    <a:lumMod val="50000"/>
                  </a:schemeClr>
                </a:solidFill>
              </a:rPr>
              <a:t>н.р</a:t>
            </a:r>
            <a:r>
              <a:rPr lang="uk-UA" sz="2400" b="1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endParaRPr lang="uk-UA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196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30000">
        <p:circle/>
      </p:transition>
    </mc:Choice>
    <mc:Fallback xmlns="">
      <p:transition advClick="0" advTm="30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764704"/>
            <a:ext cx="727280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•</a:t>
            </a:r>
            <a:r>
              <a:rPr lang="ru-RU" sz="2400" b="1" dirty="0" err="1" smtClean="0">
                <a:solidFill>
                  <a:schemeClr val="accent5">
                    <a:lumMod val="50000"/>
                  </a:schemeClr>
                </a:solidFill>
              </a:rPr>
              <a:t>Допомога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у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</a:rPr>
              <a:t>підготовці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 1а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</a:rPr>
              <a:t>класу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 до свята «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</a:rPr>
              <a:t>Прощання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 з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</a:rPr>
              <a:t>буквариком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» 2015р. </a:t>
            </a:r>
          </a:p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•Участь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у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</a:rPr>
              <a:t>фестивалі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 «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</a:rPr>
              <a:t>Мрії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</a:rPr>
              <a:t>збуваються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» 2014, 2015р.</a:t>
            </a:r>
          </a:p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•Участь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у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</a:rPr>
              <a:t>семінарах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</a:rPr>
              <a:t>конференціях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</a:rPr>
              <a:t>лекціях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 2012 – 2016р.</a:t>
            </a:r>
          </a:p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•</a:t>
            </a:r>
            <a:r>
              <a:rPr lang="ru-RU" sz="2400" b="1" dirty="0" err="1" smtClean="0">
                <a:solidFill>
                  <a:schemeClr val="accent5">
                    <a:lumMod val="50000"/>
                  </a:schemeClr>
                </a:solidFill>
              </a:rPr>
              <a:t>Проведення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</a:rPr>
              <a:t>консультацій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 батькам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;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•</a:t>
            </a:r>
            <a:r>
              <a:rPr lang="ru-RU" sz="2400" b="1" dirty="0" err="1" smtClean="0">
                <a:solidFill>
                  <a:srgbClr val="FF0000"/>
                </a:solidFill>
              </a:rPr>
              <a:t>Проведення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>
                <a:solidFill>
                  <a:srgbClr val="FF0000"/>
                </a:solidFill>
              </a:rPr>
              <a:t>занять : </a:t>
            </a:r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«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</a:rPr>
              <a:t>Автоматизація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 звуку «С» у словах з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</a:rPr>
              <a:t>допомогою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</a:rPr>
              <a:t>інтерактивної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</a:rPr>
              <a:t>дошки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» 2015 р.; </a:t>
            </a:r>
          </a:p>
          <a:p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«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</a:rPr>
              <a:t>Розвиток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</a:rPr>
              <a:t>зв’язного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</a:rPr>
              <a:t>мовлення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 :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</a:rPr>
              <a:t>домашні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</a:rPr>
              <a:t>тварини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» 2015 р.; </a:t>
            </a:r>
          </a:p>
          <a:p>
            <a:r>
              <a:rPr lang="ru-RU" sz="2400" b="1" dirty="0" err="1" smtClean="0">
                <a:solidFill>
                  <a:schemeClr val="accent5">
                    <a:lumMod val="50000"/>
                  </a:schemeClr>
                </a:solidFill>
              </a:rPr>
              <a:t>Відкриті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</a:rPr>
              <a:t>заняття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 : «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</a:rPr>
              <a:t>Зимові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 звуки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» 2016р.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,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«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</a:rPr>
              <a:t>Подорож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 до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</a:rPr>
              <a:t>лісу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</a:rPr>
              <a:t>диференціація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 С-Ш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»</a:t>
            </a:r>
            <a:endParaRPr lang="ru-RU" sz="2400" b="1" dirty="0">
              <a:solidFill>
                <a:srgbClr val="FF0000"/>
              </a:solidFill>
            </a:endParaRPr>
          </a:p>
          <a:p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320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30000">
        <p:circle/>
      </p:transition>
    </mc:Choice>
    <mc:Fallback xmlns="">
      <p:transition advClick="0" advTm="30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Другая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A0000"/>
      </a:hlink>
      <a:folHlink>
        <a:srgbClr val="FAC08F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885</TotalTime>
  <Words>575</Words>
  <Application>Microsoft Office PowerPoint</Application>
  <PresentationFormat>Экран (4:3)</PresentationFormat>
  <Paragraphs>80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МАОУ лицей №21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Сказочные</dc:title>
  <dc:creator>Ранько Елена</dc:creator>
  <cp:lastModifiedBy>user</cp:lastModifiedBy>
  <cp:revision>82</cp:revision>
  <dcterms:created xsi:type="dcterms:W3CDTF">2015-04-19T15:51:03Z</dcterms:created>
  <dcterms:modified xsi:type="dcterms:W3CDTF">2017-08-12T18:17:20Z</dcterms:modified>
</cp:coreProperties>
</file>