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13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5D7F2-622C-4E14-A054-58692CF8E8D4}" type="datetimeFigureOut">
              <a:rPr lang="ru-RU" smtClean="0"/>
              <a:t>25.11.2014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F5014-74FE-4FA1-9A03-3BF78EED21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369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B44C4-5525-4586-876A-9B1F2D57F39E}" type="slidenum">
              <a:rPr lang="ru-RU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730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292929"/>
                </a:solidFill>
              </a:endParaRPr>
            </a:p>
          </p:txBody>
        </p:sp>
        <p:sp>
          <p:nvSpPr>
            <p:cNvPr id="6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292929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292929"/>
                </a:solidFill>
                <a:latin typeface="Times New Roman" pitchFamily="18" charset="0"/>
              </a:endParaRPr>
            </a:p>
          </p:txBody>
        </p:sp>
        <p:sp>
          <p:nvSpPr>
            <p:cNvPr id="8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/>
              <a:ahLst/>
              <a:cxnLst>
                <a:cxn ang="0">
                  <a:pos x="1000" y="1000"/>
                </a:cxn>
                <a:cxn ang="0">
                  <a:pos x="0" y="1000"/>
                </a:cxn>
                <a:cxn ang="0">
                  <a:pos x="0" y="0"/>
                </a:cxn>
                <a:cxn ang="0">
                  <a:pos x="1000" y="0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292929"/>
                </a:solidFill>
              </a:endParaRPr>
            </a:p>
          </p:txBody>
        </p:sp>
        <p:sp>
          <p:nvSpPr>
            <p:cNvPr id="9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00" y="0"/>
                </a:cxn>
                <a:cxn ang="0">
                  <a:pos x="1000" y="1000"/>
                </a:cxn>
                <a:cxn ang="0">
                  <a:pos x="0" y="1000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292929"/>
                </a:solidFill>
              </a:endParaRPr>
            </a:p>
          </p:txBody>
        </p:sp>
      </p:grpSp>
      <p:sp>
        <p:nvSpPr>
          <p:cNvPr id="3481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12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622286-86E0-449A-AF7C-B4D5BB842912}" type="slidenum">
              <a:rPr lang="ru-RU">
                <a:solidFill>
                  <a:srgbClr val="29292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63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52DEB-B7AC-46EC-A34A-FC95963BB844}" type="slidenum">
              <a:rPr lang="ru-RU">
                <a:solidFill>
                  <a:srgbClr val="29292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503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1F487-D8EA-4C1A-AD60-A8226AA3DDFB}" type="slidenum">
              <a:rPr lang="ru-RU">
                <a:solidFill>
                  <a:srgbClr val="29292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124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56163" y="1981200"/>
            <a:ext cx="3754437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856163" y="4114800"/>
            <a:ext cx="3754437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86B611-F073-4737-AB4E-B8375BA11A46}" type="slidenum">
              <a:rPr lang="ru-RU">
                <a:solidFill>
                  <a:srgbClr val="29292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3803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3B1E1-2529-473B-B00D-672DCA9EADB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0844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D2FF6-D5C7-457E-8834-C72F9CBCD06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943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5E888-F371-4708-BC0F-B6A998C3C03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6836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F4144-664B-4ABF-9D05-D1F1B19EFD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890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CB01B-8AD8-4344-821A-E3E3393FF38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1127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8FC64-DEC6-4842-9A13-1F573C389C5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1949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A5F49-893C-4DA8-B7AE-8509999F324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764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F4D98-A7D8-4E93-94A8-020C09FD76E6}" type="slidenum">
              <a:rPr lang="ru-RU">
                <a:solidFill>
                  <a:srgbClr val="29292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3719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98FB4-62AC-4549-96FE-0AEA6C1A234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3156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56151-F730-458A-AAFF-95329FCDBFC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209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CB524-951E-4831-8137-CE1AEE86C7B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3075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6633F-59D6-4D5B-B88D-41EA1112EC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6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4C75D-809A-4B5F-8CD8-A1194A1EC8CD}" type="slidenum">
              <a:rPr lang="ru-RU">
                <a:solidFill>
                  <a:srgbClr val="29292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32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2D761-4254-4CAE-8090-99A386C380B0}" type="slidenum">
              <a:rPr lang="ru-RU">
                <a:solidFill>
                  <a:srgbClr val="29292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99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C4EEB-DF82-404C-81D8-5DF7A24EBB0B}" type="slidenum">
              <a:rPr lang="ru-RU">
                <a:solidFill>
                  <a:srgbClr val="29292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26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26BF52-D0E2-4F90-B92F-04A4F881740F}" type="slidenum">
              <a:rPr lang="ru-RU">
                <a:solidFill>
                  <a:srgbClr val="29292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974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57C60-C36B-4FE0-BBFB-E3066F007B6D}" type="slidenum">
              <a:rPr lang="ru-RU">
                <a:solidFill>
                  <a:srgbClr val="29292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118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56F7B2-8A0C-455D-B6E6-7414EA645D84}" type="slidenum">
              <a:rPr lang="ru-RU">
                <a:solidFill>
                  <a:srgbClr val="29292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094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8C884-0CA1-489E-A63E-E1DDC8D61037}" type="slidenum">
              <a:rPr lang="ru-RU">
                <a:solidFill>
                  <a:srgbClr val="292929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462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accent2"/>
            </a:gs>
            <a:gs pos="100000">
              <a:srgbClr val="55D555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292929"/>
              </a:solidFill>
              <a:latin typeface="Times New Roman" pitchFamily="18" charset="0"/>
            </a:endParaRP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292929"/>
              </a:solidFill>
              <a:latin typeface="Times New Roman" pitchFamily="18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292929"/>
              </a:solidFill>
            </a:endParaRPr>
          </a:p>
        </p:txBody>
      </p:sp>
      <p:sp>
        <p:nvSpPr>
          <p:cNvPr id="3380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5C4A0B-D739-4221-9AB4-88966C246A59}" type="slidenum">
              <a:rPr lang="ru-RU">
                <a:solidFill>
                  <a:srgbClr val="29292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292929"/>
              </a:solidFill>
            </a:endParaRPr>
          </a:p>
        </p:txBody>
      </p:sp>
      <p:sp>
        <p:nvSpPr>
          <p:cNvPr id="33801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/>
            <a:ahLst/>
            <a:cxnLst>
              <a:cxn ang="0">
                <a:pos x="1000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292929"/>
              </a:solidFill>
            </a:endParaRPr>
          </a:p>
        </p:txBody>
      </p:sp>
      <p:sp>
        <p:nvSpPr>
          <p:cNvPr id="33802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00" y="0"/>
              </a:cxn>
              <a:cxn ang="0">
                <a:pos x="1000" y="1000"/>
              </a:cxn>
              <a:cxn ang="0">
                <a:pos x="0" y="1000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2929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921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447675" indent="-4476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</a:defRPr>
      </a:lvl2pPr>
      <a:lvl3pPr marL="1293813" indent="-4032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81163" indent="-3857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4pPr>
      <a:lvl5pPr marL="2070100" indent="-3873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273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845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417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989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4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AC01A2-3E1F-48F3-80E1-9221836388F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998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557338"/>
            <a:ext cx="8137525" cy="1727200"/>
          </a:xfrm>
        </p:spPr>
        <p:txBody>
          <a:bodyPr/>
          <a:lstStyle/>
          <a:p>
            <a:pPr eaLnBrk="1" hangingPunct="1"/>
            <a:r>
              <a:rPr lang="uk-UA" sz="2800" b="1" u="sng" smtClean="0">
                <a:solidFill>
                  <a:srgbClr val="732215"/>
                </a:solidFill>
              </a:rPr>
              <a:t>Тема:</a:t>
            </a:r>
            <a:r>
              <a:rPr lang="uk-UA" sz="2800" b="1" smtClean="0">
                <a:solidFill>
                  <a:srgbClr val="990000"/>
                </a:solidFill>
              </a:rPr>
              <a:t>   </a:t>
            </a:r>
            <a:r>
              <a:rPr lang="uk-UA" sz="2800" b="1" smtClean="0">
                <a:solidFill>
                  <a:srgbClr val="7D160B"/>
                </a:solidFill>
              </a:rPr>
              <a:t>Валентн</a:t>
            </a:r>
            <a:r>
              <a:rPr lang="en-US" sz="2800" b="1" smtClean="0">
                <a:solidFill>
                  <a:srgbClr val="7D160B"/>
                </a:solidFill>
              </a:rPr>
              <a:t>i</a:t>
            </a:r>
            <a:r>
              <a:rPr lang="uk-UA" sz="2800" b="1" smtClean="0">
                <a:solidFill>
                  <a:srgbClr val="7D160B"/>
                </a:solidFill>
              </a:rPr>
              <a:t>сть х</a:t>
            </a:r>
            <a:r>
              <a:rPr lang="en-US" sz="2800" b="1" smtClean="0">
                <a:solidFill>
                  <a:srgbClr val="7D160B"/>
                </a:solidFill>
              </a:rPr>
              <a:t>i</a:t>
            </a:r>
            <a:r>
              <a:rPr lang="uk-UA" sz="2800" b="1" smtClean="0">
                <a:solidFill>
                  <a:srgbClr val="7D160B"/>
                </a:solidFill>
              </a:rPr>
              <a:t>м</a:t>
            </a:r>
            <a:r>
              <a:rPr lang="en-US" sz="2800" b="1" smtClean="0">
                <a:solidFill>
                  <a:srgbClr val="7D160B"/>
                </a:solidFill>
              </a:rPr>
              <a:t>i</a:t>
            </a:r>
            <a:r>
              <a:rPr lang="ru-RU" sz="2800" b="1" smtClean="0">
                <a:solidFill>
                  <a:srgbClr val="7D160B"/>
                </a:solidFill>
              </a:rPr>
              <a:t>чних елементів. </a:t>
            </a:r>
            <a:br>
              <a:rPr lang="ru-RU" sz="2800" b="1" smtClean="0">
                <a:solidFill>
                  <a:srgbClr val="7D160B"/>
                </a:solidFill>
              </a:rPr>
            </a:br>
            <a:r>
              <a:rPr lang="ru-RU" sz="2800" b="1" smtClean="0">
                <a:solidFill>
                  <a:srgbClr val="7D160B"/>
                </a:solidFill>
              </a:rPr>
              <a:t>     Визначення валентності  елементів за </a:t>
            </a:r>
            <a:br>
              <a:rPr lang="ru-RU" sz="2800" b="1" smtClean="0">
                <a:solidFill>
                  <a:srgbClr val="7D160B"/>
                </a:solidFill>
              </a:rPr>
            </a:br>
            <a:r>
              <a:rPr lang="ru-RU" sz="2800" b="1" smtClean="0">
                <a:solidFill>
                  <a:srgbClr val="7D160B"/>
                </a:solidFill>
              </a:rPr>
              <a:t>     формулами бінарних сполук</a:t>
            </a:r>
            <a:r>
              <a:rPr lang="ru-RU" sz="2400" b="1" smtClean="0">
                <a:solidFill>
                  <a:srgbClr val="7D160B"/>
                </a:solidFill>
              </a:rPr>
              <a:t>.</a:t>
            </a:r>
            <a:br>
              <a:rPr lang="ru-RU" sz="2400" b="1" smtClean="0">
                <a:solidFill>
                  <a:srgbClr val="7D160B"/>
                </a:solidFill>
              </a:rPr>
            </a:br>
            <a:endParaRPr lang="ru-RU" sz="2400" b="1" smtClean="0">
              <a:solidFill>
                <a:srgbClr val="7D160B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35038" y="3068638"/>
            <a:ext cx="8208962" cy="36004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b="1" smtClean="0"/>
              <a:t>Мета:</a:t>
            </a:r>
            <a:r>
              <a:rPr lang="ru-RU" sz="2000" b="1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ru-RU" sz="2000" b="1" smtClean="0"/>
              <a:t> </a:t>
            </a:r>
            <a:r>
              <a:rPr lang="ru-RU" sz="2400" b="1" smtClean="0"/>
              <a:t>з</a:t>
            </a:r>
            <a:r>
              <a:rPr lang="en-US" sz="2400" b="1" smtClean="0"/>
              <a:t>’</a:t>
            </a:r>
            <a:r>
              <a:rPr lang="uk-UA" sz="2400" b="1" smtClean="0"/>
              <a:t>ясувати</a:t>
            </a:r>
            <a:r>
              <a:rPr lang="ru-RU" sz="2400" b="1" smtClean="0"/>
              <a:t>, </a:t>
            </a:r>
            <a:r>
              <a:rPr lang="uk-UA" sz="2400" b="1" smtClean="0"/>
              <a:t>що таке валентність;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uk-UA" sz="2400" b="1" smtClean="0"/>
              <a:t> запам’ятати валентність Оксигену та Гідрогену;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uk-UA" sz="2400" b="1" smtClean="0"/>
              <a:t> усвідомити поняття „бінарні” сполуки;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n"/>
            </a:pPr>
            <a:r>
              <a:rPr lang="uk-UA" sz="2400" b="1" smtClean="0"/>
              <a:t> навчитися визначати валентніть: </a:t>
            </a:r>
          </a:p>
          <a:p>
            <a:pPr marL="449263" lvl="1" indent="0" eaLnBrk="1" hangingPunct="1">
              <a:lnSpc>
                <a:spcPct val="80000"/>
              </a:lnSpc>
            </a:pPr>
            <a:r>
              <a:rPr lang="uk-UA" sz="2400" b="1" smtClean="0"/>
              <a:t> за формулами бінарних сполук, </a:t>
            </a:r>
          </a:p>
          <a:p>
            <a:pPr marL="449263" lvl="1" indent="0" eaLnBrk="1" hangingPunct="1">
              <a:lnSpc>
                <a:spcPct val="80000"/>
              </a:lnSpc>
            </a:pPr>
            <a:r>
              <a:rPr lang="uk-UA" sz="2400" b="1" smtClean="0"/>
              <a:t> за положенням елемента в періодичній системі</a:t>
            </a:r>
          </a:p>
          <a:p>
            <a:pPr marL="449263" lvl="1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400" b="1" smtClean="0"/>
              <a:t>    хімічних елементів, </a:t>
            </a:r>
          </a:p>
          <a:p>
            <a:pPr marL="449263" lvl="1" indent="0" eaLnBrk="1" hangingPunct="1">
              <a:lnSpc>
                <a:spcPct val="80000"/>
              </a:lnSpc>
            </a:pPr>
            <a:r>
              <a:rPr lang="uk-UA" sz="2400" b="1" smtClean="0"/>
              <a:t> за структурними та графічними формулами.</a:t>
            </a:r>
            <a:endParaRPr lang="ru-RU" sz="2400" b="1" smtClean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258888" y="1700213"/>
            <a:ext cx="6265862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6600" b="1">
                <a:solidFill>
                  <a:srgbClr val="993300"/>
                </a:solidFill>
              </a:rPr>
              <a:t>Y</a:t>
            </a:r>
            <a:r>
              <a:rPr lang="uk-UA" sz="6600" b="1">
                <a:solidFill>
                  <a:srgbClr val="993300"/>
                </a:solidFill>
              </a:rPr>
              <a:t> </a:t>
            </a:r>
            <a:r>
              <a:rPr lang="en-US" sz="6600" b="1">
                <a:solidFill>
                  <a:srgbClr val="993300"/>
                </a:solidFill>
              </a:rPr>
              <a:t>A</a:t>
            </a:r>
            <a:r>
              <a:rPr lang="uk-UA" sz="6600" b="1">
                <a:solidFill>
                  <a:srgbClr val="993300"/>
                </a:solidFill>
              </a:rPr>
              <a:t> </a:t>
            </a:r>
            <a:r>
              <a:rPr lang="en-US" sz="6600" b="1">
                <a:solidFill>
                  <a:srgbClr val="993300"/>
                </a:solidFill>
              </a:rPr>
              <a:t>L</a:t>
            </a:r>
            <a:r>
              <a:rPr lang="uk-UA" sz="6600" b="1">
                <a:solidFill>
                  <a:srgbClr val="993300"/>
                </a:solidFill>
              </a:rPr>
              <a:t> </a:t>
            </a:r>
            <a:r>
              <a:rPr lang="en-US" sz="6600" b="1">
                <a:solidFill>
                  <a:srgbClr val="993300"/>
                </a:solidFill>
              </a:rPr>
              <a:t>E</a:t>
            </a:r>
            <a:r>
              <a:rPr lang="uk-UA" sz="6600" b="1">
                <a:solidFill>
                  <a:srgbClr val="993300"/>
                </a:solidFill>
              </a:rPr>
              <a:t> </a:t>
            </a:r>
            <a:r>
              <a:rPr lang="en-US" sz="6600" b="1">
                <a:solidFill>
                  <a:srgbClr val="993300"/>
                </a:solidFill>
              </a:rPr>
              <a:t>N</a:t>
            </a:r>
            <a:r>
              <a:rPr lang="uk-UA" sz="6600" b="1">
                <a:solidFill>
                  <a:srgbClr val="993300"/>
                </a:solidFill>
              </a:rPr>
              <a:t> </a:t>
            </a:r>
            <a:r>
              <a:rPr lang="en-US" sz="6600" b="1">
                <a:solidFill>
                  <a:srgbClr val="993300"/>
                </a:solidFill>
              </a:rPr>
              <a:t>T</a:t>
            </a:r>
            <a:r>
              <a:rPr lang="uk-UA" sz="6600" b="1">
                <a:solidFill>
                  <a:srgbClr val="993300"/>
                </a:solidFill>
              </a:rPr>
              <a:t> </a:t>
            </a:r>
            <a:r>
              <a:rPr lang="en-US" sz="6600" b="1">
                <a:solidFill>
                  <a:srgbClr val="993300"/>
                </a:solidFill>
              </a:rPr>
              <a:t>I</a:t>
            </a:r>
            <a:r>
              <a:rPr lang="uk-UA" sz="6600" b="1">
                <a:solidFill>
                  <a:srgbClr val="993300"/>
                </a:solidFill>
              </a:rPr>
              <a:t> </a:t>
            </a:r>
            <a:r>
              <a:rPr lang="en-US" sz="6600" b="1">
                <a:solidFill>
                  <a:srgbClr val="993300"/>
                </a:solidFill>
              </a:rPr>
              <a:t>A</a:t>
            </a:r>
            <a:r>
              <a:rPr lang="ru-RU" sz="6600" b="1">
                <a:solidFill>
                  <a:srgbClr val="292929"/>
                </a:solidFill>
              </a:rPr>
              <a:t> 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3933825"/>
            <a:ext cx="90074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6000" b="1" i="1" u="sng">
                <a:solidFill>
                  <a:srgbClr val="993300"/>
                </a:solidFill>
                <a:latin typeface="Arial Black" pitchFamily="34" charset="0"/>
              </a:rPr>
              <a:t>В А Л Е Н Т Н І С Т Ь</a:t>
            </a:r>
          </a:p>
        </p:txBody>
      </p:sp>
    </p:spTree>
    <p:extLst>
      <p:ext uri="{BB962C8B-B14F-4D97-AF65-F5344CB8AC3E}">
        <p14:creationId xmlns:p14="http://schemas.microsoft.com/office/powerpoint/2010/main" val="3817717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5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5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500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2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1000"/>
                                        <p:tgtEl>
                                          <p:spTgt spid="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2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2" grpId="0"/>
      <p:bldP spid="2052" grpId="1"/>
      <p:bldP spid="2053" grpId="0"/>
      <p:bldP spid="205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0" y="3140968"/>
            <a:ext cx="9144000" cy="2928937"/>
          </a:xfrm>
        </p:spPr>
        <p:txBody>
          <a:bodyPr/>
          <a:lstStyle/>
          <a:p>
            <a:r>
              <a:rPr lang="ru-RU" sz="3600" b="1" u="sng" dirty="0" err="1" smtClean="0">
                <a:solidFill>
                  <a:schemeClr val="tx2">
                    <a:lumMod val="50000"/>
                  </a:schemeClr>
                </a:solidFill>
              </a:rPr>
              <a:t>Домашнє</a:t>
            </a:r>
            <a:r>
              <a:rPr lang="ru-RU" sz="3600" b="1" u="sng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u="sng" dirty="0" err="1" smtClean="0">
                <a:solidFill>
                  <a:schemeClr val="tx2">
                    <a:lumMod val="50000"/>
                  </a:schemeClr>
                </a:solidFill>
              </a:rPr>
              <a:t>завдання</a:t>
            </a:r>
            <a:r>
              <a:rPr lang="ru-RU" sz="3600" b="1" u="sng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600" b="1" u="sng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uk-UA" sz="3600" dirty="0"/>
              <a:t>§ 8 підручника – опрацювати</a:t>
            </a:r>
            <a:r>
              <a:rPr lang="uk-UA" sz="3600" dirty="0" smtClean="0"/>
              <a:t>;</a:t>
            </a:r>
            <a:br>
              <a:rPr lang="uk-UA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uk-UA" sz="3600" dirty="0"/>
              <a:t>ст. 41- </a:t>
            </a:r>
            <a:r>
              <a:rPr lang="uk-UA" sz="3600" dirty="0" smtClean="0"/>
              <a:t>42(робочий зошит </a:t>
            </a:r>
            <a:r>
              <a:rPr lang="uk-UA" sz="3600" dirty="0" err="1" smtClean="0"/>
              <a:t>Савчин</a:t>
            </a:r>
            <a:r>
              <a:rPr lang="uk-UA" sz="3600" dirty="0" smtClean="0"/>
              <a:t>),</a:t>
            </a:r>
            <a:br>
              <a:rPr lang="uk-UA" sz="3600" dirty="0" smtClean="0"/>
            </a:br>
            <a:r>
              <a:rPr lang="uk-UA" sz="3600" dirty="0" smtClean="0"/>
              <a:t> письмово - відповідно </a:t>
            </a:r>
            <a:r>
              <a:rPr lang="uk-UA" sz="3600" dirty="0"/>
              <a:t>до посильного </a:t>
            </a:r>
            <a:r>
              <a:rPr lang="uk-UA" sz="3600" dirty="0" smtClean="0"/>
              <a:t>рівня;</a:t>
            </a:r>
            <a:br>
              <a:rPr lang="uk-UA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uk-UA" sz="3600" dirty="0"/>
              <a:t>занести значення валентностей у таблицю в зошитах. 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0"/>
            <a:ext cx="2134566" cy="213456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822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6600" dirty="0" smtClean="0"/>
              <a:t>Епіграф уроку: 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50215" algn="r">
              <a:spcAft>
                <a:spcPts val="0"/>
              </a:spcAft>
            </a:pPr>
            <a:r>
              <a:rPr lang="uk-UA" sz="4800" dirty="0" smtClean="0">
                <a:effectLst/>
                <a:latin typeface="Times New Roman"/>
                <a:ea typeface="Calibri"/>
                <a:cs typeface="Times New Roman"/>
              </a:rPr>
              <a:t>«</a:t>
            </a:r>
            <a:r>
              <a:rPr lang="uk-UA" sz="4800" dirty="0" err="1" smtClean="0">
                <a:effectLst/>
                <a:latin typeface="Times New Roman"/>
                <a:ea typeface="Calibri"/>
                <a:cs typeface="Times New Roman"/>
              </a:rPr>
              <a:t>...Хімічні</a:t>
            </a:r>
            <a:r>
              <a:rPr lang="uk-UA" sz="4800" dirty="0" smtClean="0">
                <a:effectLst/>
                <a:latin typeface="Times New Roman"/>
                <a:ea typeface="Calibri"/>
                <a:cs typeface="Times New Roman"/>
              </a:rPr>
              <a:t> формули говорять хімікові цілу істо­рію речовини». </a:t>
            </a:r>
            <a:endParaRPr lang="ru-RU" sz="4000" dirty="0" smtClean="0">
              <a:effectLst/>
              <a:latin typeface="Calibri"/>
              <a:ea typeface="Calibri"/>
              <a:cs typeface="Times New Roman"/>
            </a:endParaRPr>
          </a:p>
          <a:p>
            <a:pPr indent="450215" algn="r">
              <a:spcAft>
                <a:spcPts val="0"/>
              </a:spcAft>
            </a:pPr>
            <a:r>
              <a:rPr lang="uk-UA" sz="4800" dirty="0" smtClean="0">
                <a:effectLst/>
                <a:latin typeface="Times New Roman"/>
                <a:ea typeface="Calibri"/>
                <a:cs typeface="Times New Roman"/>
              </a:rPr>
              <a:t>Д.І. Менделєєв. </a:t>
            </a:r>
            <a:endParaRPr lang="ru-RU" sz="4000" dirty="0" smtClean="0">
              <a:effectLst/>
              <a:latin typeface="Calibri"/>
              <a:ea typeface="Calibri"/>
              <a:cs typeface="Times New Roman"/>
            </a:endParaRP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366745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k-UA" b="1" u="sng" smtClean="0">
                <a:solidFill>
                  <a:srgbClr val="993300"/>
                </a:solidFill>
              </a:rPr>
              <a:t>Фрідріх Август Кекуле</a:t>
            </a:r>
            <a:r>
              <a:rPr lang="ru-RU" b="1" smtClean="0">
                <a:solidFill>
                  <a:srgbClr val="993300"/>
                </a:solidFill>
              </a:rPr>
              <a:t> </a:t>
            </a:r>
            <a:r>
              <a:rPr lang="uk-UA" b="1" i="1" smtClean="0">
                <a:solidFill>
                  <a:srgbClr val="993300"/>
                </a:solidFill>
              </a:rPr>
              <a:t>німецький хімік</a:t>
            </a:r>
            <a:r>
              <a:rPr lang="uk-UA" smtClean="0"/>
              <a:t> </a:t>
            </a:r>
            <a:endParaRPr lang="ru-RU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87900" y="3068638"/>
            <a:ext cx="4054475" cy="1735137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800" b="1" smtClean="0">
                <a:solidFill>
                  <a:srgbClr val="663300"/>
                </a:solidFill>
              </a:rPr>
              <a:t>запропонував теорію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800" b="1" smtClean="0">
                <a:solidFill>
                  <a:srgbClr val="663300"/>
                </a:solidFill>
              </a:rPr>
              <a:t>валентності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800" b="1" smtClean="0">
                <a:solidFill>
                  <a:srgbClr val="663300"/>
                </a:solidFill>
              </a:rPr>
              <a:t>у 1857 році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800" b="1" smtClean="0">
                <a:solidFill>
                  <a:srgbClr val="663300"/>
                </a:solidFill>
              </a:rPr>
              <a:t>(150 років тому)</a:t>
            </a:r>
            <a:r>
              <a:rPr lang="ru-RU" sz="2800" smtClean="0">
                <a:solidFill>
                  <a:srgbClr val="663300"/>
                </a:solidFill>
              </a:rPr>
              <a:t> </a:t>
            </a:r>
          </a:p>
        </p:txBody>
      </p:sp>
      <p:pic>
        <p:nvPicPr>
          <p:cNvPr id="35844" name="Picture 4" descr="180px-Heinrich_von_Angeli_-_Friedrich_August_Kekulé_von_Stradonitz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0"/>
            <a:ext cx="49974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9025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5844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56 -0.07356 L -0.00556 0.1047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9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19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0.03146 L -0.17882 0.0943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00" y="31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3584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7158037" cy="1249363"/>
          </a:xfrm>
        </p:spPr>
        <p:txBody>
          <a:bodyPr/>
          <a:lstStyle/>
          <a:p>
            <a:pPr eaLnBrk="1" hangingPunct="1">
              <a:defRPr/>
            </a:pPr>
            <a:r>
              <a:rPr lang="uk-UA" sz="5400" b="1" u="sng">
                <a:solidFill>
                  <a:srgbClr val="AE3A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А Л Е Н Т Н І С Т Ь</a:t>
            </a:r>
            <a:endParaRPr lang="ru-RU" sz="5400" b="1" u="sng">
              <a:solidFill>
                <a:srgbClr val="AE3A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50825" y="1773238"/>
            <a:ext cx="8713788" cy="48244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uk-UA" sz="2800" smtClean="0"/>
              <a:t>	</a:t>
            </a:r>
            <a:r>
              <a:rPr lang="uk-UA" sz="4000" b="1" i="1" smtClean="0">
                <a:solidFill>
                  <a:srgbClr val="663300"/>
                </a:solidFill>
              </a:rPr>
              <a:t>Властивість атомів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4000" b="1" i="1" smtClean="0">
                <a:solidFill>
                  <a:srgbClr val="663300"/>
                </a:solidFill>
              </a:rPr>
              <a:t>	 хімічних елементів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4000" b="1" i="1" smtClean="0">
                <a:solidFill>
                  <a:srgbClr val="663300"/>
                </a:solidFill>
              </a:rPr>
              <a:t>	з’єднуватися з певним числом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4000" b="1" i="1" smtClean="0">
                <a:solidFill>
                  <a:srgbClr val="663300"/>
                </a:solidFill>
              </a:rPr>
              <a:t>	атомів того самого або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4000" b="1" i="1" smtClean="0">
                <a:solidFill>
                  <a:srgbClr val="663300"/>
                </a:solidFill>
              </a:rPr>
              <a:t>	інших хімічних елементів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4000" b="1" i="1" smtClean="0">
                <a:solidFill>
                  <a:srgbClr val="663300"/>
                </a:solidFill>
              </a:rPr>
              <a:t>	називається</a:t>
            </a:r>
            <a:r>
              <a:rPr lang="uk-UA" sz="4400" b="1" i="1" smtClean="0">
                <a:solidFill>
                  <a:srgbClr val="663300"/>
                </a:solidFill>
              </a:rPr>
              <a:t>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6000" b="1" u="sng" smtClean="0">
                <a:solidFill>
                  <a:srgbClr val="993300"/>
                </a:solidFill>
              </a:rPr>
              <a:t>в а л е н т н і с т ю</a:t>
            </a:r>
            <a:endParaRPr lang="ru-RU" sz="4400" b="1" i="1" smtClean="0">
              <a:solidFill>
                <a:srgbClr val="99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124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1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17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0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300"/>
                            </p:stCondLst>
                            <p:childTnLst>
                              <p:par>
                                <p:cTn id="23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700"/>
                            </p:stCondLst>
                            <p:childTnLst>
                              <p:par>
                                <p:cTn id="29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0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3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4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30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30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30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430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1250"/>
                            </p:stCondLst>
                            <p:childTnLst>
                              <p:par>
                                <p:cTn id="48" presetID="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49" dur="2000" fill="hold"/>
                                        <p:tgtEl>
                                          <p:spTgt spid="430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3250"/>
                            </p:stCondLst>
                            <p:childTnLst>
                              <p:par>
                                <p:cTn id="51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5.55556E-7 8.0037E-7 L -0.00382 -0.7467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430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-3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5250"/>
                            </p:stCondLst>
                            <p:childTnLst>
                              <p:par>
                                <p:cTn id="5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430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43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4659278"/>
              </p:ext>
            </p:extLst>
          </p:nvPr>
        </p:nvGraphicFramePr>
        <p:xfrm>
          <a:off x="395536" y="476672"/>
          <a:ext cx="7992888" cy="59046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58094"/>
                <a:gridCol w="305719"/>
                <a:gridCol w="2445028"/>
                <a:gridCol w="219509"/>
                <a:gridCol w="2664538"/>
              </a:tblGrid>
              <a:tr h="6113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Загальна формула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Назва типу бінарної сполуки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05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Приклад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</a:tr>
              <a:tr h="7718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     ІІ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effectLst/>
                        </a:rPr>
                        <a:t>Е</a:t>
                      </a:r>
                      <a:r>
                        <a:rPr lang="uk-UA" sz="1800" baseline="-25000" dirty="0" err="1">
                          <a:effectLst/>
                        </a:rPr>
                        <a:t>х</a:t>
                      </a:r>
                      <a:r>
                        <a:rPr lang="uk-UA" sz="1800" dirty="0">
                          <a:effectLst/>
                        </a:rPr>
                        <a:t> </a:t>
                      </a:r>
                      <a:r>
                        <a:rPr lang="uk-UA" sz="1800" dirty="0" err="1">
                          <a:effectLst/>
                        </a:rPr>
                        <a:t>О</a:t>
                      </a:r>
                      <a:r>
                        <a:rPr lang="uk-UA" sz="1800" baseline="-25000" dirty="0" err="1">
                          <a:effectLst/>
                        </a:rPr>
                        <a:t>у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</a:rPr>
                        <a:t> </a:t>
                      </a:r>
                      <a:endParaRPr lang="ru-RU" sz="105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</a:rPr>
                        <a:t> </a:t>
                      </a:r>
                      <a:endParaRPr lang="ru-RU" sz="105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05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Оксид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05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Nа</a:t>
                      </a:r>
                      <a:r>
                        <a:rPr lang="uk-UA" sz="1600" baseline="-25000">
                          <a:effectLst/>
                        </a:rPr>
                        <a:t>2</a:t>
                      </a:r>
                      <a:r>
                        <a:rPr lang="en-US" sz="1600">
                          <a:effectLst/>
                        </a:rPr>
                        <a:t>O</a:t>
                      </a:r>
                      <a:r>
                        <a:rPr lang="uk-UA" sz="1600">
                          <a:effectLst/>
                        </a:rPr>
                        <a:t> - натрій оксид,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Fе</a:t>
                      </a:r>
                      <a:r>
                        <a:rPr lang="uk-UA" sz="1600" baseline="-25000">
                          <a:effectLst/>
                        </a:rPr>
                        <a:t>2</a:t>
                      </a:r>
                      <a:r>
                        <a:rPr lang="en-US" sz="1600">
                          <a:effectLst/>
                        </a:rPr>
                        <a:t>O</a:t>
                      </a:r>
                      <a:r>
                        <a:rPr lang="uk-UA" sz="1600" baseline="-25000">
                          <a:effectLst/>
                        </a:rPr>
                        <a:t>3</a:t>
                      </a:r>
                      <a:r>
                        <a:rPr lang="uk-UA" sz="1600">
                          <a:effectLst/>
                        </a:rPr>
                        <a:t> - ферум (ІІІ) оксид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</a:tr>
              <a:tr h="6113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      ІІ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effectLst/>
                        </a:rPr>
                        <a:t>Е</a:t>
                      </a:r>
                      <a:r>
                        <a:rPr lang="uk-UA" sz="1800" baseline="-25000" dirty="0" err="1">
                          <a:effectLst/>
                        </a:rPr>
                        <a:t>х</a:t>
                      </a:r>
                      <a:r>
                        <a:rPr lang="uk-UA" sz="1800" dirty="0">
                          <a:effectLst/>
                        </a:rPr>
                        <a:t> </a:t>
                      </a:r>
                      <a:r>
                        <a:rPr lang="uk-UA" sz="1800" dirty="0" err="1">
                          <a:effectLst/>
                        </a:rPr>
                        <a:t>S</a:t>
                      </a:r>
                      <a:r>
                        <a:rPr lang="uk-UA" sz="1800" baseline="-25000" dirty="0" err="1">
                          <a:effectLst/>
                        </a:rPr>
                        <a:t>у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05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Сульфід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05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К</a:t>
                      </a:r>
                      <a:r>
                        <a:rPr lang="uk-UA" sz="1600" baseline="-25000">
                          <a:effectLst/>
                        </a:rPr>
                        <a:t>2</a:t>
                      </a:r>
                      <a:r>
                        <a:rPr lang="uk-UA" sz="1600">
                          <a:effectLst/>
                        </a:rPr>
                        <a:t>S − калій сульфід, </a:t>
                      </a:r>
                      <a:br>
                        <a:rPr lang="uk-UA" sz="1600">
                          <a:effectLst/>
                        </a:rPr>
                      </a:br>
                      <a:r>
                        <a:rPr lang="uk-UA" sz="1600">
                          <a:effectLst/>
                        </a:rPr>
                        <a:t>СаS – кальцій сульфід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</a:tr>
              <a:tr h="6113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      І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Е</a:t>
                      </a:r>
                      <a:r>
                        <a:rPr lang="uk-UA" sz="1800" baseline="-25000" dirty="0">
                          <a:effectLst/>
                        </a:rPr>
                        <a:t>х</a:t>
                      </a:r>
                      <a:r>
                        <a:rPr lang="uk-UA" sz="1800" dirty="0">
                          <a:effectLst/>
                        </a:rPr>
                        <a:t>С1</a:t>
                      </a:r>
                      <a:r>
                        <a:rPr lang="uk-UA" sz="1800" baseline="-25000" dirty="0">
                          <a:effectLst/>
                        </a:rPr>
                        <a:t>у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05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Хлорид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05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СаС1</a:t>
                      </a:r>
                      <a:r>
                        <a:rPr lang="uk-UA" sz="1600" baseline="-25000">
                          <a:effectLst/>
                        </a:rPr>
                        <a:t>2</a:t>
                      </a:r>
                      <a:r>
                        <a:rPr lang="uk-UA" sz="1600">
                          <a:effectLst/>
                        </a:rPr>
                        <a:t> – кальцій хлорид, </a:t>
                      </a:r>
                      <a:br>
                        <a:rPr lang="uk-UA" sz="1600">
                          <a:effectLst/>
                        </a:rPr>
                      </a:br>
                      <a:r>
                        <a:rPr lang="uk-UA" sz="1600">
                          <a:effectLst/>
                        </a:rPr>
                        <a:t>СrСІ</a:t>
                      </a:r>
                      <a:r>
                        <a:rPr lang="uk-UA" sz="1600" baseline="-25000">
                          <a:effectLst/>
                        </a:rPr>
                        <a:t>З</a:t>
                      </a:r>
                      <a:r>
                        <a:rPr lang="uk-UA" sz="1600">
                          <a:effectLst/>
                        </a:rPr>
                        <a:t> – хром (ІІІ) хлорид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</a:tr>
              <a:tr h="8530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      І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effectLst/>
                        </a:rPr>
                        <a:t>Е</a:t>
                      </a:r>
                      <a:r>
                        <a:rPr lang="uk-UA" sz="1800" baseline="-25000" dirty="0" err="1">
                          <a:effectLst/>
                        </a:rPr>
                        <a:t>х</a:t>
                      </a:r>
                      <a:r>
                        <a:rPr lang="uk-UA" sz="1800" dirty="0">
                          <a:effectLst/>
                        </a:rPr>
                        <a:t> </a:t>
                      </a:r>
                      <a:r>
                        <a:rPr lang="uk-UA" sz="1800" dirty="0" err="1">
                          <a:effectLst/>
                        </a:rPr>
                        <a:t>F</a:t>
                      </a:r>
                      <a:r>
                        <a:rPr lang="uk-UA" sz="1800" baseline="-25000" dirty="0" err="1">
                          <a:effectLst/>
                        </a:rPr>
                        <a:t>у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05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Флуорид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05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КF – калій флуорид, </a:t>
                      </a:r>
                      <a:br>
                        <a:rPr lang="uk-UA" sz="1600">
                          <a:effectLst/>
                        </a:rPr>
                      </a:br>
                      <a:r>
                        <a:rPr lang="uk-UA" sz="1600">
                          <a:effectLst/>
                        </a:rPr>
                        <a:t>SF</a:t>
                      </a:r>
                      <a:r>
                        <a:rPr lang="uk-UA" sz="1600" baseline="-25000">
                          <a:effectLst/>
                        </a:rPr>
                        <a:t>4</a:t>
                      </a:r>
                      <a:r>
                        <a:rPr lang="uk-UA" sz="1600">
                          <a:effectLst/>
                        </a:rPr>
                        <a:t> − сульфур (ІV) флуорид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</a:tr>
              <a:tr h="6113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     І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effectLst/>
                        </a:rPr>
                        <a:t>Е</a:t>
                      </a:r>
                      <a:r>
                        <a:rPr lang="uk-UA" sz="1800" baseline="-25000" dirty="0" err="1">
                          <a:effectLst/>
                        </a:rPr>
                        <a:t>х</a:t>
                      </a:r>
                      <a:r>
                        <a:rPr lang="uk-UA" sz="1800" dirty="0" err="1">
                          <a:effectLst/>
                        </a:rPr>
                        <a:t>І</a:t>
                      </a:r>
                      <a:r>
                        <a:rPr lang="uk-UA" sz="1800" baseline="-25000" dirty="0" err="1">
                          <a:effectLst/>
                        </a:rPr>
                        <a:t>у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05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Іодид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05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MgCl</a:t>
                      </a:r>
                      <a:r>
                        <a:rPr lang="uk-UA" sz="1600" baseline="-25000">
                          <a:effectLst/>
                        </a:rPr>
                        <a:t>2</a:t>
                      </a:r>
                      <a:r>
                        <a:rPr lang="uk-UA" sz="1600">
                          <a:effectLst/>
                        </a:rPr>
                        <a:t>− магній йодид,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FeCl</a:t>
                      </a:r>
                      <a:r>
                        <a:rPr lang="uk-UA" sz="1600" baseline="-25000">
                          <a:effectLst/>
                        </a:rPr>
                        <a:t>3</a:t>
                      </a:r>
                      <a:r>
                        <a:rPr lang="uk-UA" sz="1600">
                          <a:effectLst/>
                        </a:rPr>
                        <a:t>− ферум (ІІІ) йодид.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</a:tr>
              <a:tr h="6113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      І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effectLst/>
                        </a:rPr>
                        <a:t>Е</a:t>
                      </a:r>
                      <a:r>
                        <a:rPr lang="uk-UA" sz="1800" baseline="-25000" dirty="0" err="1">
                          <a:effectLst/>
                        </a:rPr>
                        <a:t>х</a:t>
                      </a:r>
                      <a:r>
                        <a:rPr lang="en-US" sz="1800" dirty="0">
                          <a:effectLst/>
                        </a:rPr>
                        <a:t>Br</a:t>
                      </a:r>
                      <a:r>
                        <a:rPr lang="uk-UA" sz="1800" baseline="-25000" dirty="0">
                          <a:effectLst/>
                        </a:rPr>
                        <a:t>у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05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Бромід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05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LiBr</a:t>
                      </a:r>
                      <a:r>
                        <a:rPr lang="uk-UA" sz="1600">
                          <a:effectLst/>
                        </a:rPr>
                        <a:t> – літій бромід,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CuBr</a:t>
                      </a:r>
                      <a:r>
                        <a:rPr lang="uk-UA" sz="1600" baseline="-25000">
                          <a:effectLst/>
                        </a:rPr>
                        <a:t>2 </a:t>
                      </a:r>
                      <a:r>
                        <a:rPr lang="uk-UA" sz="1600">
                          <a:effectLst/>
                        </a:rPr>
                        <a:t>– купрум(ІІ) бромід.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</a:tr>
              <a:tr h="6113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     ІІІ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effectLst/>
                        </a:rPr>
                        <a:t>Е</a:t>
                      </a:r>
                      <a:r>
                        <a:rPr lang="uk-UA" sz="1800" baseline="-25000" dirty="0" err="1">
                          <a:effectLst/>
                        </a:rPr>
                        <a:t>х</a:t>
                      </a:r>
                      <a:r>
                        <a:rPr lang="uk-UA" sz="1800" dirty="0" err="1">
                          <a:effectLst/>
                        </a:rPr>
                        <a:t>Р</a:t>
                      </a:r>
                      <a:r>
                        <a:rPr lang="uk-UA" sz="1800" baseline="-25000" dirty="0" err="1">
                          <a:effectLst/>
                        </a:rPr>
                        <a:t>у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05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Фосфід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05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АlР – алюміній фосфід, </a:t>
                      </a:r>
                      <a:br>
                        <a:rPr lang="uk-UA" sz="1600">
                          <a:effectLst/>
                        </a:rPr>
                      </a:br>
                      <a:r>
                        <a:rPr lang="uk-UA" sz="1600">
                          <a:effectLst/>
                        </a:rPr>
                        <a:t>Са</a:t>
                      </a:r>
                      <a:r>
                        <a:rPr lang="uk-UA" sz="1600" baseline="-25000">
                          <a:effectLst/>
                        </a:rPr>
                        <a:t>З</a:t>
                      </a:r>
                      <a:r>
                        <a:rPr lang="uk-UA" sz="1600">
                          <a:effectLst/>
                        </a:rPr>
                        <a:t>Р</a:t>
                      </a:r>
                      <a:r>
                        <a:rPr lang="uk-UA" sz="1600" baseline="-25000">
                          <a:effectLst/>
                        </a:rPr>
                        <a:t>2</a:t>
                      </a:r>
                      <a:r>
                        <a:rPr lang="uk-UA" sz="1600">
                          <a:effectLst/>
                        </a:rPr>
                        <a:t> - кальцій фосфід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</a:tr>
              <a:tr h="61138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</a:rPr>
                        <a:t>     І</a:t>
                      </a:r>
                      <a:r>
                        <a:rPr lang="en-US" sz="1800" dirty="0">
                          <a:effectLst/>
                        </a:rPr>
                        <a:t>V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effectLst/>
                        </a:rPr>
                        <a:t>Е</a:t>
                      </a:r>
                      <a:r>
                        <a:rPr lang="uk-UA" sz="1800" baseline="-25000" dirty="0" err="1">
                          <a:effectLst/>
                        </a:rPr>
                        <a:t>х</a:t>
                      </a:r>
                      <a:r>
                        <a:rPr lang="uk-UA" sz="1800" dirty="0" err="1">
                          <a:effectLst/>
                        </a:rPr>
                        <a:t>С</a:t>
                      </a:r>
                      <a:r>
                        <a:rPr lang="uk-UA" sz="1800" baseline="-25000" dirty="0" err="1">
                          <a:effectLst/>
                        </a:rPr>
                        <a:t>у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05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Карбід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05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Al</a:t>
                      </a:r>
                      <a:r>
                        <a:rPr lang="uk-UA" sz="1600" baseline="-25000" dirty="0">
                          <a:effectLst/>
                        </a:rPr>
                        <a:t>4</a:t>
                      </a:r>
                      <a:r>
                        <a:rPr lang="uk-UA" sz="1600" dirty="0">
                          <a:effectLst/>
                        </a:rPr>
                        <a:t>С</a:t>
                      </a:r>
                      <a:r>
                        <a:rPr lang="uk-UA" sz="1600" baseline="-25000" dirty="0">
                          <a:effectLst/>
                        </a:rPr>
                        <a:t>3</a:t>
                      </a:r>
                      <a:r>
                        <a:rPr lang="uk-UA" sz="1600" dirty="0">
                          <a:effectLst/>
                        </a:rPr>
                        <a:t> – алюміній карбід</a:t>
                      </a:r>
                      <a:br>
                        <a:rPr lang="uk-UA" sz="1600" dirty="0">
                          <a:effectLst/>
                        </a:rPr>
                      </a:b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415" marR="6641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1696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82" name="Rectangle 46"/>
          <p:cNvSpPr>
            <a:spLocks noChangeArrowheads="1"/>
          </p:cNvSpPr>
          <p:nvPr/>
        </p:nvSpPr>
        <p:spPr bwMode="auto">
          <a:xfrm>
            <a:off x="468313" y="1773238"/>
            <a:ext cx="3600450" cy="865187"/>
          </a:xfrm>
          <a:prstGeom prst="rect">
            <a:avLst/>
          </a:prstGeom>
          <a:gradFill rotWithShape="1">
            <a:gsLst>
              <a:gs pos="0">
                <a:srgbClr val="55D555"/>
              </a:gs>
              <a:gs pos="50000">
                <a:schemeClr val="accent2"/>
              </a:gs>
              <a:gs pos="100000">
                <a:srgbClr val="55D555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292929"/>
              </a:solidFill>
            </a:endParaRP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064500" cy="1176338"/>
          </a:xfrm>
        </p:spPr>
        <p:txBody>
          <a:bodyPr/>
          <a:lstStyle/>
          <a:p>
            <a:pPr algn="ctr" eaLnBrk="1" hangingPunct="1">
              <a:defRPr/>
            </a:pPr>
            <a:r>
              <a:rPr lang="uk-UA" sz="3400" b="1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Молекулярні та графічні формули</a:t>
            </a:r>
            <a:endParaRPr lang="ru-RU" sz="3400" b="1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844675"/>
            <a:ext cx="3455988" cy="72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</a:t>
            </a:r>
            <a:r>
              <a:rPr lang="en-US" sz="4000" b="1">
                <a:solidFill>
                  <a:srgbClr val="009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CL</a:t>
            </a:r>
            <a:r>
              <a:rPr lang="uk-UA" sz="4000" b="1"/>
              <a:t>  </a:t>
            </a:r>
            <a:r>
              <a:rPr lang="en-US" sz="4000" b="1"/>
              <a:t> </a:t>
            </a:r>
            <a:r>
              <a:rPr lang="uk-UA" sz="4000" b="1"/>
              <a:t> </a:t>
            </a:r>
            <a:r>
              <a:rPr lang="en-US"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</a:t>
            </a:r>
            <a:r>
              <a:rPr lang="en-US" sz="4000" b="1"/>
              <a:t> </a:t>
            </a:r>
            <a:r>
              <a:rPr lang="en-US" sz="4000" b="1">
                <a:solidFill>
                  <a:srgbClr val="009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</a:t>
            </a:r>
            <a:r>
              <a:rPr lang="en-US" sz="4000" b="1"/>
              <a:t> </a:t>
            </a:r>
            <a:r>
              <a:rPr lang="en-US" sz="4000" b="1">
                <a:solidFill>
                  <a:srgbClr val="009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CL</a:t>
            </a:r>
            <a:r>
              <a:rPr lang="en-US" sz="4000" b="1"/>
              <a:t> </a:t>
            </a:r>
            <a:r>
              <a:rPr lang="uk-UA" sz="4000" b="1"/>
              <a:t>   </a:t>
            </a:r>
          </a:p>
        </p:txBody>
      </p:sp>
      <p:grpSp>
        <p:nvGrpSpPr>
          <p:cNvPr id="39989" name="Group 53"/>
          <p:cNvGrpSpPr>
            <a:grpSpLocks/>
          </p:cNvGrpSpPr>
          <p:nvPr/>
        </p:nvGrpSpPr>
        <p:grpSpPr bwMode="auto">
          <a:xfrm>
            <a:off x="4643438" y="1773238"/>
            <a:ext cx="4321175" cy="2087562"/>
            <a:chOff x="2925" y="1117"/>
            <a:chExt cx="2722" cy="1315"/>
          </a:xfrm>
        </p:grpSpPr>
        <p:sp>
          <p:nvSpPr>
            <p:cNvPr id="18462" name="Rectangle 48"/>
            <p:cNvSpPr>
              <a:spLocks noChangeArrowheads="1"/>
            </p:cNvSpPr>
            <p:nvPr/>
          </p:nvSpPr>
          <p:spPr bwMode="auto">
            <a:xfrm>
              <a:off x="2926" y="1117"/>
              <a:ext cx="2721" cy="1315"/>
            </a:xfrm>
            <a:prstGeom prst="rect">
              <a:avLst/>
            </a:prstGeom>
            <a:gradFill rotWithShape="1">
              <a:gsLst>
                <a:gs pos="0">
                  <a:srgbClr val="55D555"/>
                </a:gs>
                <a:gs pos="100000">
                  <a:schemeClr val="accent2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292929"/>
                </a:solidFill>
              </a:endParaRPr>
            </a:p>
          </p:txBody>
        </p:sp>
        <p:grpSp>
          <p:nvGrpSpPr>
            <p:cNvPr id="18463" name="Group 34"/>
            <p:cNvGrpSpPr>
              <a:grpSpLocks/>
            </p:cNvGrpSpPr>
            <p:nvPr/>
          </p:nvGrpSpPr>
          <p:grpSpPr bwMode="auto">
            <a:xfrm>
              <a:off x="2925" y="1253"/>
              <a:ext cx="2722" cy="1142"/>
              <a:chOff x="385" y="2160"/>
              <a:chExt cx="2710" cy="1164"/>
            </a:xfrm>
          </p:grpSpPr>
          <p:grpSp>
            <p:nvGrpSpPr>
              <p:cNvPr id="18464" name="Group 33"/>
              <p:cNvGrpSpPr>
                <a:grpSpLocks/>
              </p:cNvGrpSpPr>
              <p:nvPr/>
            </p:nvGrpSpPr>
            <p:grpSpPr bwMode="auto">
              <a:xfrm>
                <a:off x="385" y="2160"/>
                <a:ext cx="692" cy="461"/>
                <a:chOff x="385" y="2160"/>
                <a:chExt cx="692" cy="461"/>
              </a:xfrm>
            </p:grpSpPr>
            <p:sp>
              <p:nvSpPr>
                <p:cNvPr id="39951" name="Rectangle 15"/>
                <p:cNvSpPr>
                  <a:spLocks noChangeArrowheads="1"/>
                </p:cNvSpPr>
                <p:nvPr/>
              </p:nvSpPr>
              <p:spPr bwMode="auto">
                <a:xfrm>
                  <a:off x="612" y="2160"/>
                  <a:ext cx="465" cy="4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sz="4000" b="1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H</a:t>
                  </a:r>
                  <a:r>
                    <a:rPr lang="en-US" sz="4000" b="1" baseline="-25000">
                      <a:solidFill>
                        <a:srgbClr val="292929"/>
                      </a:solidFill>
                    </a:rPr>
                    <a:t>3</a:t>
                  </a:r>
                  <a:endParaRPr lang="ru-RU" sz="4000" b="1" baseline="-25000">
                    <a:solidFill>
                      <a:srgbClr val="292929"/>
                    </a:solidFill>
                  </a:endParaRPr>
                </a:p>
              </p:txBody>
            </p:sp>
            <p:sp>
              <p:nvSpPr>
                <p:cNvPr id="39956" name="Rectangle 20"/>
                <p:cNvSpPr>
                  <a:spLocks noChangeArrowheads="1"/>
                </p:cNvSpPr>
                <p:nvPr/>
              </p:nvSpPr>
              <p:spPr bwMode="auto">
                <a:xfrm>
                  <a:off x="385" y="2170"/>
                  <a:ext cx="346" cy="45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sz="4000" b="1">
                      <a:solidFill>
                        <a:srgbClr val="0000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N</a:t>
                  </a:r>
                  <a:endParaRPr lang="ru-RU" sz="4000" b="1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</p:grpSp>
          <p:grpSp>
            <p:nvGrpSpPr>
              <p:cNvPr id="18465" name="Group 32"/>
              <p:cNvGrpSpPr>
                <a:grpSpLocks/>
              </p:cNvGrpSpPr>
              <p:nvPr/>
            </p:nvGrpSpPr>
            <p:grpSpPr bwMode="auto">
              <a:xfrm>
                <a:off x="1338" y="2205"/>
                <a:ext cx="1757" cy="1119"/>
                <a:chOff x="1338" y="2205"/>
                <a:chExt cx="1696" cy="1063"/>
              </a:xfrm>
            </p:grpSpPr>
            <p:sp>
              <p:nvSpPr>
                <p:cNvPr id="39944" name="Rectangle 8"/>
                <p:cNvSpPr>
                  <a:spLocks noChangeArrowheads="1"/>
                </p:cNvSpPr>
                <p:nvPr/>
              </p:nvSpPr>
              <p:spPr bwMode="auto">
                <a:xfrm>
                  <a:off x="2018" y="2840"/>
                  <a:ext cx="330" cy="4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sz="4000" b="1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H</a:t>
                  </a:r>
                  <a:endParaRPr lang="ru-RU" sz="40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39945" name="Rectangle 9"/>
                <p:cNvSpPr>
                  <a:spLocks noChangeArrowheads="1"/>
                </p:cNvSpPr>
                <p:nvPr/>
              </p:nvSpPr>
              <p:spPr bwMode="auto">
                <a:xfrm>
                  <a:off x="2699" y="2205"/>
                  <a:ext cx="335" cy="4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sz="4000" b="1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H</a:t>
                  </a:r>
                  <a:endParaRPr lang="ru-RU" sz="40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39949" name="Rectangle 13"/>
                <p:cNvSpPr>
                  <a:spLocks noChangeArrowheads="1"/>
                </p:cNvSpPr>
                <p:nvPr/>
              </p:nvSpPr>
              <p:spPr bwMode="auto">
                <a:xfrm>
                  <a:off x="1338" y="2205"/>
                  <a:ext cx="363" cy="4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sz="4000" b="1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H</a:t>
                  </a:r>
                  <a:endParaRPr lang="ru-RU" sz="40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39957" name="Rectangle 21"/>
                <p:cNvSpPr>
                  <a:spLocks noChangeArrowheads="1"/>
                </p:cNvSpPr>
                <p:nvPr/>
              </p:nvSpPr>
              <p:spPr bwMode="auto">
                <a:xfrm>
                  <a:off x="2018" y="2205"/>
                  <a:ext cx="333" cy="4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sz="4000" b="1">
                      <a:solidFill>
                        <a:srgbClr val="0000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N</a:t>
                  </a:r>
                  <a:endParaRPr lang="ru-RU" sz="4000" b="1">
                    <a:solidFill>
                      <a:srgbClr val="0000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18470" name="Line 28"/>
                <p:cNvSpPr>
                  <a:spLocks noChangeShapeType="1"/>
                </p:cNvSpPr>
                <p:nvPr/>
              </p:nvSpPr>
              <p:spPr bwMode="auto">
                <a:xfrm>
                  <a:off x="1701" y="2432"/>
                  <a:ext cx="272" cy="0"/>
                </a:xfrm>
                <a:prstGeom prst="line">
                  <a:avLst/>
                </a:prstGeom>
                <a:noFill/>
                <a:ln w="57150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292929"/>
                    </a:solidFill>
                  </a:endParaRPr>
                </a:p>
              </p:txBody>
            </p:sp>
            <p:sp>
              <p:nvSpPr>
                <p:cNvPr id="18471" name="Line 29"/>
                <p:cNvSpPr>
                  <a:spLocks noChangeShapeType="1"/>
                </p:cNvSpPr>
                <p:nvPr/>
              </p:nvSpPr>
              <p:spPr bwMode="auto">
                <a:xfrm>
                  <a:off x="2381" y="2432"/>
                  <a:ext cx="272" cy="0"/>
                </a:xfrm>
                <a:prstGeom prst="line">
                  <a:avLst/>
                </a:prstGeom>
                <a:noFill/>
                <a:ln w="57150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292929"/>
                    </a:solidFill>
                  </a:endParaRPr>
                </a:p>
              </p:txBody>
            </p:sp>
            <p:sp>
              <p:nvSpPr>
                <p:cNvPr id="18472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2200" y="2614"/>
                  <a:ext cx="0" cy="272"/>
                </a:xfrm>
                <a:prstGeom prst="line">
                  <a:avLst/>
                </a:prstGeom>
                <a:noFill/>
                <a:ln w="57150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292929"/>
                    </a:solidFill>
                  </a:endParaRPr>
                </a:p>
              </p:txBody>
            </p:sp>
          </p:grpSp>
        </p:grpSp>
      </p:grpSp>
      <p:grpSp>
        <p:nvGrpSpPr>
          <p:cNvPr id="39990" name="Group 54"/>
          <p:cNvGrpSpPr>
            <a:grpSpLocks/>
          </p:cNvGrpSpPr>
          <p:nvPr/>
        </p:nvGrpSpPr>
        <p:grpSpPr bwMode="auto">
          <a:xfrm>
            <a:off x="4932363" y="4437063"/>
            <a:ext cx="3960812" cy="1944687"/>
            <a:chOff x="3107" y="2795"/>
            <a:chExt cx="2495" cy="1225"/>
          </a:xfrm>
        </p:grpSpPr>
        <p:sp>
          <p:nvSpPr>
            <p:cNvPr id="39986" name="Rectangle 50"/>
            <p:cNvSpPr>
              <a:spLocks noChangeArrowheads="1"/>
            </p:cNvSpPr>
            <p:nvPr/>
          </p:nvSpPr>
          <p:spPr bwMode="auto">
            <a:xfrm>
              <a:off x="3107" y="2795"/>
              <a:ext cx="2495" cy="1225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50000">
                  <a:srgbClr val="55D555"/>
                </a:gs>
                <a:gs pos="100000">
                  <a:schemeClr val="accent2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srgbClr val="292929"/>
                </a:solidFill>
              </a:endParaRPr>
            </a:p>
          </p:txBody>
        </p:sp>
        <p:grpSp>
          <p:nvGrpSpPr>
            <p:cNvPr id="18453" name="Group 38"/>
            <p:cNvGrpSpPr>
              <a:grpSpLocks/>
            </p:cNvGrpSpPr>
            <p:nvPr/>
          </p:nvGrpSpPr>
          <p:grpSpPr bwMode="auto">
            <a:xfrm>
              <a:off x="3198" y="2887"/>
              <a:ext cx="2298" cy="997"/>
              <a:chOff x="385" y="3158"/>
              <a:chExt cx="2298" cy="997"/>
            </a:xfrm>
          </p:grpSpPr>
          <p:sp>
            <p:nvSpPr>
              <p:cNvPr id="39947" name="Rectangle 11"/>
              <p:cNvSpPr>
                <a:spLocks noChangeArrowheads="1"/>
              </p:cNvSpPr>
              <p:nvPr/>
            </p:nvSpPr>
            <p:spPr bwMode="auto">
              <a:xfrm>
                <a:off x="2336" y="3702"/>
                <a:ext cx="347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40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H</a:t>
                </a:r>
                <a:endParaRPr lang="ru-RU" sz="40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9950" name="Rectangle 14"/>
              <p:cNvSpPr>
                <a:spLocks noChangeArrowheads="1"/>
              </p:cNvSpPr>
              <p:nvPr/>
            </p:nvSpPr>
            <p:spPr bwMode="auto">
              <a:xfrm>
                <a:off x="1292" y="3713"/>
                <a:ext cx="347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40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H</a:t>
                </a:r>
                <a:endParaRPr lang="ru-RU" sz="40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9959" name="Rectangle 23"/>
              <p:cNvSpPr>
                <a:spLocks noChangeArrowheads="1"/>
              </p:cNvSpPr>
              <p:nvPr/>
            </p:nvSpPr>
            <p:spPr bwMode="auto">
              <a:xfrm>
                <a:off x="1837" y="3158"/>
                <a:ext cx="329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4000" b="1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S</a:t>
                </a:r>
                <a:endParaRPr lang="ru-RU" sz="4000" b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grpSp>
            <p:nvGrpSpPr>
              <p:cNvPr id="18457" name="Group 35"/>
              <p:cNvGrpSpPr>
                <a:grpSpLocks/>
              </p:cNvGrpSpPr>
              <p:nvPr/>
            </p:nvGrpSpPr>
            <p:grpSpPr bwMode="auto">
              <a:xfrm>
                <a:off x="385" y="3294"/>
                <a:ext cx="692" cy="442"/>
                <a:chOff x="385" y="3294"/>
                <a:chExt cx="692" cy="442"/>
              </a:xfrm>
            </p:grpSpPr>
            <p:sp>
              <p:nvSpPr>
                <p:cNvPr id="39960" name="Rectangle 24"/>
                <p:cNvSpPr>
                  <a:spLocks noChangeArrowheads="1"/>
                </p:cNvSpPr>
                <p:nvPr/>
              </p:nvSpPr>
              <p:spPr bwMode="auto">
                <a:xfrm>
                  <a:off x="748" y="3294"/>
                  <a:ext cx="329" cy="4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sz="4000" b="1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S</a:t>
                  </a:r>
                  <a:endParaRPr lang="ru-RU" sz="4000" b="1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39967" name="Rectangle 31"/>
                <p:cNvSpPr>
                  <a:spLocks noChangeArrowheads="1"/>
                </p:cNvSpPr>
                <p:nvPr/>
              </p:nvSpPr>
              <p:spPr bwMode="auto">
                <a:xfrm>
                  <a:off x="385" y="3294"/>
                  <a:ext cx="467" cy="4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r>
                    <a:rPr lang="en-US" sz="4000" b="1">
                      <a:solidFill>
                        <a:srgbClr val="FFFFFF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</a:rPr>
                    <a:t>H</a:t>
                  </a:r>
                  <a:r>
                    <a:rPr lang="en-US" sz="4000" b="1" baseline="-25000">
                      <a:solidFill>
                        <a:srgbClr val="292929"/>
                      </a:solidFill>
                    </a:rPr>
                    <a:t>2</a:t>
                  </a:r>
                  <a:endParaRPr lang="ru-RU" sz="4000" b="1" baseline="-25000">
                    <a:solidFill>
                      <a:srgbClr val="292929"/>
                    </a:solidFill>
                  </a:endParaRPr>
                </a:p>
              </p:txBody>
            </p:sp>
          </p:grpSp>
          <p:sp>
            <p:nvSpPr>
              <p:cNvPr id="18458" name="Line 36"/>
              <p:cNvSpPr>
                <a:spLocks noChangeShapeType="1"/>
              </p:cNvSpPr>
              <p:nvPr/>
            </p:nvSpPr>
            <p:spPr bwMode="auto">
              <a:xfrm flipV="1">
                <a:off x="1519" y="3475"/>
                <a:ext cx="318" cy="273"/>
              </a:xfrm>
              <a:prstGeom prst="line">
                <a:avLst/>
              </a:prstGeom>
              <a:noFill/>
              <a:ln w="5715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292929"/>
                  </a:solidFill>
                </a:endParaRPr>
              </a:p>
            </p:txBody>
          </p:sp>
          <p:sp>
            <p:nvSpPr>
              <p:cNvPr id="18459" name="Line 37"/>
              <p:cNvSpPr>
                <a:spLocks noChangeShapeType="1"/>
              </p:cNvSpPr>
              <p:nvPr/>
            </p:nvSpPr>
            <p:spPr bwMode="auto">
              <a:xfrm>
                <a:off x="2154" y="3475"/>
                <a:ext cx="272" cy="273"/>
              </a:xfrm>
              <a:prstGeom prst="line">
                <a:avLst/>
              </a:prstGeom>
              <a:noFill/>
              <a:ln w="5715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292929"/>
                  </a:solidFill>
                </a:endParaRPr>
              </a:p>
            </p:txBody>
          </p:sp>
        </p:grpSp>
      </p:grpSp>
      <p:grpSp>
        <p:nvGrpSpPr>
          <p:cNvPr id="39988" name="Group 52"/>
          <p:cNvGrpSpPr>
            <a:grpSpLocks/>
          </p:cNvGrpSpPr>
          <p:nvPr/>
        </p:nvGrpSpPr>
        <p:grpSpPr bwMode="auto">
          <a:xfrm>
            <a:off x="107950" y="3141663"/>
            <a:ext cx="4392613" cy="3248025"/>
            <a:chOff x="68" y="1979"/>
            <a:chExt cx="2721" cy="2046"/>
          </a:xfrm>
        </p:grpSpPr>
        <p:sp>
          <p:nvSpPr>
            <p:cNvPr id="18439" name="Rectangle 47"/>
            <p:cNvSpPr>
              <a:spLocks noChangeArrowheads="1"/>
            </p:cNvSpPr>
            <p:nvPr/>
          </p:nvSpPr>
          <p:spPr bwMode="auto">
            <a:xfrm>
              <a:off x="68" y="1979"/>
              <a:ext cx="2721" cy="2046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rgbClr val="55D555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292929"/>
                </a:solidFill>
              </a:endParaRPr>
            </a:p>
          </p:txBody>
        </p:sp>
        <p:sp>
          <p:nvSpPr>
            <p:cNvPr id="39948" name="Rectangle 12"/>
            <p:cNvSpPr>
              <a:spLocks noChangeArrowheads="1"/>
            </p:cNvSpPr>
            <p:nvPr/>
          </p:nvSpPr>
          <p:spPr bwMode="auto">
            <a:xfrm>
              <a:off x="2344" y="2704"/>
              <a:ext cx="34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40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H</a:t>
              </a:r>
              <a:endParaRPr lang="ru-RU" sz="4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9952" name="Rectangle 16"/>
            <p:cNvSpPr>
              <a:spLocks noChangeArrowheads="1"/>
            </p:cNvSpPr>
            <p:nvPr/>
          </p:nvSpPr>
          <p:spPr bwMode="auto">
            <a:xfrm>
              <a:off x="1629" y="2024"/>
              <a:ext cx="34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40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H</a:t>
              </a:r>
              <a:endParaRPr lang="ru-RU" sz="4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9954" name="Rectangle 18"/>
            <p:cNvSpPr>
              <a:spLocks noChangeArrowheads="1"/>
            </p:cNvSpPr>
            <p:nvPr/>
          </p:nvSpPr>
          <p:spPr bwMode="auto">
            <a:xfrm>
              <a:off x="960" y="2715"/>
              <a:ext cx="34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40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H</a:t>
              </a:r>
              <a:endParaRPr lang="ru-RU" sz="4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9955" name="Rectangle 19"/>
            <p:cNvSpPr>
              <a:spLocks noChangeArrowheads="1"/>
            </p:cNvSpPr>
            <p:nvPr/>
          </p:nvSpPr>
          <p:spPr bwMode="auto">
            <a:xfrm>
              <a:off x="1629" y="3486"/>
              <a:ext cx="34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CC9900"/>
                </a:buClr>
                <a:buSzPct val="70000"/>
                <a:buFont typeface="Wingdings" pitchFamily="2" charset="2"/>
                <a:buNone/>
                <a:defRPr/>
              </a:pPr>
              <a:r>
                <a:rPr lang="en-US" sz="4000" b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H</a:t>
              </a:r>
              <a:endParaRPr lang="ru-RU" sz="40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8444" name="Rectangle 26"/>
            <p:cNvSpPr>
              <a:spLocks noChangeArrowheads="1"/>
            </p:cNvSpPr>
            <p:nvPr/>
          </p:nvSpPr>
          <p:spPr bwMode="auto">
            <a:xfrm>
              <a:off x="1629" y="2715"/>
              <a:ext cx="341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4000" b="1">
                  <a:solidFill>
                    <a:srgbClr val="292929"/>
                  </a:solidFill>
                </a:rPr>
                <a:t>C</a:t>
              </a:r>
              <a:endParaRPr lang="ru-RU" sz="4000" b="1">
                <a:solidFill>
                  <a:srgbClr val="292929"/>
                </a:solidFill>
              </a:endParaRPr>
            </a:p>
          </p:txBody>
        </p:sp>
        <p:grpSp>
          <p:nvGrpSpPr>
            <p:cNvPr id="18445" name="Group 41"/>
            <p:cNvGrpSpPr>
              <a:grpSpLocks/>
            </p:cNvGrpSpPr>
            <p:nvPr/>
          </p:nvGrpSpPr>
          <p:grpSpPr bwMode="auto">
            <a:xfrm>
              <a:off x="144" y="2704"/>
              <a:ext cx="686" cy="454"/>
              <a:chOff x="385" y="2704"/>
              <a:chExt cx="687" cy="453"/>
            </a:xfrm>
          </p:grpSpPr>
          <p:sp>
            <p:nvSpPr>
              <p:cNvPr id="39946" name="Rectangle 10"/>
              <p:cNvSpPr>
                <a:spLocks noChangeArrowheads="1"/>
              </p:cNvSpPr>
              <p:nvPr/>
            </p:nvSpPr>
            <p:spPr bwMode="auto">
              <a:xfrm>
                <a:off x="612" y="2716"/>
                <a:ext cx="460" cy="4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sz="4000" b="1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H</a:t>
                </a:r>
                <a:r>
                  <a:rPr lang="en-US" sz="4000" b="1" baseline="-25000">
                    <a:solidFill>
                      <a:srgbClr val="292929"/>
                    </a:solidFill>
                  </a:rPr>
                  <a:t>4</a:t>
                </a:r>
                <a:endParaRPr lang="ru-RU" sz="4000" b="1" baseline="-25000">
                  <a:solidFill>
                    <a:srgbClr val="292929"/>
                  </a:solidFill>
                </a:endParaRPr>
              </a:p>
            </p:txBody>
          </p:sp>
          <p:sp>
            <p:nvSpPr>
              <p:cNvPr id="18451" name="Rectangle 27"/>
              <p:cNvSpPr>
                <a:spLocks noChangeArrowheads="1"/>
              </p:cNvSpPr>
              <p:nvPr/>
            </p:nvSpPr>
            <p:spPr bwMode="auto">
              <a:xfrm>
                <a:off x="385" y="2704"/>
                <a:ext cx="342" cy="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4000" b="1">
                    <a:solidFill>
                      <a:srgbClr val="292929"/>
                    </a:solidFill>
                  </a:rPr>
                  <a:t>C</a:t>
                </a:r>
                <a:endParaRPr lang="ru-RU" sz="4000" b="1">
                  <a:solidFill>
                    <a:srgbClr val="292929"/>
                  </a:solidFill>
                </a:endParaRPr>
              </a:p>
            </p:txBody>
          </p:sp>
        </p:grpSp>
        <p:sp>
          <p:nvSpPr>
            <p:cNvPr id="18446" name="Line 42"/>
            <p:cNvSpPr>
              <a:spLocks noChangeShapeType="1"/>
            </p:cNvSpPr>
            <p:nvPr/>
          </p:nvSpPr>
          <p:spPr bwMode="auto">
            <a:xfrm>
              <a:off x="1272" y="2931"/>
              <a:ext cx="319" cy="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292929"/>
                </a:solidFill>
              </a:endParaRPr>
            </a:p>
          </p:txBody>
        </p:sp>
        <p:sp>
          <p:nvSpPr>
            <p:cNvPr id="18447" name="Line 43"/>
            <p:cNvSpPr>
              <a:spLocks noChangeShapeType="1"/>
            </p:cNvSpPr>
            <p:nvPr/>
          </p:nvSpPr>
          <p:spPr bwMode="auto">
            <a:xfrm>
              <a:off x="1808" y="2432"/>
              <a:ext cx="1" cy="319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292929"/>
                </a:solidFill>
              </a:endParaRPr>
            </a:p>
          </p:txBody>
        </p:sp>
        <p:sp>
          <p:nvSpPr>
            <p:cNvPr id="18448" name="Line 44"/>
            <p:cNvSpPr>
              <a:spLocks noChangeShapeType="1"/>
            </p:cNvSpPr>
            <p:nvPr/>
          </p:nvSpPr>
          <p:spPr bwMode="auto">
            <a:xfrm>
              <a:off x="1986" y="2931"/>
              <a:ext cx="319" cy="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292929"/>
                </a:solidFill>
              </a:endParaRPr>
            </a:p>
          </p:txBody>
        </p:sp>
        <p:sp>
          <p:nvSpPr>
            <p:cNvPr id="18449" name="Line 45"/>
            <p:cNvSpPr>
              <a:spLocks noChangeShapeType="1"/>
            </p:cNvSpPr>
            <p:nvPr/>
          </p:nvSpPr>
          <p:spPr bwMode="auto">
            <a:xfrm>
              <a:off x="1808" y="3158"/>
              <a:ext cx="1" cy="319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29292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4841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16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39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39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16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39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39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82" grpId="0" animBg="1"/>
      <p:bldP spid="39941" grpId="0"/>
      <p:bldP spid="3993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0"/>
            <a:ext cx="6376988" cy="1439863"/>
          </a:xfrm>
        </p:spPr>
        <p:txBody>
          <a:bodyPr/>
          <a:lstStyle/>
          <a:p>
            <a:pPr eaLnBrk="1" hangingPunct="1">
              <a:defRPr/>
            </a:pPr>
            <a:r>
              <a:rPr lang="en-US" sz="6600" b="1">
                <a:solidFill>
                  <a:srgbClr val="009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</a:t>
            </a:r>
            <a:r>
              <a:rPr lang="uk-UA" sz="6600" b="1">
                <a:solidFill>
                  <a:srgbClr val="009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6600" b="1">
                <a:solidFill>
                  <a:srgbClr val="009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r>
              <a:rPr lang="uk-UA" sz="6600" b="1">
                <a:solidFill>
                  <a:srgbClr val="009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6600" b="1">
                <a:solidFill>
                  <a:srgbClr val="009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</a:t>
            </a:r>
            <a:r>
              <a:rPr lang="uk-UA" sz="6600" b="1">
                <a:solidFill>
                  <a:srgbClr val="009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6600" b="1">
                <a:solidFill>
                  <a:srgbClr val="009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</a:t>
            </a:r>
            <a:r>
              <a:rPr lang="uk-UA" sz="6600" b="1">
                <a:solidFill>
                  <a:srgbClr val="009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6600" b="1">
                <a:solidFill>
                  <a:srgbClr val="009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</a:t>
            </a:r>
            <a:r>
              <a:rPr lang="uk-UA" sz="6600" b="1">
                <a:solidFill>
                  <a:srgbClr val="009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6600" b="1">
                <a:solidFill>
                  <a:srgbClr val="009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r>
              <a:rPr lang="uk-UA" sz="6600" b="1">
                <a:solidFill>
                  <a:srgbClr val="009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6600" b="1">
                <a:solidFill>
                  <a:srgbClr val="009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</a:t>
            </a:r>
            <a:r>
              <a:rPr lang="uk-UA" sz="6600" b="1">
                <a:solidFill>
                  <a:srgbClr val="009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6600" b="1">
                <a:solidFill>
                  <a:srgbClr val="009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</a:t>
            </a:r>
            <a:endParaRPr lang="ru-RU" sz="6600" b="1">
              <a:solidFill>
                <a:srgbClr val="009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sz="4800" b="1" i="1"/>
              <a:t>	</a:t>
            </a:r>
            <a:r>
              <a:rPr lang="uk-UA" sz="4800" b="1" i="1">
                <a:solidFill>
                  <a:srgbClr val="663300"/>
                </a:solidFill>
              </a:rPr>
              <a:t>Сполуки, які складаються із атомів двох елементів, називаються</a:t>
            </a:r>
            <a:r>
              <a:rPr lang="uk-UA" sz="4800" b="1" i="1"/>
              <a:t> </a:t>
            </a:r>
            <a:r>
              <a:rPr lang="uk-UA" sz="4800" b="1" i="1" u="sng">
                <a:solidFill>
                  <a:srgbClr val="FF7C2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БІНАРНИМИ</a:t>
            </a:r>
            <a:r>
              <a:rPr lang="uk-UA" sz="4800" b="1" i="1">
                <a:solidFill>
                  <a:srgbClr val="FF7C23"/>
                </a:solidFill>
              </a:rPr>
              <a:t> </a:t>
            </a:r>
            <a:r>
              <a:rPr lang="uk-UA" sz="4800" b="1" i="1">
                <a:solidFill>
                  <a:srgbClr val="663300"/>
                </a:solidFill>
              </a:rPr>
              <a:t>сполуками.</a:t>
            </a:r>
            <a:endParaRPr lang="ru-RU" sz="4800" b="1" i="1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43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7312025" cy="1033463"/>
          </a:xfrm>
        </p:spPr>
        <p:txBody>
          <a:bodyPr/>
          <a:lstStyle/>
          <a:p>
            <a:pPr algn="ctr" eaLnBrk="1" hangingPunct="1">
              <a:defRPr/>
            </a:pPr>
            <a:r>
              <a:rPr lang="uk-UA" sz="4800" u="sng">
                <a:solidFill>
                  <a:srgbClr val="C7240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Користуємося правилом</a:t>
            </a:r>
            <a:r>
              <a:rPr lang="uk-UA" sz="4800" u="sng">
                <a:solidFill>
                  <a:srgbClr val="C72409"/>
                </a:solidFill>
              </a:rPr>
              <a:t>:</a:t>
            </a:r>
            <a:endParaRPr lang="ru-RU" sz="4800" u="sng">
              <a:solidFill>
                <a:srgbClr val="C72409"/>
              </a:solidFill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981200"/>
            <a:ext cx="8785225" cy="4256088"/>
          </a:xfrm>
        </p:spPr>
        <p:txBody>
          <a:bodyPr/>
          <a:lstStyle/>
          <a:p>
            <a:pPr eaLnBrk="1" hangingPunct="1"/>
            <a:r>
              <a:rPr lang="uk-UA" sz="4400" b="1" i="1" smtClean="0">
                <a:solidFill>
                  <a:srgbClr val="663300"/>
                </a:solidFill>
              </a:rPr>
              <a:t>у формулах бінарних сполук сумарна валентність усіх атомів одного елемента завжди дорівнює сумарній  валентності усіх атомів іншого елемента.</a:t>
            </a:r>
            <a:r>
              <a:rPr lang="uk-UA" sz="4400" smtClean="0">
                <a:solidFill>
                  <a:srgbClr val="663300"/>
                </a:solidFill>
              </a:rPr>
              <a:t> </a:t>
            </a:r>
            <a:endParaRPr lang="ru-RU" sz="4400" smtClean="0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431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0"/>
            <a:ext cx="5543550" cy="1393825"/>
          </a:xfrm>
        </p:spPr>
        <p:txBody>
          <a:bodyPr/>
          <a:lstStyle/>
          <a:p>
            <a:pPr algn="ctr" eaLnBrk="1" hangingPunct="1">
              <a:defRPr/>
            </a:pPr>
            <a:r>
              <a:rPr lang="uk-UA" sz="5400" i="1" u="sng">
                <a:solidFill>
                  <a:srgbClr val="BD230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и с н о в к и</a:t>
            </a:r>
            <a:r>
              <a:rPr lang="ru-RU"/>
              <a:t> 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7338"/>
            <a:ext cx="8964613" cy="53006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uk-UA" sz="2400" b="1" i="1">
                <a:solidFill>
                  <a:srgbClr val="3E1F00"/>
                </a:solidFill>
              </a:rPr>
              <a:t>Властивість атомів хімічних елементів з’єднуватися з певним числом атомів того самого або інших хімічних елементів називається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sz="2400" b="1">
                <a:solidFill>
                  <a:srgbClr val="993300"/>
                </a:solidFill>
              </a:rPr>
              <a:t>      </a:t>
            </a:r>
            <a:r>
              <a:rPr lang="uk-UA" sz="2800" b="1" i="1" u="sng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ВАЛЕНТНІСТЬ.</a:t>
            </a:r>
            <a:endParaRPr lang="ru-RU" sz="2800" b="1" i="1">
              <a:solidFill>
                <a:srgbClr val="CC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uk-UA" sz="2400" b="1" i="1">
                <a:solidFill>
                  <a:srgbClr val="3E1F00"/>
                </a:solidFill>
              </a:rPr>
              <a:t>Валентність атома </a:t>
            </a:r>
            <a:r>
              <a:rPr lang="uk-UA" sz="2400" b="1" i="1" u="sng">
                <a:solidFill>
                  <a:srgbClr val="3E1F00"/>
                </a:solidFill>
              </a:rPr>
              <a:t>Гідрогена </a:t>
            </a:r>
            <a:r>
              <a:rPr lang="uk-UA" sz="2400" b="1" i="1" u="sng"/>
              <a:t>–</a:t>
            </a:r>
            <a:r>
              <a:rPr lang="uk-UA" b="1" i="1" u="sng">
                <a:solidFill>
                  <a:srgbClr val="FF1B1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</a:t>
            </a:r>
            <a:r>
              <a:rPr lang="uk-UA" sz="2400" b="1" i="1" u="sng">
                <a:solidFill>
                  <a:srgbClr val="3E1F00"/>
                </a:solidFill>
              </a:rPr>
              <a:t>, Оксигена </a:t>
            </a:r>
            <a:r>
              <a:rPr lang="uk-UA" sz="2400" b="1" i="1" u="sng"/>
              <a:t>–</a:t>
            </a:r>
            <a:r>
              <a:rPr lang="uk-UA" sz="2400" b="1" i="1" u="sng">
                <a:solidFill>
                  <a:srgbClr val="FF1B1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uk-UA" b="1" i="1" u="sng">
                <a:solidFill>
                  <a:srgbClr val="FF1B1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uk-UA" sz="2400" b="1" i="1" u="sng">
                <a:solidFill>
                  <a:srgbClr val="3E1F00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uk-UA" sz="2400" b="1" i="1">
                <a:solidFill>
                  <a:srgbClr val="3E1F00"/>
                </a:solidFill>
              </a:rPr>
              <a:t>Кількісно валентність виражається кількістю атомів </a:t>
            </a:r>
            <a:r>
              <a:rPr lang="uk-UA" sz="2800" b="1" i="1" u="sng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ГІДРОГЕНА</a:t>
            </a:r>
            <a:r>
              <a:rPr lang="uk-UA" sz="2400" b="1" i="1">
                <a:solidFill>
                  <a:srgbClr val="3E1F00"/>
                </a:solidFill>
              </a:rPr>
              <a:t>, які приєднує атом даного елемента.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uk-UA" sz="2400" b="1" i="1">
                <a:solidFill>
                  <a:srgbClr val="3E1F00"/>
                </a:solidFill>
              </a:rPr>
              <a:t>Сполуки, які містять в своєму складі атоми двох елементів називаються</a:t>
            </a:r>
            <a:r>
              <a:rPr lang="uk-UA" sz="2400" b="1" i="1">
                <a:solidFill>
                  <a:srgbClr val="603000"/>
                </a:solidFill>
              </a:rPr>
              <a:t> </a:t>
            </a:r>
            <a:r>
              <a:rPr lang="uk-UA" sz="2800" b="1" i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БІНАРНИМИ.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uk-UA" sz="2400" b="1" i="1">
                <a:solidFill>
                  <a:srgbClr val="3E1F00"/>
                </a:solidFill>
              </a:rPr>
              <a:t>Валентність можна визначати за формулами</a:t>
            </a:r>
            <a:r>
              <a:rPr lang="uk-UA" sz="2400" b="1" i="1">
                <a:solidFill>
                  <a:srgbClr val="603000"/>
                </a:solidFill>
              </a:rPr>
              <a:t> </a:t>
            </a:r>
            <a:r>
              <a:rPr lang="uk-UA" sz="2600" b="1" i="1" u="sng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бінарних сполук</a:t>
            </a:r>
            <a:r>
              <a:rPr lang="uk-UA" sz="2400" b="1" i="1">
                <a:solidFill>
                  <a:srgbClr val="9900FF"/>
                </a:solidFill>
              </a:rPr>
              <a:t> </a:t>
            </a:r>
            <a:r>
              <a:rPr lang="uk-UA" sz="2400" b="1" i="1">
                <a:solidFill>
                  <a:srgbClr val="3E1F00"/>
                </a:solidFill>
              </a:rPr>
              <a:t>або</a:t>
            </a:r>
            <a:r>
              <a:rPr lang="uk-UA" sz="2400" b="1" i="1">
                <a:solidFill>
                  <a:srgbClr val="9900FF"/>
                </a:solidFill>
              </a:rPr>
              <a:t> </a:t>
            </a:r>
            <a:r>
              <a:rPr lang="uk-UA" sz="2600" b="1" i="1" u="sng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положенням елементів у періодичній системі хімічних елементів</a:t>
            </a:r>
            <a:r>
              <a:rPr lang="uk-UA" sz="2600" b="1" i="1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uk-UA" sz="2400">
                <a:solidFill>
                  <a:srgbClr val="99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2400" b="1" i="1">
              <a:solidFill>
                <a:srgbClr val="99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3138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50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092031742SlideId26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0101212414SlideId264"/>
</p:tagLst>
</file>

<file path=ppt/theme/theme1.xml><?xml version="1.0" encoding="utf-8"?>
<a:theme xmlns:a="http://schemas.openxmlformats.org/drawingml/2006/main" name="Идея">
  <a:themeElements>
    <a:clrScheme name="Идея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Иде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Идея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дея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дея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дея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дея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дея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дея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дея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372</Words>
  <Application>Microsoft Office PowerPoint</Application>
  <PresentationFormat>Экран (4:3)</PresentationFormat>
  <Paragraphs>144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Идея</vt:lpstr>
      <vt:lpstr>8_Тема Office</vt:lpstr>
      <vt:lpstr>Тема:   Валентнiсть хiмiчних елементів.       Визначення валентності  елементів за       формулами бінарних сполук. </vt:lpstr>
      <vt:lpstr>Епіграф уроку: </vt:lpstr>
      <vt:lpstr>Фрідріх Август Кекуле німецький хімік </vt:lpstr>
      <vt:lpstr>В А Л Е Н Т Н І С Т Ь</vt:lpstr>
      <vt:lpstr>Презентация PowerPoint</vt:lpstr>
      <vt:lpstr>Молекулярні та графічні формули</vt:lpstr>
      <vt:lpstr>B I N A R I U S</vt:lpstr>
      <vt:lpstr>Користуємося правилом:</vt:lpstr>
      <vt:lpstr>В и с н о в к и </vt:lpstr>
      <vt:lpstr>Домашнє завдання § 8 підручника – опрацювати;  ст. 41- 42(робочий зошит Савчин),  письмово - відповідно до посильного рівня;  занести значення валентностей у таблицю в зошитах.  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 Валентнiсть хiмiчних елементів.       Визначення валентності  елементів за       формулами бінарних сполук. </dc:title>
  <dc:creator>Admin</dc:creator>
  <cp:lastModifiedBy>Admin</cp:lastModifiedBy>
  <cp:revision>1</cp:revision>
  <dcterms:created xsi:type="dcterms:W3CDTF">2014-11-25T18:00:15Z</dcterms:created>
  <dcterms:modified xsi:type="dcterms:W3CDTF">2014-11-25T18:00:16Z</dcterms:modified>
</cp:coreProperties>
</file>