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mp4" ContentType="video/mpe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302" r:id="rId3"/>
    <p:sldId id="317" r:id="rId4"/>
    <p:sldId id="319" r:id="rId5"/>
    <p:sldId id="318" r:id="rId6"/>
    <p:sldId id="306" r:id="rId7"/>
    <p:sldId id="307" r:id="rId8"/>
    <p:sldId id="308" r:id="rId9"/>
    <p:sldId id="269" r:id="rId10"/>
    <p:sldId id="279" r:id="rId11"/>
    <p:sldId id="330" r:id="rId12"/>
    <p:sldId id="281" r:id="rId13"/>
    <p:sldId id="282" r:id="rId14"/>
    <p:sldId id="331" r:id="rId15"/>
    <p:sldId id="332" r:id="rId16"/>
    <p:sldId id="284" r:id="rId17"/>
    <p:sldId id="315" r:id="rId18"/>
    <p:sldId id="325" r:id="rId19"/>
    <p:sldId id="324" r:id="rId20"/>
    <p:sldId id="290" r:id="rId21"/>
    <p:sldId id="309" r:id="rId22"/>
    <p:sldId id="310" r:id="rId23"/>
    <p:sldId id="312" r:id="rId24"/>
    <p:sldId id="313" r:id="rId25"/>
    <p:sldId id="314" r:id="rId26"/>
    <p:sldId id="286" r:id="rId27"/>
    <p:sldId id="288" r:id="rId28"/>
    <p:sldId id="287" r:id="rId29"/>
    <p:sldId id="322" r:id="rId30"/>
    <p:sldId id="268" r:id="rId31"/>
    <p:sldId id="328" r:id="rId32"/>
    <p:sldId id="278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0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5292" autoAdjust="0"/>
  </p:normalViewPr>
  <p:slideViewPr>
    <p:cSldViewPr>
      <p:cViewPr varScale="1">
        <p:scale>
          <a:sx n="79" d="100"/>
          <a:sy n="79" d="100"/>
        </p:scale>
        <p:origin x="-8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9A2D29-8703-4B01-BF47-BAAD0AB87C10}" type="datetimeFigureOut">
              <a:rPr lang="ru-RU" smtClean="0"/>
              <a:pPr/>
              <a:t>17.04.2016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B061CD-F2F8-4F37-A81C-3238246283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5452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B061CD-F2F8-4F37-A81C-3238246283C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B061CD-F2F8-4F37-A81C-3238246283C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B061CD-F2F8-4F37-A81C-3238246283C4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B061CD-F2F8-4F37-A81C-3238246283C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B061CD-F2F8-4F37-A81C-3238246283C4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B1BAD-2600-4EAA-9379-C8CA848D76C5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83E49-2CC0-4DFB-81AD-6EACA585E1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6C15B-FE5B-4AA3-ABCA-6E3BE2C70DA5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56D1C-9071-457D-B68F-50EF4541E3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D60DC-E9AF-4355-8F2A-C8ABD5AD9A0C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D504C-8A30-40BB-A834-D3F4914D9A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BFD9F-0921-4B0B-BB59-693886E52E56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304EC-D977-4055-AC30-4405E1713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75E84-3787-4B9F-9D1D-13B030ADF928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8D255-C6A2-4B4E-B4FA-C4997F6F63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3EE40-CC0B-4DA7-9257-5C0728F3EE87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D0A08-CEF7-4141-B23D-422FB5569E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88926-9C94-43CA-BF36-27BBA812A17B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7C912-0393-450A-B351-1AE56B2956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4D710-137D-40D2-BE27-197A6192B0FC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3E1C9-6B74-4997-BCA4-1050142203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29A1-DC83-48EA-97A0-398D4EECD7AE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081CB-5CD3-4D47-A03E-A22BD56895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0F9C0-0E88-4C27-9FF0-C95442E740CE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109DC-2CA6-434D-AAC6-8791B8E48D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30A2B-5015-4015-B263-D586A1561A60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8A1FC-004A-47B6-9010-04EA564E92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3A471D7-4AE8-4734-A572-7F74B234D3FD}" type="datetimeFigureOut">
              <a:rPr lang="ru-RU"/>
              <a:pPr>
                <a:defRPr/>
              </a:pPr>
              <a:t>17.04.2016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637F9A-CB88-427F-921D-034F32A6DF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76;&#1084;&#1080;&#1085;\&#1056;&#1072;&#1073;&#1086;&#1095;&#1080;&#1081;%20&#1089;&#1090;&#1086;&#1083;\&#1084;&#1091;&#1079;.&#1089;&#1087;&#1086;&#1082;..mp3" TargetMode="Externa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0;&#1076;&#1084;&#1080;&#1085;\&#1056;&#1072;&#1073;&#1086;&#1095;&#1080;&#1081;%20&#1089;&#1090;&#1086;&#1083;\&#1089;&#1087;&#1110;&#1074;%20&#1089;&#1086;&#1083;&#1086;&#1074;'&#1103;.mp3" TargetMode="Externa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76;&#1084;&#1080;&#1085;\&#1056;&#1072;&#1073;&#1086;&#1095;&#1080;&#1081;%20&#1089;&#1090;&#1086;&#1083;\Ranok_v_lisi.mp3" TargetMode="External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2500298" y="1428736"/>
            <a:ext cx="5786477" cy="2928958"/>
          </a:xfrm>
        </p:spPr>
        <p:txBody>
          <a:bodyPr/>
          <a:lstStyle/>
          <a:p>
            <a:pPr eaLnBrk="1" hangingPunct="1"/>
            <a:r>
              <a:rPr lang="uk-UA" sz="4800" b="1" dirty="0" smtClean="0"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Вправи на розпізнання часових форм дієслів</a:t>
            </a:r>
            <a:r>
              <a:rPr lang="uk-UA" b="1" dirty="0" smtClean="0"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/>
            </a:r>
            <a:br>
              <a:rPr lang="uk-UA" b="1" dirty="0" smtClean="0"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</a:br>
            <a:r>
              <a:rPr lang="uk-UA" b="1" dirty="0" smtClean="0"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>4 клас</a:t>
            </a:r>
            <a:r>
              <a:rPr lang="ru-RU" b="1" dirty="0" smtClean="0"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>
                  <a:innerShdw blurRad="114300">
                    <a:prstClr val="black"/>
                  </a:innerShdw>
                </a:effectLst>
              </a:rPr>
            </a:br>
            <a:endParaRPr lang="ru-RU" dirty="0" smtClean="0">
              <a:solidFill>
                <a:srgbClr val="FF0000"/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4869160"/>
            <a:ext cx="5256584" cy="1224136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i="1" dirty="0" smtClean="0">
                <a:solidFill>
                  <a:srgbClr val="043206"/>
                </a:solidFill>
              </a:rPr>
              <a:t>Підготувала </a:t>
            </a:r>
            <a:r>
              <a:rPr lang="uk-UA" b="1" i="1" dirty="0" err="1" smtClean="0">
                <a:solidFill>
                  <a:srgbClr val="043206"/>
                </a:solidFill>
              </a:rPr>
              <a:t>ПархоменкоН.Ю</a:t>
            </a:r>
            <a:r>
              <a:rPr lang="uk-UA" b="1" i="1" dirty="0" smtClean="0">
                <a:solidFill>
                  <a:srgbClr val="043206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uk-UA" b="1" i="1" dirty="0" smtClean="0">
                <a:solidFill>
                  <a:srgbClr val="043206"/>
                </a:solidFill>
              </a:rPr>
              <a:t>вчитель початкових   класів Ніжинської гімназії №3</a:t>
            </a:r>
            <a:endParaRPr lang="ru-RU" b="1" dirty="0" smtClean="0">
              <a:solidFill>
                <a:srgbClr val="043206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uk-UA" b="1" i="1" dirty="0" smtClean="0">
                <a:solidFill>
                  <a:srgbClr val="00B050"/>
                </a:solidFill>
              </a:rPr>
              <a:t/>
            </a:r>
            <a:br>
              <a:rPr lang="uk-UA" b="1" i="1" dirty="0" smtClean="0">
                <a:solidFill>
                  <a:srgbClr val="00B050"/>
                </a:solidFill>
              </a:rPr>
            </a:br>
            <a:r>
              <a:rPr lang="uk-UA" b="1" i="1" dirty="0" smtClean="0">
                <a:solidFill>
                  <a:srgbClr val="00B050"/>
                </a:solidFill>
              </a:rPr>
              <a:t/>
            </a:r>
            <a:br>
              <a:rPr lang="uk-UA" b="1" i="1" dirty="0" smtClean="0">
                <a:solidFill>
                  <a:srgbClr val="00B050"/>
                </a:solidFill>
              </a:rPr>
            </a:br>
            <a:r>
              <a:rPr lang="uk-UA" b="1" i="1" dirty="0" smtClean="0">
                <a:solidFill>
                  <a:srgbClr val="00B050"/>
                </a:solidFill>
              </a:rPr>
              <a:t>   </a:t>
            </a:r>
            <a:r>
              <a:rPr lang="ru-RU" b="1" i="1" dirty="0" smtClean="0">
                <a:solidFill>
                  <a:srgbClr val="00B050"/>
                </a:solidFill>
              </a:rPr>
              <a:t/>
            </a:r>
            <a:br>
              <a:rPr lang="ru-RU" b="1" i="1" dirty="0" smtClean="0">
                <a:solidFill>
                  <a:srgbClr val="00B050"/>
                </a:solidFill>
              </a:rPr>
            </a:br>
            <a:r>
              <a:rPr lang="ru-RU" b="1" i="1" dirty="0" smtClean="0">
                <a:solidFill>
                  <a:srgbClr val="00B050"/>
                </a:solidFill>
              </a:rPr>
              <a:t>  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</a:t>
            </a: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683568" y="1844824"/>
            <a:ext cx="8157592" cy="3960440"/>
          </a:xfrm>
        </p:spPr>
        <p:txBody>
          <a:bodyPr/>
          <a:lstStyle/>
          <a:p>
            <a:pPr>
              <a:buNone/>
            </a:pPr>
            <a:r>
              <a:rPr lang="uk-UA" b="1" i="1" dirty="0" smtClean="0">
                <a:solidFill>
                  <a:srgbClr val="00B050"/>
                </a:solidFill>
              </a:rPr>
              <a:t> </a:t>
            </a:r>
          </a:p>
          <a:p>
            <a:pPr>
              <a:buNone/>
            </a:pPr>
            <a:r>
              <a:rPr lang="uk-UA" b="1" i="1" dirty="0" smtClean="0">
                <a:solidFill>
                  <a:srgbClr val="00B050"/>
                </a:solidFill>
              </a:rPr>
              <a:t> </a:t>
            </a:r>
            <a:endParaRPr lang="ru-RU" b="1" i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050" name="Picture 2" descr="C:\Documents and Settings\Админ\Рабочий стол\жайворонок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357554" y="-1"/>
            <a:ext cx="57864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FFFF00"/>
                </a:solidFill>
              </a:rPr>
              <a:t> Ж </a:t>
            </a:r>
            <a:r>
              <a:rPr lang="uk-UA" sz="4800" b="1" dirty="0" err="1" smtClean="0">
                <a:solidFill>
                  <a:srgbClr val="FFFF00"/>
                </a:solidFill>
              </a:rPr>
              <a:t>жа</a:t>
            </a:r>
            <a:r>
              <a:rPr lang="uk-UA" sz="4800" b="1" dirty="0" smtClean="0">
                <a:solidFill>
                  <a:srgbClr val="FFFF00"/>
                </a:solidFill>
              </a:rPr>
              <a:t> ай </a:t>
            </a:r>
            <a:r>
              <a:rPr lang="uk-UA" sz="4800" b="1" dirty="0" err="1" smtClean="0">
                <a:solidFill>
                  <a:srgbClr val="FFFF00"/>
                </a:solidFill>
              </a:rPr>
              <a:t>во</a:t>
            </a:r>
            <a:r>
              <a:rPr lang="uk-UA" sz="4800" b="1" dirty="0" smtClean="0">
                <a:solidFill>
                  <a:srgbClr val="FFFF00"/>
                </a:solidFill>
              </a:rPr>
              <a:t> </a:t>
            </a:r>
            <a:r>
              <a:rPr lang="uk-UA" sz="4800" b="1" dirty="0" err="1" smtClean="0">
                <a:solidFill>
                  <a:srgbClr val="FFFF00"/>
                </a:solidFill>
              </a:rPr>
              <a:t>ро</a:t>
            </a:r>
            <a:r>
              <a:rPr lang="uk-UA" sz="4800" b="1" dirty="0" smtClean="0">
                <a:solidFill>
                  <a:srgbClr val="FFFF00"/>
                </a:solidFill>
              </a:rPr>
              <a:t> нок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23275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143372" y="1301391"/>
            <a:ext cx="50079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6000" b="1" dirty="0" smtClean="0">
                <a:solidFill>
                  <a:srgbClr val="FFFF00"/>
                </a:solidFill>
                <a:latin typeface="Calibri" pitchFamily="34" charset="0"/>
                <a:cs typeface="Times New Roman" pitchFamily="18" charset="0"/>
              </a:rPr>
              <a:t>  Жайворонок</a:t>
            </a:r>
            <a:endParaRPr kumimoji="0" lang="uk-UA" sz="6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</a:t>
            </a:r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357</a:t>
            </a:r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6000" dirty="0"/>
          </a:p>
        </p:txBody>
      </p:sp>
      <p:pic>
        <p:nvPicPr>
          <p:cNvPr id="7" name="Содержимое 6" descr="діти 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1289032"/>
            <a:ext cx="6143668" cy="481254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8072494" cy="4654560"/>
          </a:xfrm>
        </p:spPr>
        <p:txBody>
          <a:bodyPr/>
          <a:lstStyle/>
          <a:p>
            <a:pPr algn="l"/>
            <a:r>
              <a:rPr lang="uk-UA" b="1" i="1" dirty="0" smtClean="0">
                <a:solidFill>
                  <a:srgbClr val="00B050"/>
                </a:solidFill>
              </a:rPr>
              <a:t/>
            </a:r>
            <a:br>
              <a:rPr lang="uk-UA" b="1" i="1" dirty="0" smtClean="0">
                <a:solidFill>
                  <a:srgbClr val="00B050"/>
                </a:solidFill>
              </a:rPr>
            </a:br>
            <a:r>
              <a:rPr lang="uk-UA" b="1" i="1" dirty="0" smtClean="0">
                <a:solidFill>
                  <a:srgbClr val="00B050"/>
                </a:solidFill>
              </a:rPr>
              <a:t/>
            </a:r>
            <a:br>
              <a:rPr lang="uk-UA" b="1" i="1" dirty="0" smtClean="0">
                <a:solidFill>
                  <a:srgbClr val="00B050"/>
                </a:solidFill>
              </a:rPr>
            </a:br>
            <a:r>
              <a:rPr lang="uk-UA" b="1" i="1" dirty="0" smtClean="0">
                <a:solidFill>
                  <a:srgbClr val="00B050"/>
                </a:solidFill>
              </a:rPr>
              <a:t/>
            </a:r>
            <a:br>
              <a:rPr lang="uk-UA" b="1" i="1" dirty="0" smtClean="0">
                <a:solidFill>
                  <a:srgbClr val="00B050"/>
                </a:solidFill>
              </a:rPr>
            </a:br>
            <a:r>
              <a:rPr lang="uk-UA" b="1" i="1" dirty="0" smtClean="0">
                <a:solidFill>
                  <a:srgbClr val="00B050"/>
                </a:solidFill>
              </a:rPr>
              <a:t>   </a:t>
            </a:r>
            <a:r>
              <a:rPr lang="uk-UA" sz="5500" b="1" i="1" dirty="0" smtClean="0">
                <a:solidFill>
                  <a:srgbClr val="002060"/>
                </a:solidFill>
              </a:rPr>
              <a:t>Вилися,      заливалися,</a:t>
            </a:r>
            <a:br>
              <a:rPr lang="uk-UA" sz="5500" b="1" i="1" dirty="0" smtClean="0">
                <a:solidFill>
                  <a:srgbClr val="002060"/>
                </a:solidFill>
              </a:rPr>
            </a:br>
            <a:r>
              <a:rPr lang="uk-UA" sz="5500" b="1" i="1" dirty="0" smtClean="0">
                <a:solidFill>
                  <a:srgbClr val="002060"/>
                </a:solidFill>
              </a:rPr>
              <a:t>  сміялися,   гралися,</a:t>
            </a:r>
            <a:br>
              <a:rPr lang="uk-UA" sz="5500" b="1" i="1" dirty="0" smtClean="0">
                <a:solidFill>
                  <a:srgbClr val="002060"/>
                </a:solidFill>
              </a:rPr>
            </a:br>
            <a:r>
              <a:rPr lang="uk-UA" sz="5500" b="1" i="1" dirty="0" smtClean="0">
                <a:solidFill>
                  <a:srgbClr val="002060"/>
                </a:solidFill>
              </a:rPr>
              <a:t>  дзвонили,  щебетали,</a:t>
            </a:r>
            <a:br>
              <a:rPr lang="uk-UA" sz="5500" b="1" i="1" dirty="0" smtClean="0">
                <a:solidFill>
                  <a:srgbClr val="002060"/>
                </a:solidFill>
              </a:rPr>
            </a:br>
            <a:r>
              <a:rPr lang="uk-UA" sz="5500" b="1" i="1" dirty="0" smtClean="0">
                <a:solidFill>
                  <a:srgbClr val="002060"/>
                </a:solidFill>
              </a:rPr>
              <a:t>                       співали,</a:t>
            </a:r>
            <a:br>
              <a:rPr lang="uk-UA" sz="5500" b="1" i="1" dirty="0" smtClean="0">
                <a:solidFill>
                  <a:srgbClr val="002060"/>
                </a:solidFill>
              </a:rPr>
            </a:br>
            <a:r>
              <a:rPr lang="uk-UA" sz="5500" b="1" i="1" dirty="0" smtClean="0">
                <a:solidFill>
                  <a:srgbClr val="002060"/>
                </a:solidFill>
              </a:rPr>
              <a:t>                       віталися       </a:t>
            </a:r>
            <a:r>
              <a:rPr lang="ru-RU" b="1" i="1" dirty="0" smtClean="0">
                <a:solidFill>
                  <a:srgbClr val="002060"/>
                </a:solidFill>
              </a:rPr>
              <a:t/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B050"/>
                </a:solidFill>
              </a:rPr>
              <a:t>  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</a:t>
            </a: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715008" y="3857628"/>
            <a:ext cx="3126152" cy="1947636"/>
          </a:xfrm>
        </p:spPr>
        <p:txBody>
          <a:bodyPr/>
          <a:lstStyle/>
          <a:p>
            <a:pPr>
              <a:buNone/>
            </a:pPr>
            <a:endParaRPr lang="uk-UA" b="1" i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uk-UA" b="1" i="1" dirty="0" smtClean="0">
                <a:solidFill>
                  <a:srgbClr val="00B050"/>
                </a:solidFill>
              </a:rPr>
              <a:t> </a:t>
            </a:r>
          </a:p>
          <a:p>
            <a:pPr>
              <a:buNone/>
            </a:pPr>
            <a:endParaRPr lang="ru-RU" b="1" i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" name="Picture 2" descr="http://5fan.ru/files/10/5fan_ru_53518_d9a097d1b8d8e15f8b773280864a4b53.html_files/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429000"/>
            <a:ext cx="3260374" cy="278453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286808" cy="4225932"/>
          </a:xfrm>
        </p:spPr>
        <p:txBody>
          <a:bodyPr/>
          <a:lstStyle/>
          <a:p>
            <a:pPr algn="l"/>
            <a:r>
              <a:rPr lang="uk-UA" b="1" i="1" dirty="0" smtClean="0">
                <a:solidFill>
                  <a:srgbClr val="00B050"/>
                </a:solidFill>
              </a:rPr>
              <a:t/>
            </a:r>
            <a:br>
              <a:rPr lang="uk-UA" b="1" i="1" dirty="0" smtClean="0">
                <a:solidFill>
                  <a:srgbClr val="00B050"/>
                </a:solidFill>
              </a:rPr>
            </a:br>
            <a:r>
              <a:rPr lang="uk-UA" b="1" i="1" dirty="0" smtClean="0">
                <a:solidFill>
                  <a:srgbClr val="00B050"/>
                </a:solidFill>
              </a:rPr>
              <a:t/>
            </a:r>
            <a:br>
              <a:rPr lang="uk-UA" b="1" i="1" dirty="0" smtClean="0">
                <a:solidFill>
                  <a:srgbClr val="00B050"/>
                </a:solidFill>
              </a:rPr>
            </a:br>
            <a:r>
              <a:rPr lang="uk-UA" b="1" i="1" dirty="0" smtClean="0">
                <a:solidFill>
                  <a:srgbClr val="00B050"/>
                </a:solidFill>
              </a:rPr>
              <a:t/>
            </a:r>
            <a:br>
              <a:rPr lang="uk-UA" b="1" i="1" dirty="0" smtClean="0">
                <a:solidFill>
                  <a:srgbClr val="00B050"/>
                </a:solidFill>
              </a:rPr>
            </a:br>
            <a:r>
              <a:rPr lang="uk-UA" b="1" i="1" dirty="0" smtClean="0">
                <a:solidFill>
                  <a:srgbClr val="00B050"/>
                </a:solidFill>
              </a:rPr>
              <a:t/>
            </a:r>
            <a:br>
              <a:rPr lang="uk-UA" b="1" i="1" dirty="0" smtClean="0">
                <a:solidFill>
                  <a:srgbClr val="00B050"/>
                </a:solidFill>
              </a:rPr>
            </a:br>
            <a:r>
              <a:rPr lang="uk-UA" b="1" i="1" dirty="0" smtClean="0">
                <a:solidFill>
                  <a:srgbClr val="00B050"/>
                </a:solidFill>
              </a:rPr>
              <a:t>  </a:t>
            </a:r>
            <a:r>
              <a:rPr lang="uk-UA" sz="4800" b="1" i="1" dirty="0" smtClean="0">
                <a:solidFill>
                  <a:srgbClr val="002060"/>
                </a:solidFill>
              </a:rPr>
              <a:t>Витимуться,</a:t>
            </a:r>
            <a:br>
              <a:rPr lang="uk-UA" sz="4800" b="1" i="1" dirty="0" smtClean="0">
                <a:solidFill>
                  <a:srgbClr val="002060"/>
                </a:solidFill>
              </a:rPr>
            </a:br>
            <a:r>
              <a:rPr lang="uk-UA" sz="4800" b="1" i="1" dirty="0" smtClean="0">
                <a:solidFill>
                  <a:srgbClr val="002060"/>
                </a:solidFill>
              </a:rPr>
              <a:t>  заливатимуться,</a:t>
            </a:r>
            <a:br>
              <a:rPr lang="uk-UA" sz="4800" b="1" i="1" dirty="0" smtClean="0">
                <a:solidFill>
                  <a:srgbClr val="002060"/>
                </a:solidFill>
              </a:rPr>
            </a:br>
            <a:r>
              <a:rPr lang="uk-UA" sz="4800" b="1" i="1" dirty="0" smtClean="0">
                <a:solidFill>
                  <a:srgbClr val="002060"/>
                </a:solidFill>
              </a:rPr>
              <a:t>  сміятимуться,</a:t>
            </a:r>
            <a:br>
              <a:rPr lang="uk-UA" sz="4800" b="1" i="1" dirty="0" smtClean="0">
                <a:solidFill>
                  <a:srgbClr val="002060"/>
                </a:solidFill>
              </a:rPr>
            </a:br>
            <a:r>
              <a:rPr lang="uk-UA" sz="4800" b="1" i="1" dirty="0" smtClean="0">
                <a:solidFill>
                  <a:srgbClr val="002060"/>
                </a:solidFill>
              </a:rPr>
              <a:t>  гратимуть,</a:t>
            </a:r>
            <a:br>
              <a:rPr lang="uk-UA" sz="4800" b="1" i="1" dirty="0" smtClean="0">
                <a:solidFill>
                  <a:srgbClr val="002060"/>
                </a:solidFill>
              </a:rPr>
            </a:br>
            <a:r>
              <a:rPr lang="uk-UA" sz="4800" b="1" i="1" dirty="0" smtClean="0">
                <a:solidFill>
                  <a:srgbClr val="002060"/>
                </a:solidFill>
              </a:rPr>
              <a:t>  дзвонитимуть,</a:t>
            </a:r>
            <a:br>
              <a:rPr lang="uk-UA" sz="4800" b="1" i="1" dirty="0" smtClean="0">
                <a:solidFill>
                  <a:srgbClr val="002060"/>
                </a:solidFill>
              </a:rPr>
            </a:br>
            <a:r>
              <a:rPr lang="uk-UA" sz="4800" b="1" i="1" dirty="0" smtClean="0">
                <a:solidFill>
                  <a:srgbClr val="002060"/>
                </a:solidFill>
              </a:rPr>
              <a:t>  щебетатимуть,</a:t>
            </a:r>
            <a:br>
              <a:rPr lang="uk-UA" sz="4800" b="1" i="1" dirty="0" smtClean="0">
                <a:solidFill>
                  <a:srgbClr val="002060"/>
                </a:solidFill>
              </a:rPr>
            </a:br>
            <a:r>
              <a:rPr lang="uk-UA" sz="4800" b="1" i="1" dirty="0" smtClean="0">
                <a:solidFill>
                  <a:srgbClr val="002060"/>
                </a:solidFill>
              </a:rPr>
              <a:t>  співатимуть,</a:t>
            </a:r>
            <a:br>
              <a:rPr lang="uk-UA" sz="4800" b="1" i="1" dirty="0" smtClean="0">
                <a:solidFill>
                  <a:srgbClr val="002060"/>
                </a:solidFill>
              </a:rPr>
            </a:br>
            <a:r>
              <a:rPr lang="uk-UA" sz="4800" b="1" i="1" dirty="0" smtClean="0">
                <a:solidFill>
                  <a:srgbClr val="002060"/>
                </a:solidFill>
              </a:rPr>
              <a:t>  вітатимуть .      </a:t>
            </a:r>
            <a:r>
              <a:rPr lang="ru-RU" b="1" i="1" dirty="0" smtClean="0">
                <a:solidFill>
                  <a:srgbClr val="00B050"/>
                </a:solidFill>
              </a:rPr>
              <a:t/>
            </a:r>
            <a:br>
              <a:rPr lang="ru-RU" b="1" i="1" dirty="0" smtClean="0">
                <a:solidFill>
                  <a:srgbClr val="00B050"/>
                </a:solidFill>
              </a:rPr>
            </a:br>
            <a:r>
              <a:rPr lang="ru-RU" b="1" i="1" dirty="0" smtClean="0">
                <a:solidFill>
                  <a:srgbClr val="00B050"/>
                </a:solidFill>
              </a:rPr>
              <a:t>  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</a:t>
            </a: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072066" y="3929066"/>
            <a:ext cx="3769094" cy="1876198"/>
          </a:xfrm>
        </p:spPr>
        <p:txBody>
          <a:bodyPr/>
          <a:lstStyle/>
          <a:p>
            <a:pPr>
              <a:buNone/>
            </a:pPr>
            <a:endParaRPr lang="uk-UA" b="1" i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uk-UA" b="1" i="1" dirty="0" smtClean="0">
                <a:solidFill>
                  <a:srgbClr val="00B050"/>
                </a:solidFill>
              </a:rPr>
              <a:t> </a:t>
            </a:r>
          </a:p>
          <a:p>
            <a:pPr>
              <a:buNone/>
            </a:pPr>
            <a:endParaRPr lang="uk-UA" b="1" i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uk-UA" b="1" i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3794" name="Picture 2" descr="http://5fan.ru/files/10/5fan_ru_53518_d9a097d1b8d8e15f8b773280864a4b53.html_files/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3786190"/>
            <a:ext cx="2760308" cy="235745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Содержимое 12" descr="пташенята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4" name="Содержимое 13" descr="яйця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668450" y="4357694"/>
            <a:ext cx="2475550" cy="2500306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1816"/>
          </a:xfrm>
        </p:spPr>
        <p:txBody>
          <a:bodyPr/>
          <a:lstStyle/>
          <a:p>
            <a:r>
              <a:rPr lang="uk-UA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Фізхвилинка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i="1" dirty="0" err="1" smtClean="0">
                <a:solidFill>
                  <a:srgbClr val="002060"/>
                </a:solidFill>
              </a:rPr>
              <a:t>Нахиляюсь</a:t>
            </a:r>
            <a:r>
              <a:rPr lang="ru-RU" b="1" i="1" dirty="0" smtClean="0">
                <a:solidFill>
                  <a:srgbClr val="002060"/>
                </a:solidFill>
              </a:rPr>
              <a:t>, </a:t>
            </a:r>
            <a:r>
              <a:rPr lang="ru-RU" b="1" i="1" dirty="0" err="1" smtClean="0">
                <a:solidFill>
                  <a:srgbClr val="002060"/>
                </a:solidFill>
              </a:rPr>
              <a:t>піднімаюсь</a:t>
            </a:r>
            <a:r>
              <a:rPr lang="ru-RU" b="1" i="1" dirty="0" smtClean="0">
                <a:solidFill>
                  <a:srgbClr val="002060"/>
                </a:solidFill>
              </a:rPr>
              <a:t>,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err="1" smtClean="0">
                <a:solidFill>
                  <a:srgbClr val="002060"/>
                </a:solidFill>
              </a:rPr>
              <a:t>Повертаюсь</a:t>
            </a:r>
            <a:r>
              <a:rPr lang="ru-RU" b="1" i="1" dirty="0" smtClean="0">
                <a:solidFill>
                  <a:srgbClr val="002060"/>
                </a:solidFill>
              </a:rPr>
              <a:t>, </a:t>
            </a:r>
            <a:r>
              <a:rPr lang="ru-RU" b="1" i="1" dirty="0" err="1" smtClean="0">
                <a:solidFill>
                  <a:srgbClr val="002060"/>
                </a:solidFill>
              </a:rPr>
              <a:t>усміхаюсь</a:t>
            </a:r>
            <a:r>
              <a:rPr lang="ru-RU" b="1" i="1" dirty="0" smtClean="0">
                <a:solidFill>
                  <a:srgbClr val="002060"/>
                </a:solidFill>
              </a:rPr>
              <a:t>,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err="1" smtClean="0">
                <a:solidFill>
                  <a:srgbClr val="002060"/>
                </a:solidFill>
              </a:rPr>
              <a:t>Присідаю</a:t>
            </a:r>
            <a:r>
              <a:rPr lang="ru-RU" b="1" i="1" dirty="0" smtClean="0">
                <a:solidFill>
                  <a:srgbClr val="002060"/>
                </a:solidFill>
              </a:rPr>
              <a:t>, </a:t>
            </a:r>
            <a:r>
              <a:rPr lang="ru-RU" b="1" i="1" dirty="0" err="1" smtClean="0">
                <a:solidFill>
                  <a:srgbClr val="002060"/>
                </a:solidFill>
              </a:rPr>
              <a:t>піднімусь</a:t>
            </a:r>
            <a:r>
              <a:rPr lang="ru-RU" b="1" i="1" dirty="0" smtClean="0">
                <a:solidFill>
                  <a:srgbClr val="002060"/>
                </a:solidFill>
              </a:rPr>
              <a:t>,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err="1" smtClean="0">
                <a:solidFill>
                  <a:srgbClr val="002060"/>
                </a:solidFill>
              </a:rPr>
              <a:t>Пострибаю,покручусь</a:t>
            </a:r>
            <a:r>
              <a:rPr lang="ru-RU" b="1" i="1" dirty="0" smtClean="0">
                <a:solidFill>
                  <a:srgbClr val="002060"/>
                </a:solidFill>
              </a:rPr>
              <a:t>.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За роботу </a:t>
            </a:r>
            <a:r>
              <a:rPr lang="ru-RU" b="1" i="1" dirty="0" err="1" smtClean="0">
                <a:solidFill>
                  <a:srgbClr val="002060"/>
                </a:solidFill>
              </a:rPr>
              <a:t>знов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візьмусь</a:t>
            </a:r>
            <a:r>
              <a:rPr lang="ru-RU" b="1" i="1" dirty="0" smtClean="0">
                <a:solidFill>
                  <a:srgbClr val="002060"/>
                </a:solidFill>
              </a:rPr>
              <a:t>!</a:t>
            </a:r>
            <a:r>
              <a:rPr lang="ru-RU" i="1" dirty="0" smtClean="0">
                <a:solidFill>
                  <a:srgbClr val="002060"/>
                </a:solidFill>
              </a:rPr>
              <a:t/>
            </a:r>
            <a:br>
              <a:rPr lang="ru-RU" i="1" dirty="0" smtClean="0">
                <a:solidFill>
                  <a:srgbClr val="002060"/>
                </a:solidFill>
              </a:rPr>
            </a:b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37890" name="Picture 2" descr="http://poradu.pp.ua/uploads/posts/2015-09/kompleksi-rankovoyi-gmnastiki-u-drugy-molodshy-grup-meta-gmnastiki-u-2-molodshy-grup_46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4643446"/>
            <a:ext cx="3357586" cy="2214554"/>
          </a:xfrm>
          <a:prstGeom prst="rect">
            <a:avLst/>
          </a:prstGeom>
          <a:noFill/>
        </p:spPr>
      </p:pic>
      <p:pic>
        <p:nvPicPr>
          <p:cNvPr id="37892" name="Picture 4" descr="https://edugalaxy.intel.ru/index.php?s=&amp;act=attach&amp;type=blogentry&amp;id=1188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57356" cy="1455004"/>
          </a:xfrm>
          <a:prstGeom prst="rect">
            <a:avLst/>
          </a:prstGeom>
          <a:noFill/>
        </p:spPr>
      </p:pic>
      <p:pic>
        <p:nvPicPr>
          <p:cNvPr id="37894" name="Picture 6" descr="http://dnz104_babushk.dnepredu.com/uploads/editor/1568/91837/sitepage_22/post_182234_1282941809_thumb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298" y="285728"/>
            <a:ext cx="2071702" cy="2071703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358</a:t>
            </a:r>
            <a:b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6000" dirty="0"/>
          </a:p>
        </p:txBody>
      </p:sp>
      <p:pic>
        <p:nvPicPr>
          <p:cNvPr id="7" name="Содержимое 6" descr="діти 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1289032"/>
            <a:ext cx="6143668" cy="481254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ние птиц. Жаворонок полевой (Alauda arvensis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142984"/>
            <a:ext cx="9148825" cy="514621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9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images.bankoboev.ru/big/bankoboev.ru-zelenoe_pole_i_doroga_s_romashkami-39207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214290"/>
            <a:ext cx="75420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002060"/>
                </a:solidFill>
              </a:rPr>
              <a:t>Хвилинка релаксації </a:t>
            </a:r>
            <a:r>
              <a:rPr lang="uk-UA" sz="4400" b="1" i="1" dirty="0" err="1" smtClean="0">
                <a:solidFill>
                  <a:srgbClr val="C00000"/>
                </a:solidFill>
              </a:rPr>
              <a:t>“Керована</a:t>
            </a:r>
            <a:r>
              <a:rPr lang="uk-UA" sz="4400" b="1" i="1" dirty="0" smtClean="0">
                <a:solidFill>
                  <a:srgbClr val="C00000"/>
                </a:solidFill>
              </a:rPr>
              <a:t> </a:t>
            </a:r>
            <a:r>
              <a:rPr lang="uk-UA" sz="4400" b="1" i="1" dirty="0" err="1" smtClean="0">
                <a:solidFill>
                  <a:srgbClr val="C00000"/>
                </a:solidFill>
              </a:rPr>
              <a:t>уява”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pic>
        <p:nvPicPr>
          <p:cNvPr id="4" name="муз.спок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24" y="357166"/>
            <a:ext cx="428628" cy="42862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4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uznaiki.ru/content/uploads/2013/07/rainbo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44001" cy="70009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/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Актуалізація знань</a:t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500174"/>
            <a:ext cx="328278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Documents and Settings\Оля\Рабочий стол\новіі фото\кнкг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4362736" cy="407196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8229600" cy="5429288"/>
          </a:xfrm>
        </p:spPr>
        <p:txBody>
          <a:bodyPr/>
          <a:lstStyle/>
          <a:p>
            <a:pPr algn="l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Робота над загадкою</a:t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i="1" dirty="0" err="1" smtClean="0">
                <a:solidFill>
                  <a:srgbClr val="002060"/>
                </a:solidFill>
              </a:rPr>
              <a:t>Цілий</a:t>
            </a:r>
            <a:r>
              <a:rPr lang="ru-RU" sz="4000" b="1" i="1" dirty="0" smtClean="0">
                <a:solidFill>
                  <a:srgbClr val="002060"/>
                </a:solidFill>
              </a:rPr>
              <a:t> день </a:t>
            </a:r>
            <a:r>
              <a:rPr lang="ru-RU" sz="4000" b="1" i="1" dirty="0" err="1" smtClean="0">
                <a:solidFill>
                  <a:srgbClr val="002060"/>
                </a:solidFill>
              </a:rPr>
              <a:t>цей</a:t>
            </a:r>
            <a:r>
              <a:rPr lang="ru-RU" sz="4000" b="1" i="1" dirty="0" smtClean="0">
                <a:solidFill>
                  <a:srgbClr val="002060"/>
                </a:solidFill>
              </a:rPr>
              <a:t> птах </a:t>
            </a:r>
            <a:r>
              <a:rPr lang="ru-RU" sz="4000" b="1" i="1" dirty="0" err="1" smtClean="0">
                <a:solidFill>
                  <a:srgbClr val="002060"/>
                </a:solidFill>
              </a:rPr>
              <a:t>літає</a:t>
            </a:r>
            <a:r>
              <a:rPr lang="ru-RU" sz="4000" b="1" i="1" dirty="0" smtClean="0">
                <a:solidFill>
                  <a:srgbClr val="002060"/>
                </a:solidFill>
              </a:rPr>
              <a:t>.</a:t>
            </a:r>
            <a:br>
              <a:rPr lang="ru-RU" sz="4000" b="1" i="1" dirty="0" smtClean="0">
                <a:solidFill>
                  <a:srgbClr val="002060"/>
                </a:solidFill>
              </a:rPr>
            </a:br>
            <a:r>
              <a:rPr lang="ru-RU" sz="4000" b="1" i="1" dirty="0" smtClean="0">
                <a:solidFill>
                  <a:srgbClr val="002060"/>
                </a:solidFill>
              </a:rPr>
              <a:t> </a:t>
            </a:r>
            <a:r>
              <a:rPr lang="ru-RU" sz="4000" b="1" i="1" dirty="0" err="1" smtClean="0">
                <a:solidFill>
                  <a:srgbClr val="002060"/>
                </a:solidFill>
              </a:rPr>
              <a:t>Він</a:t>
            </a:r>
            <a:r>
              <a:rPr lang="ru-RU" sz="4000" b="1" i="1" dirty="0" smtClean="0">
                <a:solidFill>
                  <a:srgbClr val="002060"/>
                </a:solidFill>
              </a:rPr>
              <a:t> </a:t>
            </a:r>
            <a:r>
              <a:rPr lang="ru-RU" sz="4000" b="1" i="1" dirty="0" err="1" smtClean="0">
                <a:solidFill>
                  <a:srgbClr val="002060"/>
                </a:solidFill>
              </a:rPr>
              <a:t>дзвінкі</a:t>
            </a:r>
            <a:r>
              <a:rPr lang="ru-RU" sz="4000" b="1" i="1" dirty="0" smtClean="0">
                <a:solidFill>
                  <a:srgbClr val="002060"/>
                </a:solidFill>
              </a:rPr>
              <a:t> </a:t>
            </a:r>
            <a:r>
              <a:rPr lang="ru-RU" sz="4000" b="1" i="1" dirty="0" err="1" smtClean="0">
                <a:solidFill>
                  <a:srgbClr val="002060"/>
                </a:solidFill>
              </a:rPr>
              <a:t>пісні</a:t>
            </a:r>
            <a:r>
              <a:rPr lang="ru-RU" sz="4000" b="1" i="1" dirty="0" smtClean="0">
                <a:solidFill>
                  <a:srgbClr val="002060"/>
                </a:solidFill>
              </a:rPr>
              <a:t> </a:t>
            </a:r>
            <a:r>
              <a:rPr lang="ru-RU" sz="4000" b="1" i="1" dirty="0" err="1" smtClean="0">
                <a:solidFill>
                  <a:srgbClr val="002060"/>
                </a:solidFill>
              </a:rPr>
              <a:t>співає</a:t>
            </a:r>
            <a:r>
              <a:rPr lang="ru-RU" sz="4000" b="1" i="1" dirty="0" smtClean="0">
                <a:solidFill>
                  <a:srgbClr val="002060"/>
                </a:solidFill>
              </a:rPr>
              <a:t>. </a:t>
            </a:r>
            <a:br>
              <a:rPr lang="ru-RU" sz="4000" b="1" i="1" dirty="0" smtClean="0">
                <a:solidFill>
                  <a:srgbClr val="002060"/>
                </a:solidFill>
              </a:rPr>
            </a:br>
            <a:r>
              <a:rPr lang="ru-RU" sz="4000" b="1" i="1" dirty="0" smtClean="0">
                <a:solidFill>
                  <a:srgbClr val="002060"/>
                </a:solidFill>
              </a:rPr>
              <a:t>Як верба </a:t>
            </a:r>
            <a:r>
              <a:rPr lang="ru-RU" sz="4000" b="1" i="1" dirty="0" err="1" smtClean="0">
                <a:solidFill>
                  <a:srgbClr val="002060"/>
                </a:solidFill>
              </a:rPr>
              <a:t>і</a:t>
            </a:r>
            <a:r>
              <a:rPr lang="ru-RU" sz="4000" b="1" i="1" dirty="0" smtClean="0">
                <a:solidFill>
                  <a:srgbClr val="002060"/>
                </a:solidFill>
              </a:rPr>
              <a:t> як калина, </a:t>
            </a:r>
            <a:br>
              <a:rPr lang="ru-RU" sz="4000" b="1" i="1" dirty="0" smtClean="0">
                <a:solidFill>
                  <a:srgbClr val="002060"/>
                </a:solidFill>
              </a:rPr>
            </a:br>
            <a:r>
              <a:rPr lang="ru-RU" sz="4000" b="1" i="1" dirty="0" smtClean="0">
                <a:solidFill>
                  <a:srgbClr val="002060"/>
                </a:solidFill>
              </a:rPr>
              <a:t>Птах </a:t>
            </a:r>
            <a:r>
              <a:rPr lang="ru-RU" sz="4000" b="1" i="1" dirty="0" err="1" smtClean="0">
                <a:solidFill>
                  <a:srgbClr val="002060"/>
                </a:solidFill>
              </a:rPr>
              <a:t>цей</a:t>
            </a:r>
            <a:r>
              <a:rPr lang="ru-RU" sz="4000" b="1" i="1" dirty="0" smtClean="0">
                <a:solidFill>
                  <a:srgbClr val="002060"/>
                </a:solidFill>
              </a:rPr>
              <a:t> — символ </a:t>
            </a:r>
            <a:r>
              <a:rPr lang="ru-RU" sz="4000" b="1" i="1" dirty="0" err="1" smtClean="0">
                <a:solidFill>
                  <a:srgbClr val="002060"/>
                </a:solidFill>
              </a:rPr>
              <a:t>України</a:t>
            </a:r>
            <a:r>
              <a:rPr lang="ru-RU" sz="4000" b="1" i="1" dirty="0" smtClean="0">
                <a:solidFill>
                  <a:srgbClr val="002060"/>
                </a:solidFill>
              </a:rPr>
              <a:t>.</a:t>
            </a:r>
            <a:br>
              <a:rPr lang="ru-RU" sz="4000" b="1" i="1" dirty="0" smtClean="0">
                <a:solidFill>
                  <a:srgbClr val="002060"/>
                </a:solidFill>
              </a:rPr>
            </a:br>
            <a:r>
              <a:rPr lang="ru-RU" sz="4000" b="1" i="1" dirty="0" err="1" smtClean="0">
                <a:solidFill>
                  <a:srgbClr val="002060"/>
                </a:solidFill>
              </a:rPr>
              <a:t>Тішить</a:t>
            </a:r>
            <a:r>
              <a:rPr lang="ru-RU" sz="4000" b="1" i="1" dirty="0" smtClean="0">
                <a:solidFill>
                  <a:srgbClr val="002060"/>
                </a:solidFill>
              </a:rPr>
              <a:t> </a:t>
            </a:r>
            <a:r>
              <a:rPr lang="ru-RU" sz="4000" b="1" i="1" dirty="0" err="1" smtClean="0">
                <a:solidFill>
                  <a:srgbClr val="002060"/>
                </a:solidFill>
              </a:rPr>
              <a:t>піснею</a:t>
            </a:r>
            <a:r>
              <a:rPr lang="ru-RU" sz="4000" b="1" i="1" dirty="0" smtClean="0">
                <a:solidFill>
                  <a:srgbClr val="002060"/>
                </a:solidFill>
              </a:rPr>
              <a:t> людей</a:t>
            </a:r>
            <a:br>
              <a:rPr lang="ru-RU" sz="4000" b="1" i="1" dirty="0" smtClean="0">
                <a:solidFill>
                  <a:srgbClr val="002060"/>
                </a:solidFill>
              </a:rPr>
            </a:br>
            <a:r>
              <a:rPr lang="ru-RU" sz="4000" b="1" i="1" dirty="0" err="1" smtClean="0">
                <a:solidFill>
                  <a:srgbClr val="002060"/>
                </a:solidFill>
              </a:rPr>
              <a:t>Гарна</a:t>
            </a:r>
            <a:r>
              <a:rPr lang="ru-RU" sz="4000" b="1" i="1" dirty="0" smtClean="0">
                <a:solidFill>
                  <a:srgbClr val="002060"/>
                </a:solidFill>
              </a:rPr>
              <a:t> пташка —</a:t>
            </a:r>
            <a:br>
              <a:rPr lang="ru-RU" sz="4000" b="1" i="1" dirty="0" smtClean="0">
                <a:solidFill>
                  <a:srgbClr val="00206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4" name="Содержимое 3" descr="соловей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68684" y="3857628"/>
            <a:ext cx="4675315" cy="3000372"/>
          </a:xfrm>
        </p:spPr>
      </p:pic>
      <p:sp>
        <p:nvSpPr>
          <p:cNvPr id="5" name="TextBox 4"/>
          <p:cNvSpPr txBox="1"/>
          <p:nvPr/>
        </p:nvSpPr>
        <p:spPr>
          <a:xfrm rot="992017">
            <a:off x="4500562" y="5786454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solidFill>
                  <a:srgbClr val="002060"/>
                </a:solidFill>
              </a:rPr>
              <a:t>СОЛОВЕЙ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pic>
        <p:nvPicPr>
          <p:cNvPr id="6" name="спів солов'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429520" y="447652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07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785786" y="188913"/>
            <a:ext cx="81439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000" b="1" i="1" dirty="0" smtClean="0">
                <a:solidFill>
                  <a:srgbClr val="C00000"/>
                </a:solidFill>
              </a:rPr>
              <a:t>Гра “ Підбери </a:t>
            </a:r>
            <a:r>
              <a:rPr lang="uk-UA" sz="4000" b="1" i="1" dirty="0" err="1" smtClean="0">
                <a:solidFill>
                  <a:srgbClr val="C00000"/>
                </a:solidFill>
              </a:rPr>
              <a:t>антонім”</a:t>
            </a:r>
            <a:endParaRPr lang="uk-UA" sz="4000" b="1" i="1" dirty="0" smtClean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8661" y="928670"/>
            <a:ext cx="5286413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Захищаю</a:t>
            </a:r>
            <a:r>
              <a:rPr lang="ru-RU" sz="7200" b="1" cap="all" dirty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7200" b="1" cap="all" dirty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2214554"/>
            <a:ext cx="514353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нападаю </a:t>
            </a:r>
            <a:endParaRPr lang="ru-RU" sz="7200" b="1" cap="all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3500438"/>
            <a:ext cx="578647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uk-UA" sz="7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Говорила </a:t>
            </a:r>
            <a:endParaRPr lang="ru-RU" sz="72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4857760"/>
            <a:ext cx="6286544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uk-UA" sz="7200" b="1" cap="all" dirty="0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мовчала</a:t>
            </a:r>
            <a:endParaRPr lang="ru-RU" sz="7200" b="1" cap="all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4338" name="Picture 2" descr="http://hipermir.ru/image/pticy/solovejj_col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1746" y="857232"/>
            <a:ext cx="2357454" cy="235745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785786" y="188913"/>
            <a:ext cx="81439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000" b="1" i="1" dirty="0" smtClean="0">
                <a:solidFill>
                  <a:srgbClr val="C00000"/>
                </a:solidFill>
              </a:rPr>
              <a:t>Гра “ Підбери </a:t>
            </a:r>
            <a:r>
              <a:rPr lang="uk-UA" sz="4000" b="1" i="1" dirty="0" err="1" smtClean="0">
                <a:solidFill>
                  <a:srgbClr val="C00000"/>
                </a:solidFill>
              </a:rPr>
              <a:t>антонім”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1071546"/>
            <a:ext cx="542928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заходила </a:t>
            </a:r>
            <a:endParaRPr lang="ru-RU" sz="72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357430"/>
            <a:ext cx="542928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виходила</a:t>
            </a:r>
            <a:r>
              <a:rPr lang="ru-RU" sz="7200" b="1" cap="all" dirty="0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7200" b="1" cap="all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3714752"/>
            <a:ext cx="650085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uk-UA" sz="7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сміятимусь  </a:t>
            </a:r>
            <a:endParaRPr lang="ru-RU" sz="72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5072074"/>
            <a:ext cx="5929354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uk-UA" sz="7200" b="1" cap="all" dirty="0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плакатиму</a:t>
            </a:r>
            <a:endParaRPr lang="ru-RU" sz="7200" b="1" cap="all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290" name="Picture 2" descr="http://hipermir.ru/image/pticy/solovejj_col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000108"/>
            <a:ext cx="2357454" cy="235745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928662" y="928671"/>
            <a:ext cx="778674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79788" algn="l"/>
              </a:tabLst>
            </a:pPr>
            <a:r>
              <a:rPr kumimoji="0" lang="uk-UA" sz="7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Гріє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79788" algn="l"/>
              </a:tabLst>
            </a:pPr>
            <a:r>
              <a:rPr kumimoji="0" lang="uk-UA" sz="7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Пахне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79788" algn="l"/>
              </a:tabLst>
            </a:pPr>
            <a:r>
              <a:rPr kumimoji="0" lang="uk-UA" sz="7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Цвіте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79788" algn="l"/>
              </a:tabLst>
            </a:pPr>
            <a:r>
              <a:rPr lang="uk-UA" sz="7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uk-UA" sz="7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ратиме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79788" algn="l"/>
              </a:tabLst>
            </a:pPr>
            <a:r>
              <a:rPr kumimoji="0" lang="uk-UA" sz="7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Зеленіє</a:t>
            </a:r>
            <a:endParaRPr kumimoji="0" lang="uk-UA" sz="7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85728"/>
            <a:ext cx="84296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 smtClean="0">
                <a:solidFill>
                  <a:srgbClr val="FF0000"/>
                </a:solidFill>
              </a:rPr>
              <a:t>Знайдіть зайве слово. Доведіть чому.</a:t>
            </a:r>
            <a:endParaRPr lang="ru-RU" sz="3200" dirty="0"/>
          </a:p>
        </p:txBody>
      </p:sp>
      <p:pic>
        <p:nvPicPr>
          <p:cNvPr id="10242" name="Picture 2" descr="http://hipermir.ru/image/pticy/solovejj_col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785926"/>
            <a:ext cx="3595696" cy="359569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491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928662" y="928670"/>
            <a:ext cx="71438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79788" algn="l"/>
              </a:tabLst>
            </a:pPr>
            <a:r>
              <a:rPr kumimoji="0" lang="ru-RU" sz="7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Розтанули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79788" algn="l"/>
              </a:tabLst>
            </a:pPr>
            <a:r>
              <a:rPr lang="ru-RU" sz="7200" b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7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піватимуть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79788" algn="l"/>
              </a:tabLst>
            </a:pPr>
            <a:r>
              <a:rPr lang="ru-RU" sz="7200" b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Будуть</a:t>
            </a: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7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пахнути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79788" algn="l"/>
              </a:tabLst>
            </a:pPr>
            <a:r>
              <a:rPr kumimoji="0" lang="ru-RU" sz="7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Милуватимуть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79788" algn="l"/>
              </a:tabLst>
            </a:pPr>
            <a:r>
              <a:rPr lang="ru-RU" sz="7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Веселитимуться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85729"/>
            <a:ext cx="84296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 smtClean="0">
                <a:solidFill>
                  <a:srgbClr val="FF0000"/>
                </a:solidFill>
              </a:rPr>
              <a:t>Знайдіть зайве слово. Доведіть чому.</a:t>
            </a:r>
            <a:endParaRPr lang="ru-RU" sz="3200" dirty="0"/>
          </a:p>
        </p:txBody>
      </p:sp>
      <p:pic>
        <p:nvPicPr>
          <p:cNvPr id="9218" name="Picture 2" descr="http://hipermir.ru/image/pticy/solovejj_col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1000108"/>
            <a:ext cx="2381250" cy="238125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785786" y="857232"/>
            <a:ext cx="771530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79788" algn="l"/>
              </a:tabLst>
            </a:pPr>
            <a:r>
              <a:rPr kumimoji="0" lang="ru-RU" sz="7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Прилинула</a:t>
            </a: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79788" algn="l"/>
              </a:tabLst>
            </a:pPr>
            <a:r>
              <a:rPr kumimoji="0" lang="ru-RU" sz="7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Заспівав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79788" algn="l"/>
              </a:tabLst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Припекло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79788" algn="l"/>
              </a:tabLst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Ожило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79788" algn="l"/>
              </a:tabLst>
            </a:pPr>
            <a:r>
              <a:rPr lang="ru-RU" sz="7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Прокидаюся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85729"/>
            <a:ext cx="83582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 smtClean="0">
                <a:solidFill>
                  <a:srgbClr val="FF0000"/>
                </a:solidFill>
              </a:rPr>
              <a:t>Знайдіть зайве слово. Доведіть чому.</a:t>
            </a:r>
            <a:endParaRPr lang="ru-RU" sz="3200" dirty="0"/>
          </a:p>
        </p:txBody>
      </p:sp>
      <p:pic>
        <p:nvPicPr>
          <p:cNvPr id="8194" name="Picture 2" descr="http://hipermir.ru/image/pticy/solovejj_col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2571744"/>
            <a:ext cx="2643206" cy="264320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45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Минулий час</a:t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5124" name="Picture 4" descr="http://mtdata.ru/u32/photo9B9B/20595482135-0/huge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428860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786182" y="3000372"/>
            <a:ext cx="535781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6000" b="1" dirty="0" smtClean="0">
              <a:solidFill>
                <a:srgbClr val="FF0000"/>
              </a:solidFill>
            </a:endParaRPr>
          </a:p>
          <a:p>
            <a:endParaRPr lang="uk-UA" sz="6000" b="1" dirty="0" smtClean="0">
              <a:solidFill>
                <a:srgbClr val="FF0000"/>
              </a:solidFill>
            </a:endParaRPr>
          </a:p>
          <a:p>
            <a:endParaRPr lang="uk-UA" sz="6000" b="1" dirty="0" smtClean="0">
              <a:solidFill>
                <a:srgbClr val="FF0000"/>
              </a:solidFill>
            </a:endParaRPr>
          </a:p>
          <a:p>
            <a:r>
              <a:rPr lang="uk-UA" sz="6000" b="1" dirty="0" smtClean="0">
                <a:solidFill>
                  <a:srgbClr val="FFFF00"/>
                </a:solidFill>
              </a:rPr>
              <a:t>Минулий час</a:t>
            </a:r>
            <a:endParaRPr lang="ru-RU" sz="6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Теперішній час</a:t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4098" name="Picture 2" descr="http://birds-altay.ru/wp-content/uploads/2010/08/0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71604" y="5715016"/>
            <a:ext cx="5715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FFFF00"/>
                </a:solidFill>
              </a:rPr>
              <a:t> Теперішній час</a:t>
            </a:r>
            <a:endParaRPr lang="ru-RU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Майбутній час</a:t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4" name="Содержимое 3" descr="жайвороно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857356" y="0"/>
            <a:ext cx="5429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FFFF00"/>
                </a:solidFill>
              </a:rPr>
              <a:t>Майбутній час</a:t>
            </a:r>
            <a:endParaRPr lang="ru-RU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57298"/>
            <a:ext cx="8229600" cy="3929090"/>
          </a:xfrm>
        </p:spPr>
        <p:txBody>
          <a:bodyPr/>
          <a:lstStyle/>
          <a:p>
            <a:pPr lvl="0"/>
            <a:r>
              <a:rPr lang="uk-UA" sz="4000" b="1" i="1" dirty="0" smtClean="0">
                <a:solidFill>
                  <a:srgbClr val="C00000"/>
                </a:solidFill>
              </a:rPr>
              <a:t>Змінити дієслова і поставити:</a:t>
            </a:r>
            <a:r>
              <a:rPr lang="ru-RU" sz="2400" b="1" i="1" dirty="0" smtClean="0">
                <a:solidFill>
                  <a:srgbClr val="C00000"/>
                </a:solidFill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</a:rPr>
            </a:br>
            <a:r>
              <a:rPr lang="uk-UA" b="1" i="1" dirty="0" smtClean="0">
                <a:solidFill>
                  <a:srgbClr val="002060"/>
                </a:solidFill>
              </a:rPr>
              <a:t>І ряд – у минулому часі</a:t>
            </a:r>
            <a:r>
              <a:rPr lang="ru-RU" b="1" i="1" dirty="0" smtClean="0">
                <a:solidFill>
                  <a:srgbClr val="002060"/>
                </a:solidFill>
              </a:rPr>
              <a:t/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uk-UA" b="1" i="1" dirty="0" smtClean="0">
                <a:solidFill>
                  <a:srgbClr val="002060"/>
                </a:solidFill>
              </a:rPr>
              <a:t>ІІ ряд – у теперішньому часі</a:t>
            </a:r>
            <a:r>
              <a:rPr lang="ru-RU" b="1" i="1" dirty="0" smtClean="0">
                <a:solidFill>
                  <a:srgbClr val="002060"/>
                </a:solidFill>
              </a:rPr>
              <a:t/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uk-UA" b="1" i="1" dirty="0" smtClean="0">
                <a:solidFill>
                  <a:srgbClr val="002060"/>
                </a:solidFill>
              </a:rPr>
              <a:t>ІІІ ряд – у майбутньому часі</a:t>
            </a:r>
            <a:r>
              <a:rPr lang="uk-UA" dirty="0" smtClean="0"/>
              <a:t> </a:t>
            </a: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 smtClean="0"/>
              <a:t>  </a:t>
            </a:r>
            <a:r>
              <a:rPr lang="uk-UA" sz="4800" b="1" i="1" dirty="0" smtClean="0">
                <a:solidFill>
                  <a:srgbClr val="7030A0"/>
                </a:solidFill>
              </a:rPr>
              <a:t>(Крокувати)</a:t>
            </a:r>
            <a:r>
              <a:rPr lang="uk-UA" sz="4800" dirty="0" smtClean="0">
                <a:solidFill>
                  <a:srgbClr val="7030A0"/>
                </a:solidFill>
              </a:rPr>
              <a:t> </a:t>
            </a:r>
            <a:r>
              <a:rPr lang="uk-UA" sz="4800" b="1" dirty="0" smtClean="0">
                <a:solidFill>
                  <a:srgbClr val="7030A0"/>
                </a:solidFill>
              </a:rPr>
              <a:t>впевнено</a:t>
            </a:r>
            <a:r>
              <a:rPr lang="uk-UA" sz="4800" b="1" i="1" dirty="0" smtClean="0">
                <a:solidFill>
                  <a:srgbClr val="7030A0"/>
                </a:solidFill>
              </a:rPr>
              <a:t> весна. Все навколо(оживати), (радіти). (Зеленіти) поля, (цвісти) квіти,( щебетати) пташки.</a:t>
            </a:r>
            <a:endParaRPr lang="ru-RU" sz="48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428596" y="188913"/>
            <a:ext cx="871540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  </a:t>
            </a:r>
            <a:r>
              <a:rPr lang="ru-RU" sz="4000" b="1" dirty="0" err="1" smtClean="0">
                <a:solidFill>
                  <a:srgbClr val="C00000"/>
                </a:solidFill>
              </a:rPr>
              <a:t>Утвори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</a:rPr>
              <a:t>неозначену</a:t>
            </a:r>
            <a:r>
              <a:rPr lang="ru-RU" sz="4000" b="1" dirty="0" smtClean="0">
                <a:solidFill>
                  <a:srgbClr val="C00000"/>
                </a:solidFill>
              </a:rPr>
              <a:t> форму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                                </a:t>
            </a:r>
            <a:r>
              <a:rPr lang="ru-RU" sz="4000" b="1" dirty="0" err="1" smtClean="0">
                <a:solidFill>
                  <a:srgbClr val="C00000"/>
                </a:solidFill>
              </a:rPr>
              <a:t>дієслів</a:t>
            </a:r>
            <a:r>
              <a:rPr lang="ru-RU" sz="4000" b="1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00099" y="1500174"/>
            <a:ext cx="4783593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життя</a:t>
            </a:r>
            <a:r>
              <a:rPr lang="ru-RU" sz="7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72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2714620"/>
            <a:ext cx="3143272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жити</a:t>
            </a:r>
            <a:r>
              <a:rPr lang="ru-RU" sz="8800" b="1" cap="all" dirty="0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8800" b="1" cap="all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4214818"/>
            <a:ext cx="6215106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прожити</a:t>
            </a:r>
            <a:r>
              <a:rPr lang="ru-RU" sz="88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88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Домашнє завдання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27584" y="1916832"/>
            <a:ext cx="8085584" cy="2116832"/>
          </a:xfrm>
        </p:spPr>
        <p:txBody>
          <a:bodyPr/>
          <a:lstStyle/>
          <a:p>
            <a:pPr algn="ctr">
              <a:buNone/>
            </a:pPr>
            <a:r>
              <a:rPr lang="uk-UA" b="1" i="1" dirty="0" smtClean="0">
                <a:solidFill>
                  <a:srgbClr val="00B050"/>
                </a:solidFill>
              </a:rPr>
              <a:t>  </a:t>
            </a:r>
            <a:r>
              <a:rPr lang="uk-UA" sz="4800" b="1" i="1" dirty="0" smtClean="0">
                <a:solidFill>
                  <a:srgbClr val="00B050"/>
                </a:solidFill>
              </a:rPr>
              <a:t>Вправа 158 , ст.150 .</a:t>
            </a:r>
            <a:endParaRPr lang="ru-RU" sz="4800" b="1" i="1" dirty="0">
              <a:solidFill>
                <a:srgbClr val="00B050"/>
              </a:solidFill>
            </a:endParaRPr>
          </a:p>
        </p:txBody>
      </p:sp>
      <p:pic>
        <p:nvPicPr>
          <p:cNvPr id="23555" name="Picture 3" descr="C:\Documents and Settings\Оля\Рабочий стол\новіі фото\нгкгкенгке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780928"/>
            <a:ext cx="4627563" cy="2659063"/>
          </a:xfrm>
          <a:prstGeom prst="rect">
            <a:avLst/>
          </a:prstGeom>
          <a:noFill/>
        </p:spPr>
      </p:pic>
      <p:pic>
        <p:nvPicPr>
          <p:cNvPr id="5" name="Picture 2" descr="C:\Documents and Settings\Оля\Рабочий стол\новіі фото\смивсапив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357166"/>
            <a:ext cx="1524000" cy="15240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28662" y="0"/>
            <a:ext cx="7786742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Підсумок уроку Рефлексія</a:t>
            </a:r>
            <a:endParaRPr kumimoji="0" lang="ru-RU" sz="54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Доповніть речення: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уроці я дізнався….</a:t>
            </a:r>
            <a:endParaRPr kumimoji="0" lang="ru-RU" sz="5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уроці я навчився….</a:t>
            </a:r>
            <a:endParaRPr kumimoji="0" lang="ru-RU" sz="5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уроці я згадав….</a:t>
            </a:r>
            <a:endParaRPr kumimoji="0" lang="uk-UA" sz="5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2" descr="C:\Documents and Settings\Оля\Рабочий стол\новіі фото\смивсапив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7628"/>
            <a:ext cx="2500298" cy="2333620"/>
          </a:xfrm>
          <a:prstGeom prst="rect">
            <a:avLst/>
          </a:prstGeom>
          <a:noFill/>
        </p:spPr>
      </p:pic>
      <p:pic>
        <p:nvPicPr>
          <p:cNvPr id="4" name="Ranok_v_lis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786710" y="376214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6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F:\вікритий урок (укр.м.)\фото 1\троянда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428596" y="188913"/>
            <a:ext cx="871540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  </a:t>
            </a:r>
            <a:r>
              <a:rPr lang="ru-RU" sz="4000" b="1" dirty="0" err="1" smtClean="0">
                <a:solidFill>
                  <a:srgbClr val="C00000"/>
                </a:solidFill>
              </a:rPr>
              <a:t>Утвори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</a:rPr>
              <a:t>неозначену</a:t>
            </a:r>
            <a:r>
              <a:rPr lang="ru-RU" sz="4000" b="1" dirty="0" smtClean="0">
                <a:solidFill>
                  <a:srgbClr val="C00000"/>
                </a:solidFill>
              </a:rPr>
              <a:t> форму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                                </a:t>
            </a:r>
            <a:r>
              <a:rPr lang="ru-RU" sz="4000" b="1" dirty="0" err="1" smtClean="0">
                <a:solidFill>
                  <a:srgbClr val="C00000"/>
                </a:solidFill>
              </a:rPr>
              <a:t>дієслів</a:t>
            </a:r>
            <a:r>
              <a:rPr lang="ru-RU" sz="4000" b="1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00099" y="1500174"/>
            <a:ext cx="4783593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сміх</a:t>
            </a:r>
            <a:r>
              <a:rPr lang="ru-RU" sz="7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72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2643182"/>
            <a:ext cx="5643602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сміятися</a:t>
            </a:r>
            <a:r>
              <a:rPr lang="ru-RU" sz="8800" b="1" cap="all" dirty="0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8800" b="1" cap="all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4071942"/>
            <a:ext cx="6286544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засміятися</a:t>
            </a:r>
            <a:r>
              <a:rPr lang="ru-RU" sz="88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88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428596" y="188913"/>
            <a:ext cx="871540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  </a:t>
            </a:r>
            <a:r>
              <a:rPr lang="ru-RU" sz="4000" b="1" dirty="0" err="1" smtClean="0">
                <a:solidFill>
                  <a:srgbClr val="C00000"/>
                </a:solidFill>
              </a:rPr>
              <a:t>Утвори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</a:rPr>
              <a:t>неозначену</a:t>
            </a:r>
            <a:r>
              <a:rPr lang="ru-RU" sz="4000" b="1" dirty="0" smtClean="0">
                <a:solidFill>
                  <a:srgbClr val="C00000"/>
                </a:solidFill>
              </a:rPr>
              <a:t> форму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                                </a:t>
            </a:r>
            <a:r>
              <a:rPr lang="ru-RU" sz="4000" b="1" dirty="0" err="1" smtClean="0">
                <a:solidFill>
                  <a:srgbClr val="C00000"/>
                </a:solidFill>
              </a:rPr>
              <a:t>дієслів</a:t>
            </a:r>
            <a:r>
              <a:rPr lang="ru-RU" sz="4000" b="1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00099" y="1500174"/>
            <a:ext cx="4783593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спів</a:t>
            </a:r>
            <a:r>
              <a:rPr lang="ru-RU" sz="7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72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2857496"/>
            <a:ext cx="6286544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співати</a:t>
            </a:r>
            <a:r>
              <a:rPr lang="ru-RU" sz="8800" b="1" cap="all" dirty="0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8800" b="1" cap="all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4357694"/>
            <a:ext cx="7143800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72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заспівати</a:t>
            </a:r>
            <a:r>
              <a:rPr lang="ru-RU" sz="88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88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785787" y="188913"/>
            <a:ext cx="76438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 err="1">
                <a:solidFill>
                  <a:srgbClr val="C00000"/>
                </a:solidFill>
              </a:rPr>
              <a:t>Добір</a:t>
            </a:r>
            <a:r>
              <a:rPr lang="ru-RU" sz="4000" b="1" dirty="0">
                <a:solidFill>
                  <a:srgbClr val="C00000"/>
                </a:solidFill>
              </a:rPr>
              <a:t> </a:t>
            </a:r>
            <a:r>
              <a:rPr lang="ru-RU" sz="4000" b="1" dirty="0" err="1">
                <a:solidFill>
                  <a:srgbClr val="C00000"/>
                </a:solidFill>
              </a:rPr>
              <a:t>синонімів</a:t>
            </a:r>
            <a:r>
              <a:rPr lang="ru-RU" sz="4000" b="1" dirty="0">
                <a:solidFill>
                  <a:srgbClr val="C00000"/>
                </a:solidFill>
              </a:rPr>
              <a:t> до </a:t>
            </a:r>
            <a:r>
              <a:rPr lang="ru-RU" sz="4000" b="1" dirty="0" err="1">
                <a:solidFill>
                  <a:srgbClr val="C00000"/>
                </a:solidFill>
              </a:rPr>
              <a:t>дієслів</a:t>
            </a:r>
            <a:r>
              <a:rPr lang="ru-RU" sz="4000" b="1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00099" y="1000108"/>
            <a:ext cx="6429421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доглядати</a:t>
            </a:r>
            <a:r>
              <a:rPr lang="ru-RU" sz="72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72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2071678"/>
            <a:ext cx="6950454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піклуватися</a:t>
            </a:r>
            <a:r>
              <a:rPr lang="ru-RU" sz="8800" b="1" cap="all" dirty="0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8800" b="1" cap="all" dirty="0">
              <a:ln w="0"/>
              <a:solidFill>
                <a:srgbClr val="FFC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3435390"/>
            <a:ext cx="6929486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турбуватися</a:t>
            </a:r>
            <a:r>
              <a:rPr lang="ru-RU" sz="88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88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928663" y="188913"/>
            <a:ext cx="75009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i="1" dirty="0" err="1">
                <a:solidFill>
                  <a:srgbClr val="C00000"/>
                </a:solidFill>
              </a:rPr>
              <a:t>Добір</a:t>
            </a:r>
            <a:r>
              <a:rPr lang="ru-RU" sz="4000" b="1" i="1" dirty="0">
                <a:solidFill>
                  <a:srgbClr val="C00000"/>
                </a:solidFill>
              </a:rPr>
              <a:t> </a:t>
            </a:r>
            <a:r>
              <a:rPr lang="ru-RU" sz="4000" b="1" i="1" dirty="0" err="1">
                <a:solidFill>
                  <a:srgbClr val="C00000"/>
                </a:solidFill>
              </a:rPr>
              <a:t>синонімів</a:t>
            </a:r>
            <a:r>
              <a:rPr lang="ru-RU" sz="4000" b="1" i="1" dirty="0">
                <a:solidFill>
                  <a:srgbClr val="C00000"/>
                </a:solidFill>
              </a:rPr>
              <a:t> до </a:t>
            </a:r>
            <a:r>
              <a:rPr lang="ru-RU" sz="4000" b="1" i="1" dirty="0" err="1">
                <a:solidFill>
                  <a:srgbClr val="C00000"/>
                </a:solidFill>
              </a:rPr>
              <a:t>дієслів</a:t>
            </a:r>
            <a:r>
              <a:rPr lang="ru-RU" sz="4000" b="1" i="1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5" y="1285859"/>
            <a:ext cx="4714907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думати</a:t>
            </a:r>
            <a:r>
              <a:rPr lang="ru-RU" sz="8800" b="1" cap="all" dirty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2643181"/>
            <a:ext cx="5946405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мислити</a:t>
            </a:r>
            <a:r>
              <a:rPr lang="ru-RU" sz="8800" b="1" cap="all" dirty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4071942"/>
            <a:ext cx="635798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міркувати</a:t>
            </a:r>
            <a:r>
              <a:rPr lang="ru-RU" sz="7200" b="1" cap="all" dirty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785786" y="188913"/>
            <a:ext cx="81439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 err="1">
                <a:solidFill>
                  <a:srgbClr val="C00000"/>
                </a:solidFill>
              </a:rPr>
              <a:t>Добір</a:t>
            </a:r>
            <a:r>
              <a:rPr lang="ru-RU" sz="4000" b="1" dirty="0">
                <a:solidFill>
                  <a:srgbClr val="C00000"/>
                </a:solidFill>
              </a:rPr>
              <a:t> </a:t>
            </a:r>
            <a:r>
              <a:rPr lang="ru-RU" sz="4000" b="1" dirty="0" err="1">
                <a:solidFill>
                  <a:srgbClr val="C00000"/>
                </a:solidFill>
              </a:rPr>
              <a:t>синонімів</a:t>
            </a:r>
            <a:r>
              <a:rPr lang="ru-RU" sz="4000" b="1" dirty="0">
                <a:solidFill>
                  <a:srgbClr val="C00000"/>
                </a:solidFill>
              </a:rPr>
              <a:t> до </a:t>
            </a:r>
            <a:r>
              <a:rPr lang="ru-RU" sz="4000" b="1" dirty="0" err="1">
                <a:solidFill>
                  <a:srgbClr val="C00000"/>
                </a:solidFill>
              </a:rPr>
              <a:t>дієслів</a:t>
            </a:r>
            <a:r>
              <a:rPr lang="ru-RU" sz="4000" b="1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1000108"/>
            <a:ext cx="35719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йти</a:t>
            </a:r>
            <a:r>
              <a:rPr lang="ru-RU" sz="72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1928802"/>
            <a:ext cx="6572296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крокувати</a:t>
            </a:r>
            <a:r>
              <a:rPr lang="ru-RU" sz="8800" b="1" cap="all" dirty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3214685"/>
            <a:ext cx="6786610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плентатися</a:t>
            </a:r>
            <a:r>
              <a:rPr lang="ru-RU" sz="88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4857760"/>
            <a:ext cx="707233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cap="all" dirty="0" err="1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шкандибати</a:t>
            </a:r>
            <a:r>
              <a:rPr lang="ru-RU" sz="7200" b="1" cap="all" dirty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28604"/>
            <a:ext cx="8229600" cy="1785950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" y="14076"/>
            <a:ext cx="9248543" cy="6843923"/>
          </a:xfrm>
        </p:spPr>
      </p:pic>
      <p:pic>
        <p:nvPicPr>
          <p:cNvPr id="24580" name="Picture 4" descr="D:\Нова папка (2)\Школа_анимации\Мої різні кліпарти\анымацыя квыти\flowers3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5805264"/>
            <a:ext cx="952500" cy="66675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1719</TotalTime>
  <Words>204</Words>
  <Application>Microsoft Office PowerPoint</Application>
  <PresentationFormat>Экран (4:3)</PresentationFormat>
  <Paragraphs>103</Paragraphs>
  <Slides>32</Slides>
  <Notes>5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Вправи на розпізнання часових форм дієслів 4 клас </vt:lpstr>
      <vt:lpstr>Актуалізація знань </vt:lpstr>
      <vt:lpstr>Слайд 3</vt:lpstr>
      <vt:lpstr>Слайд 4</vt:lpstr>
      <vt:lpstr>Слайд 5</vt:lpstr>
      <vt:lpstr>Слайд 6</vt:lpstr>
      <vt:lpstr>Слайд 7</vt:lpstr>
      <vt:lpstr>Слайд 8</vt:lpstr>
      <vt:lpstr> </vt:lpstr>
      <vt:lpstr>                           </vt:lpstr>
      <vt:lpstr> Вправа 357 </vt:lpstr>
      <vt:lpstr>      Вилися,      заливалися,   сміялися,   гралися,   дзвонили,  щебетали,                        співали,                        віталися                              </vt:lpstr>
      <vt:lpstr>      Витимуться,   заливатимуться,   сміятимуться,   гратимуть,   дзвонитимуть,   щебетатимуть,   співатимуть,   вітатимуть .                            </vt:lpstr>
      <vt:lpstr>Слайд 14</vt:lpstr>
      <vt:lpstr>Фізхвилинка Нахиляюсь, піднімаюсь, Повертаюсь, усміхаюсь, Присідаю, піднімусь, Пострибаю,покручусь. За роботу знов візьмусь! </vt:lpstr>
      <vt:lpstr> Вправа 358 </vt:lpstr>
      <vt:lpstr>Слайд 17</vt:lpstr>
      <vt:lpstr>Слайд 18</vt:lpstr>
      <vt:lpstr>Слайд 19</vt:lpstr>
      <vt:lpstr>   Робота над загадкою Цілий день цей птах літає.  Він дзвінкі пісні співає.  Як верба і як калина,  Птах цей — символ України. Тішить піснею людей Гарна пташка —     </vt:lpstr>
      <vt:lpstr>Слайд 21</vt:lpstr>
      <vt:lpstr>Слайд 22</vt:lpstr>
      <vt:lpstr>Слайд 23</vt:lpstr>
      <vt:lpstr>Слайд 24</vt:lpstr>
      <vt:lpstr>Слайд 25</vt:lpstr>
      <vt:lpstr>Минулий час </vt:lpstr>
      <vt:lpstr>Теперішній час </vt:lpstr>
      <vt:lpstr>Майбутній час </vt:lpstr>
      <vt:lpstr>Змінити дієслова і поставити: І ряд – у минулому часі ІІ ряд – у теперішньому часі ІІІ ряд – у майбутньому часі    (Крокувати) впевнено весна. Все навколо(оживати), (радіти). (Зеленіти) поля, (цвісти) квіти,( щебетати) пташки.</vt:lpstr>
      <vt:lpstr>Домашнє завдання</vt:lpstr>
      <vt:lpstr>Слайд 31</vt:lpstr>
      <vt:lpstr>Слайд 32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natasha23</dc:creator>
  <cp:lastModifiedBy>Admin</cp:lastModifiedBy>
  <cp:revision>199</cp:revision>
  <dcterms:created xsi:type="dcterms:W3CDTF">2011-08-02T23:19:04Z</dcterms:created>
  <dcterms:modified xsi:type="dcterms:W3CDTF">2016-04-17T16:18:00Z</dcterms:modified>
</cp:coreProperties>
</file>