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1" r:id="rId4"/>
    <p:sldId id="278" r:id="rId5"/>
    <p:sldId id="258" r:id="rId6"/>
    <p:sldId id="283" r:id="rId7"/>
    <p:sldId id="279" r:id="rId8"/>
    <p:sldId id="280" r:id="rId9"/>
    <p:sldId id="282" r:id="rId10"/>
    <p:sldId id="260" r:id="rId11"/>
    <p:sldId id="268" r:id="rId12"/>
    <p:sldId id="269" r:id="rId13"/>
    <p:sldId id="270" r:id="rId14"/>
    <p:sldId id="271" r:id="rId15"/>
    <p:sldId id="261" r:id="rId16"/>
    <p:sldId id="272" r:id="rId17"/>
    <p:sldId id="277" r:id="rId18"/>
    <p:sldId id="273" r:id="rId19"/>
    <p:sldId id="274" r:id="rId20"/>
    <p:sldId id="275" r:id="rId21"/>
    <p:sldId id="276" r:id="rId22"/>
    <p:sldId id="288" r:id="rId23"/>
    <p:sldId id="284" r:id="rId24"/>
    <p:sldId id="285" r:id="rId25"/>
    <p:sldId id="286" r:id="rId26"/>
    <p:sldId id="293" r:id="rId27"/>
    <p:sldId id="295" r:id="rId28"/>
    <p:sldId id="294" r:id="rId29"/>
    <p:sldId id="296" r:id="rId30"/>
    <p:sldId id="287" r:id="rId31"/>
    <p:sldId id="290" r:id="rId32"/>
    <p:sldId id="291" r:id="rId33"/>
    <p:sldId id="292" r:id="rId34"/>
    <p:sldId id="297" r:id="rId35"/>
    <p:sldId id="298" r:id="rId36"/>
    <p:sldId id="29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04C513C-0FCC-4364-ACF2-40AFCC215638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BEE3F95-FC5C-48D2-828D-C0ADB7C43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KM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91561"/>
            <a:ext cx="3780928" cy="351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95536" y="121152"/>
            <a:ext cx="8062912" cy="1605370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07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“ Африка </a:t>
            </a:r>
            <a:r>
              <a:rPr lang="uk-UA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”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626" y="5229201"/>
            <a:ext cx="3966838" cy="1224634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FFFF00"/>
                </a:solidFill>
              </a:rPr>
              <a:t>Підготувала: </a:t>
            </a:r>
            <a:r>
              <a:rPr lang="uk-UA" sz="2400" b="1" dirty="0">
                <a:solidFill>
                  <a:srgbClr val="FFFF00"/>
                </a:solidFill>
              </a:rPr>
              <a:t>в</a:t>
            </a:r>
            <a:r>
              <a:rPr lang="uk-UA" sz="2400" b="1" dirty="0" smtClean="0">
                <a:solidFill>
                  <a:srgbClr val="FFFF00"/>
                </a:solidFill>
              </a:rPr>
              <a:t>читель початкових класів </a:t>
            </a:r>
          </a:p>
          <a:p>
            <a:r>
              <a:rPr lang="uk-UA" sz="2800" b="1" dirty="0" smtClean="0">
                <a:solidFill>
                  <a:srgbClr val="FFFF00"/>
                </a:solidFill>
              </a:rPr>
              <a:t>Пархоменко Тетяна Сергіївна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57" descr="D:\mygeography\Презентации\Африка\m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398" y="1714500"/>
            <a:ext cx="4071765" cy="473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715040"/>
          </a:xfrm>
        </p:spPr>
        <p:txBody>
          <a:bodyPr>
            <a:noAutofit/>
          </a:bodyPr>
          <a:lstStyle/>
          <a:p>
            <a:r>
              <a:rPr lang="uk-UA" sz="3600" dirty="0" smtClean="0"/>
              <a:t>Африканський регіон – один з найкраще забезпечених регіонів світу. Африка посідає перше місце за запасами марганцю, бокситів, хромітів, кобальту, ванадію, металів платинової групи,золота, алмазів; друге – за запасами міді, урану, берилію, азбесту, графіту; третє – за запасами нафти, газу, залізної руди.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01942_PH018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4110406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3110232"/>
            <a:ext cx="4429156" cy="368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10224444_1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500042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831944"/>
          </a:xfrm>
        </p:spPr>
        <p:txBody>
          <a:bodyPr/>
          <a:lstStyle/>
          <a:p>
            <a:r>
              <a:rPr lang="uk-UA" dirty="0" smtClean="0"/>
              <a:t>У приекваторіальній частині Африки ростуть вологі екваторіальні ліси – потужні рослинні ресурси.</a:t>
            </a:r>
            <a:endParaRPr lang="ru-RU" dirty="0"/>
          </a:p>
        </p:txBody>
      </p:sp>
      <p:pic>
        <p:nvPicPr>
          <p:cNvPr id="4" name="Рисунок 3" descr="image2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22" y="1770745"/>
            <a:ext cx="7604348" cy="507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811558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/>
              <a:t>Майже третина континенту – це пустелі, малопридатні для господарського освоєння. Близько половини площі охоплено саванами, які використовують під сільськогосподарські угіддя, зокрема пасовища.</a:t>
            </a:r>
          </a:p>
          <a:p>
            <a:pPr marL="64008" indent="0">
              <a:buNone/>
            </a:pPr>
            <a:r>
              <a:rPr lang="uk-UA" sz="3600" b="1" dirty="0" smtClean="0">
                <a:solidFill>
                  <a:srgbClr val="FFFF00"/>
                </a:solidFill>
              </a:rPr>
              <a:t>Саванна – це </a:t>
            </a:r>
            <a:r>
              <a:rPr lang="ru-RU" sz="3600" b="1" dirty="0" err="1" smtClean="0">
                <a:solidFill>
                  <a:srgbClr val="FFFF00"/>
                </a:solidFill>
              </a:rPr>
              <a:t>безкраї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трав’янисті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терито­рії</a:t>
            </a:r>
            <a:r>
              <a:rPr lang="ru-RU" sz="3600" b="1" dirty="0">
                <a:solidFill>
                  <a:srgbClr val="FFFF00"/>
                </a:solidFill>
              </a:rPr>
              <a:t>, </a:t>
            </a:r>
            <a:r>
              <a:rPr lang="ru-RU" sz="3600" b="1" dirty="0" err="1">
                <a:solidFill>
                  <a:srgbClr val="FFFF00"/>
                </a:solidFill>
              </a:rPr>
              <a:t>подібні</a:t>
            </a:r>
            <a:r>
              <a:rPr lang="ru-RU" sz="3600" b="1" dirty="0">
                <a:solidFill>
                  <a:srgbClr val="FFFF00"/>
                </a:solidFill>
              </a:rPr>
              <a:t> до </a:t>
            </a:r>
            <a:r>
              <a:rPr lang="ru-RU" sz="3600" b="1" dirty="0" smtClean="0">
                <a:solidFill>
                  <a:srgbClr val="FFFF00"/>
                </a:solidFill>
              </a:rPr>
              <a:t>наших </a:t>
            </a:r>
            <a:r>
              <a:rPr lang="ru-RU" sz="3600" b="1" dirty="0" err="1">
                <a:solidFill>
                  <a:srgbClr val="FFFF00"/>
                </a:solidFill>
              </a:rPr>
              <a:t>степів</a:t>
            </a:r>
            <a:r>
              <a:rPr lang="ru-RU" sz="3600" b="1" dirty="0">
                <a:solidFill>
                  <a:srgbClr val="FFFF00"/>
                </a:solidFill>
              </a:rPr>
              <a:t>. У </a:t>
            </a:r>
            <a:r>
              <a:rPr lang="ru-RU" sz="3600" b="1" dirty="0" err="1">
                <a:solidFill>
                  <a:srgbClr val="FFFF00"/>
                </a:solidFill>
              </a:rPr>
              <a:t>савані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існує</a:t>
            </a:r>
            <a:r>
              <a:rPr lang="ru-RU" sz="3600" b="1" dirty="0">
                <a:solidFill>
                  <a:srgbClr val="FFFF00"/>
                </a:solidFill>
              </a:rPr>
              <a:t> два </a:t>
            </a:r>
            <a:r>
              <a:rPr lang="ru-RU" sz="3600" b="1" dirty="0" err="1">
                <a:solidFill>
                  <a:srgbClr val="FFFF00"/>
                </a:solidFill>
              </a:rPr>
              <a:t>сезони</a:t>
            </a:r>
            <a:r>
              <a:rPr lang="ru-RU" sz="3600" b="1" dirty="0">
                <a:solidFill>
                  <a:srgbClr val="FFFF00"/>
                </a:solidFill>
              </a:rPr>
              <a:t> - </a:t>
            </a:r>
            <a:r>
              <a:rPr lang="ru-RU" sz="3600" b="1" dirty="0" err="1">
                <a:solidFill>
                  <a:srgbClr val="FFFF00"/>
                </a:solidFill>
              </a:rPr>
              <a:t>період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</a:rPr>
              <a:t>дощів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>
                <a:solidFill>
                  <a:srgbClr val="FFFF00"/>
                </a:solidFill>
              </a:rPr>
              <a:t>(</a:t>
            </a:r>
            <a:r>
              <a:rPr lang="ru-RU" sz="3600" b="1" dirty="0" err="1">
                <a:solidFill>
                  <a:srgbClr val="FFFF00"/>
                </a:solidFill>
              </a:rPr>
              <a:t>літній</a:t>
            </a:r>
            <a:r>
              <a:rPr lang="ru-RU" sz="3600" b="1" dirty="0">
                <a:solidFill>
                  <a:srgbClr val="FFFF00"/>
                </a:solidFill>
              </a:rPr>
              <a:t>) та </a:t>
            </a:r>
            <a:r>
              <a:rPr lang="ru-RU" sz="3600" b="1" dirty="0" err="1">
                <a:solidFill>
                  <a:srgbClr val="FFFF00"/>
                </a:solidFill>
              </a:rPr>
              <a:t>сухий</a:t>
            </a:r>
            <a:r>
              <a:rPr lang="ru-RU" sz="3600" b="1" dirty="0">
                <a:solidFill>
                  <a:srgbClr val="FFFF00"/>
                </a:solidFill>
              </a:rPr>
              <a:t> (зимовий).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4622425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29275"/>
            <a:ext cx="7534620" cy="50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2520280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ru-RU" b="1" dirty="0" err="1" smtClean="0">
                <a:solidFill>
                  <a:srgbClr val="FFFF00"/>
                </a:solidFill>
              </a:rPr>
              <a:t>Значна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частина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населення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Афри­ки </a:t>
            </a:r>
            <a:r>
              <a:rPr lang="ru-RU" b="1" dirty="0" err="1">
                <a:solidFill>
                  <a:srgbClr val="FFFF00"/>
                </a:solidFill>
              </a:rPr>
              <a:t>має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темний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колір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шкіри</a:t>
            </a:r>
            <a:r>
              <a:rPr lang="ru-RU" b="1" dirty="0">
                <a:solidFill>
                  <a:srgbClr val="FFFF00"/>
                </a:solidFill>
              </a:rPr>
              <a:t>. На </a:t>
            </a:r>
            <a:r>
              <a:rPr lang="ru-RU" b="1" dirty="0" err="1">
                <a:solidFill>
                  <a:srgbClr val="FFFF00"/>
                </a:solidFill>
              </a:rPr>
              <a:t>півночі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живуть</a:t>
            </a:r>
            <a:r>
              <a:rPr lang="ru-RU" b="1" dirty="0">
                <a:solidFill>
                  <a:srgbClr val="FFFF00"/>
                </a:solidFill>
              </a:rPr>
              <a:t> народи </a:t>
            </a:r>
            <a:r>
              <a:rPr lang="ru-RU" b="1" dirty="0" err="1">
                <a:solidFill>
                  <a:srgbClr val="FFFF00"/>
                </a:solidFill>
              </a:rPr>
              <a:t>зі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світлою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смаглявою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шкірою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Основна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частина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населення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мешкає</a:t>
            </a:r>
            <a:r>
              <a:rPr lang="ru-RU" b="1" dirty="0">
                <a:solidFill>
                  <a:srgbClr val="FFFF00"/>
                </a:solidFill>
              </a:rPr>
              <a:t> в селах, </a:t>
            </a:r>
            <a:r>
              <a:rPr lang="ru-RU" b="1" dirty="0" err="1">
                <a:solidFill>
                  <a:srgbClr val="FFFF00"/>
                </a:solidFill>
              </a:rPr>
              <a:t>займається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сільським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господарством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>
                <a:solidFill>
                  <a:srgbClr val="FFFF00"/>
                </a:solidFill>
              </a:rPr>
              <a:t>Завдяки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великій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кількості</a:t>
            </a:r>
            <a:r>
              <a:rPr lang="ru-RU" b="1" dirty="0">
                <a:solidFill>
                  <a:srgbClr val="FFFF00"/>
                </a:solidFill>
              </a:rPr>
              <a:t> тепла в </a:t>
            </a:r>
            <a:r>
              <a:rPr lang="ru-RU" b="1" dirty="0" err="1">
                <a:solidFill>
                  <a:srgbClr val="FFFF00"/>
                </a:solidFill>
              </a:rPr>
              <a:t>Африці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вирощують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такі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культури</a:t>
            </a:r>
            <a:r>
              <a:rPr lang="ru-RU" b="1" dirty="0">
                <a:solidFill>
                  <a:srgbClr val="FFFF00"/>
                </a:solidFill>
              </a:rPr>
              <a:t>: </a:t>
            </a:r>
            <a:r>
              <a:rPr lang="ru-RU" b="1" dirty="0" err="1">
                <a:solidFill>
                  <a:srgbClr val="FFFF00"/>
                </a:solidFill>
              </a:rPr>
              <a:t>каву</a:t>
            </a:r>
            <a:r>
              <a:rPr lang="ru-RU" b="1" dirty="0">
                <a:solidFill>
                  <a:srgbClr val="FFFF00"/>
                </a:solidFill>
              </a:rPr>
              <a:t>, какао, </a:t>
            </a:r>
            <a:r>
              <a:rPr lang="ru-RU" b="1" dirty="0" err="1">
                <a:solidFill>
                  <a:srgbClr val="FFFF00"/>
                </a:solidFill>
              </a:rPr>
              <a:t>фініки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ананаси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банани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ін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rica_pol_big.gi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620688"/>
            <a:ext cx="5736130" cy="593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476672"/>
            <a:ext cx="3203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indent="0">
              <a:buNone/>
            </a:pPr>
            <a:r>
              <a:rPr lang="ru-RU" sz="3600" b="1" dirty="0">
                <a:solidFill>
                  <a:srgbClr val="FFFF00"/>
                </a:solidFill>
              </a:rPr>
              <a:t>На </a:t>
            </a:r>
            <a:r>
              <a:rPr lang="ru-RU" sz="3600" b="1" dirty="0" err="1">
                <a:solidFill>
                  <a:srgbClr val="FFFF00"/>
                </a:solidFill>
              </a:rPr>
              <a:t>території</a:t>
            </a:r>
            <a:r>
              <a:rPr lang="ru-RU" sz="3600" b="1" dirty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Африки </a:t>
            </a:r>
            <a:r>
              <a:rPr lang="ru-RU" sz="3600" b="1" dirty="0" err="1" smtClean="0">
                <a:solidFill>
                  <a:srgbClr val="FFFF00"/>
                </a:solidFill>
              </a:rPr>
              <a:t>розміщео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 err="1">
                <a:solidFill>
                  <a:srgbClr val="FFFF00"/>
                </a:solidFill>
              </a:rPr>
              <a:t>понад</a:t>
            </a:r>
            <a:r>
              <a:rPr lang="ru-RU" sz="3600" b="1" dirty="0">
                <a:solidFill>
                  <a:srgbClr val="FFFF00"/>
                </a:solidFill>
              </a:rPr>
              <a:t> 50 держав.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6" y="0"/>
            <a:ext cx="566972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12586_PH085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192" y="2708920"/>
            <a:ext cx="5919808" cy="41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661"/>
            <a:ext cx="5900750" cy="1232680"/>
          </a:xfrm>
        </p:spPr>
        <p:txBody>
          <a:bodyPr>
            <a:normAutofit/>
          </a:bodyPr>
          <a:lstStyle/>
          <a:p>
            <a:r>
              <a:rPr lang="uk-UA" sz="4800" b="1" dirty="0" smtClean="0"/>
              <a:t>Тваринний світ</a:t>
            </a:r>
            <a:endParaRPr lang="ru-RU" sz="4800" b="1" dirty="0"/>
          </a:p>
        </p:txBody>
      </p:sp>
      <p:pic>
        <p:nvPicPr>
          <p:cNvPr id="4" name="Рисунок 3" descr="stra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786" y="0"/>
            <a:ext cx="3786214" cy="4878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KM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57" y="825045"/>
            <a:ext cx="3982441" cy="3235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1" descr="D:\mygeography\Презентации\Африка\zeb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720" y="3578921"/>
            <a:ext cx="4224482" cy="327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2636912"/>
            <a:ext cx="5724129" cy="422108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5819618" cy="4149080"/>
          </a:xfrm>
        </p:spPr>
      </p:pic>
      <p:sp>
        <p:nvSpPr>
          <p:cNvPr id="6" name="TextBox 5"/>
          <p:cNvSpPr txBox="1"/>
          <p:nvPr/>
        </p:nvSpPr>
        <p:spPr>
          <a:xfrm>
            <a:off x="0" y="16246"/>
            <a:ext cx="9239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На </a:t>
            </a:r>
            <a:r>
              <a:rPr lang="ru-RU" sz="2800" b="1" dirty="0" err="1"/>
              <a:t>території</a:t>
            </a:r>
            <a:r>
              <a:rPr lang="ru-RU" sz="2800" b="1" dirty="0"/>
              <a:t> </a:t>
            </a:r>
            <a:r>
              <a:rPr lang="ru-RU" sz="2800" b="1" dirty="0" smtClean="0"/>
              <a:t>Африки </a:t>
            </a:r>
            <a:r>
              <a:rPr lang="ru-RU" sz="2800" b="1" dirty="0"/>
              <a:t>є </a:t>
            </a:r>
            <a:r>
              <a:rPr lang="ru-RU" sz="2800" b="1" dirty="0" err="1"/>
              <a:t>пустелі</a:t>
            </a:r>
            <a:r>
              <a:rPr lang="ru-RU" sz="2800" b="1" dirty="0"/>
              <a:t>, </a:t>
            </a:r>
            <a:r>
              <a:rPr lang="ru-RU" sz="2800" b="1" dirty="0" err="1"/>
              <a:t>вологі</a:t>
            </a:r>
            <a:r>
              <a:rPr lang="ru-RU" sz="2800" b="1" dirty="0"/>
              <a:t> </a:t>
            </a:r>
            <a:r>
              <a:rPr lang="ru-RU" sz="2800" b="1" dirty="0" err="1"/>
              <a:t>тропічні</a:t>
            </a:r>
            <a:r>
              <a:rPr lang="ru-RU" sz="2800" b="1" dirty="0"/>
              <a:t> </a:t>
            </a:r>
            <a:r>
              <a:rPr lang="ru-RU" sz="2800" b="1" dirty="0" err="1"/>
              <a:t>ліси</a:t>
            </a:r>
            <a:r>
              <a:rPr lang="ru-RU" sz="2800" b="1" dirty="0"/>
              <a:t>, </a:t>
            </a:r>
            <a:r>
              <a:rPr lang="ru-RU" sz="2800" b="1" dirty="0" err="1"/>
              <a:t>савани</a:t>
            </a:r>
            <a:r>
              <a:rPr lang="ru-RU" sz="2800" b="1" dirty="0"/>
              <a:t>. </a:t>
            </a:r>
            <a:r>
              <a:rPr lang="ru-RU" sz="2800" b="1" dirty="0" err="1"/>
              <a:t>Природний</a:t>
            </a:r>
            <a:r>
              <a:rPr lang="ru-RU" sz="2800" b="1" dirty="0"/>
              <a:t> </a:t>
            </a:r>
            <a:r>
              <a:rPr lang="ru-RU" sz="2800" b="1" dirty="0" err="1"/>
              <a:t>світ</a:t>
            </a:r>
            <a:r>
              <a:rPr lang="ru-RU" sz="2800" b="1" dirty="0"/>
              <a:t> </a:t>
            </a:r>
            <a:r>
              <a:rPr lang="ru-RU" sz="2800" b="1" dirty="0" smtClean="0"/>
              <a:t>Африки </a:t>
            </a:r>
            <a:r>
              <a:rPr lang="ru-RU" sz="2800" b="1" dirty="0" err="1"/>
              <a:t>надзвичайно</a:t>
            </a:r>
            <a:r>
              <a:rPr lang="ru-RU" sz="2800" b="1" dirty="0"/>
              <a:t> </a:t>
            </a:r>
            <a:r>
              <a:rPr lang="ru-RU" sz="2800" b="1" dirty="0" err="1" smtClean="0"/>
              <a:t>різнома­нітний</a:t>
            </a:r>
            <a:r>
              <a:rPr lang="ru-RU" sz="28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3696165_zebru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14356"/>
            <a:ext cx="7643866" cy="57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864096"/>
          </a:xfrm>
        </p:spPr>
        <p:txBody>
          <a:bodyPr/>
          <a:lstStyle/>
          <a:p>
            <a:r>
              <a:rPr lang="uk-UA" dirty="0" smtClean="0"/>
              <a:t>Загальні відомості: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</p:spPr>
        <p:txBody>
          <a:bodyPr>
            <a:normAutofit fontScale="92500"/>
          </a:bodyPr>
          <a:lstStyle/>
          <a:p>
            <a:r>
              <a:rPr lang="uk-UA" sz="3200" dirty="0" smtClean="0"/>
              <a:t>Омивається  Атлантичним та Індійським океанами  </a:t>
            </a:r>
            <a:r>
              <a:rPr lang="ru-RU" sz="3200" dirty="0"/>
              <a:t>та </a:t>
            </a:r>
            <a:r>
              <a:rPr lang="ru-RU" sz="3200" dirty="0" smtClean="0"/>
              <a:t>Средиземным морем;</a:t>
            </a:r>
            <a:endParaRPr lang="uk-UA" sz="3200" dirty="0" smtClean="0"/>
          </a:p>
          <a:p>
            <a:r>
              <a:rPr lang="uk-UA" sz="3200" dirty="0" smtClean="0"/>
              <a:t>Найближчими  сусідами є Європа та Південно-Західна Азія;</a:t>
            </a:r>
          </a:p>
          <a:p>
            <a:r>
              <a:rPr lang="uk-UA" sz="3200" dirty="0" smtClean="0"/>
              <a:t>Охоплює 1</a:t>
            </a:r>
            <a:r>
              <a:rPr lang="en-US" sz="3200" dirty="0" smtClean="0"/>
              <a:t>/5</a:t>
            </a:r>
            <a:r>
              <a:rPr lang="uk-UA" sz="3200" dirty="0" smtClean="0"/>
              <a:t> площі суходолу (разом з островами 30,3 млн км</a:t>
            </a:r>
            <a:r>
              <a:rPr lang="uk-UA" sz="3200" baseline="30000" dirty="0" smtClean="0"/>
              <a:t>2</a:t>
            </a:r>
            <a:r>
              <a:rPr lang="uk-UA" sz="3200" dirty="0" smtClean="0"/>
              <a:t>);</a:t>
            </a:r>
          </a:p>
          <a:p>
            <a:r>
              <a:rPr lang="uk-UA" sz="3200" dirty="0" smtClean="0"/>
              <a:t>Кількість населення наближається до 1 млрд.</a:t>
            </a:r>
          </a:p>
          <a:p>
            <a:r>
              <a:rPr lang="uk-UA" sz="3200" dirty="0" smtClean="0"/>
              <a:t> Африка – материк поділений екватором навпіл. По обидва боки від екватора простягаються ліси. Висота дерев у них досягає 16-ти поверхового будинку.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imal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714356"/>
            <a:ext cx="818569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eepy_Lion_Cubs,_Afr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00105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80" y="2348880"/>
            <a:ext cx="4680294" cy="35010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1738536" cy="65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" y="332656"/>
            <a:ext cx="5526673" cy="6525344"/>
          </a:xfrm>
        </p:spPr>
        <p:txBody>
          <a:bodyPr>
            <a:normAutofit fontScale="85000" lnSpcReduction="20000"/>
          </a:bodyPr>
          <a:lstStyle/>
          <a:p>
            <a:pPr marL="64008" indent="0">
              <a:buNone/>
            </a:pPr>
            <a:r>
              <a:rPr lang="ru-RU" b="1" dirty="0" err="1">
                <a:solidFill>
                  <a:srgbClr val="FFFF00"/>
                </a:solidFill>
              </a:rPr>
              <a:t>Тваринний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світ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тропічного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лісу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дуже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різноманітний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Більшість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тварин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пристосувалася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 smtClean="0">
                <a:solidFill>
                  <a:srgbClr val="FFFF00"/>
                </a:solidFill>
              </a:rPr>
              <a:t>життя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на деревах. </a:t>
            </a:r>
            <a:r>
              <a:rPr lang="ru-RU" b="1" dirty="0" err="1">
                <a:solidFill>
                  <a:srgbClr val="FFFF00"/>
                </a:solidFill>
              </a:rPr>
              <a:t>Серед</a:t>
            </a:r>
            <a:r>
              <a:rPr lang="ru-RU" b="1" dirty="0">
                <a:solidFill>
                  <a:srgbClr val="FFFF00"/>
                </a:solidFill>
              </a:rPr>
              <a:t> них - </a:t>
            </a:r>
            <a:r>
              <a:rPr lang="ru-RU" b="1" dirty="0" err="1" smtClean="0">
                <a:solidFill>
                  <a:srgbClr val="FFFF00"/>
                </a:solidFill>
              </a:rPr>
              <a:t>мартишки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шимпанзе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які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живляться</a:t>
            </a:r>
            <a:r>
              <a:rPr lang="ru-RU" b="1" dirty="0" smtClean="0">
                <a:solidFill>
                  <a:srgbClr val="FFFF00"/>
                </a:solidFill>
              </a:rPr>
              <a:t> пло­дами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молодими</a:t>
            </a:r>
            <a:r>
              <a:rPr lang="ru-RU" b="1" dirty="0">
                <a:solidFill>
                  <a:srgbClr val="FFFF00"/>
                </a:solidFill>
              </a:rPr>
              <a:t> пагонами, </a:t>
            </a:r>
            <a:r>
              <a:rPr lang="ru-RU" b="1" dirty="0" err="1">
                <a:solidFill>
                  <a:srgbClr val="FFFF00"/>
                </a:solidFill>
              </a:rPr>
              <a:t>комахами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пташ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иними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яйцями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Поширені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птахи: </a:t>
            </a:r>
            <a:r>
              <a:rPr lang="ru-RU" b="1" dirty="0" err="1">
                <a:solidFill>
                  <a:srgbClr val="FFFF00"/>
                </a:solidFill>
              </a:rPr>
              <a:t>різні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види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папуг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дятли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бананоїди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фруктові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голуби. На </a:t>
            </a:r>
            <a:r>
              <a:rPr lang="ru-RU" b="1" dirty="0" err="1">
                <a:solidFill>
                  <a:srgbClr val="FFFF00"/>
                </a:solidFill>
              </a:rPr>
              <a:t>землі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водяться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свині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китицевухі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олені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африкан­ські</a:t>
            </a:r>
            <a:r>
              <a:rPr lang="ru-RU" b="1" dirty="0">
                <a:solidFill>
                  <a:srgbClr val="FFFF00"/>
                </a:solidFill>
              </a:rPr>
              <a:t>. На </a:t>
            </a:r>
            <a:r>
              <a:rPr lang="ru-RU" b="1" dirty="0" err="1">
                <a:solidFill>
                  <a:srgbClr val="FFFF00"/>
                </a:solidFill>
              </a:rPr>
              <a:t>узліссі</a:t>
            </a:r>
            <a:r>
              <a:rPr lang="ru-RU" b="1" dirty="0">
                <a:solidFill>
                  <a:srgbClr val="FFFF00"/>
                </a:solidFill>
              </a:rPr>
              <a:t> та на берегах </a:t>
            </a:r>
            <a:r>
              <a:rPr lang="ru-RU" b="1" dirty="0" err="1">
                <a:solidFill>
                  <a:srgbClr val="FFFF00"/>
                </a:solidFill>
              </a:rPr>
              <a:t>водойм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трапляються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окапі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ru-RU" b="1" dirty="0" err="1">
                <a:solidFill>
                  <a:srgbClr val="FFFF00"/>
                </a:solidFill>
              </a:rPr>
              <a:t>карликові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жирафи</a:t>
            </a:r>
            <a:r>
              <a:rPr lang="ru-RU" b="1" dirty="0">
                <a:solidFill>
                  <a:srgbClr val="FFFF00"/>
                </a:solidFill>
              </a:rPr>
              <a:t>), </a:t>
            </a:r>
            <a:r>
              <a:rPr lang="ru-RU" b="1" dirty="0" err="1">
                <a:solidFill>
                  <a:srgbClr val="FFFF00"/>
                </a:solidFill>
              </a:rPr>
              <a:t>карликові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бегемоти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заввишки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до 80 </a:t>
            </a:r>
            <a:r>
              <a:rPr lang="ru-RU" b="1" dirty="0" smtClean="0">
                <a:solidFill>
                  <a:srgbClr val="FFFF00"/>
                </a:solidFill>
              </a:rPr>
              <a:t>см. </a:t>
            </a:r>
            <a:r>
              <a:rPr lang="ru-RU" b="1" dirty="0" err="1" smtClean="0">
                <a:solidFill>
                  <a:srgbClr val="FFFF00"/>
                </a:solidFill>
              </a:rPr>
              <a:t>Мешкає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хижак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тропічних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лісів</a:t>
            </a:r>
            <a:r>
              <a:rPr lang="ru-RU" b="1" dirty="0">
                <a:solidFill>
                  <a:srgbClr val="FFFF00"/>
                </a:solidFill>
              </a:rPr>
              <a:t> - леопард. У </a:t>
            </a:r>
            <a:r>
              <a:rPr lang="ru-RU" b="1" dirty="0" err="1" smtClean="0">
                <a:solidFill>
                  <a:srgbClr val="FFFF00"/>
                </a:solidFill>
              </a:rPr>
              <a:t>важкопрохідних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хащах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є </a:t>
            </a:r>
            <a:r>
              <a:rPr lang="ru-RU" b="1" dirty="0" err="1" smtClean="0">
                <a:solidFill>
                  <a:srgbClr val="FFFF00"/>
                </a:solidFill>
              </a:rPr>
              <a:t>горили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Зріст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самця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сягає</a:t>
            </a:r>
            <a:r>
              <a:rPr lang="ru-RU" b="1" dirty="0">
                <a:solidFill>
                  <a:srgbClr val="FFFF00"/>
                </a:solidFill>
              </a:rPr>
              <a:t> 180 см, а </a:t>
            </a:r>
            <a:r>
              <a:rPr lang="ru-RU" b="1" dirty="0" err="1">
                <a:solidFill>
                  <a:srgbClr val="FFFF00"/>
                </a:solidFill>
              </a:rPr>
              <a:t>маса</a:t>
            </a:r>
            <a:r>
              <a:rPr lang="ru-RU" b="1" dirty="0">
                <a:solidFill>
                  <a:srgbClr val="FFFF00"/>
                </a:solidFill>
              </a:rPr>
              <a:t> - 250 кг. </a:t>
            </a:r>
          </a:p>
        </p:txBody>
      </p:sp>
    </p:spTree>
    <p:extLst>
      <p:ext uri="{BB962C8B-B14F-4D97-AF65-F5344CB8AC3E}">
        <p14:creationId xmlns:p14="http://schemas.microsoft.com/office/powerpoint/2010/main" val="31608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2808312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88"/>
            <a:ext cx="6130968" cy="342035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91365"/>
            <a:ext cx="5148064" cy="3432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391365"/>
            <a:ext cx="40684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Тварини</a:t>
            </a:r>
            <a:r>
              <a:rPr lang="ru-RU" sz="2000" b="1" dirty="0"/>
              <a:t> Сахари </a:t>
            </a:r>
            <a:r>
              <a:rPr lang="ru-RU" sz="2000" b="1" dirty="0" err="1"/>
              <a:t>пристосовані</a:t>
            </a:r>
            <a:r>
              <a:rPr lang="ru-RU" sz="2000" b="1" dirty="0"/>
              <a:t> до </a:t>
            </a:r>
            <a:r>
              <a:rPr lang="ru-RU" sz="2000" b="1" dirty="0" err="1" smtClean="0"/>
              <a:t>життя</a:t>
            </a:r>
            <a:r>
              <a:rPr lang="ru-RU" sz="2000" b="1" dirty="0" smtClean="0"/>
              <a:t> </a:t>
            </a:r>
            <a:r>
              <a:rPr lang="ru-RU" sz="2000" b="1" dirty="0"/>
              <a:t>в </a:t>
            </a:r>
            <a:r>
              <a:rPr lang="ru-RU" sz="2000" b="1" dirty="0" err="1"/>
              <a:t>пустелі</a:t>
            </a:r>
            <a:r>
              <a:rPr lang="ru-RU" sz="2000" b="1" dirty="0"/>
              <a:t>. </a:t>
            </a:r>
            <a:r>
              <a:rPr lang="ru-RU" sz="2000" b="1" dirty="0" err="1"/>
              <a:t>Антилопи</a:t>
            </a:r>
            <a:r>
              <a:rPr lang="ru-RU" sz="2000" b="1" dirty="0"/>
              <a:t> в </a:t>
            </a:r>
            <a:r>
              <a:rPr lang="ru-RU" sz="2000" b="1" dirty="0" err="1" smtClean="0"/>
              <a:t>пошуках</a:t>
            </a:r>
            <a:r>
              <a:rPr lang="ru-RU" sz="2000" b="1" dirty="0" smtClean="0"/>
              <a:t> </a:t>
            </a:r>
            <a:r>
              <a:rPr lang="ru-RU" sz="2000" b="1" dirty="0"/>
              <a:t>води й корму </a:t>
            </a:r>
            <a:r>
              <a:rPr lang="ru-RU" sz="2000" b="1" dirty="0" err="1"/>
              <a:t>здатні</a:t>
            </a:r>
            <a:r>
              <a:rPr lang="ru-RU" sz="2000" b="1" dirty="0"/>
              <a:t> </a:t>
            </a:r>
            <a:r>
              <a:rPr lang="ru-RU" sz="2000" b="1" dirty="0" err="1"/>
              <a:t>долати</a:t>
            </a:r>
            <a:r>
              <a:rPr lang="ru-RU" sz="2000" b="1" dirty="0"/>
              <a:t> </a:t>
            </a:r>
            <a:r>
              <a:rPr lang="ru-RU" sz="2000" b="1" dirty="0" err="1"/>
              <a:t>великі</a:t>
            </a:r>
            <a:r>
              <a:rPr lang="ru-RU" sz="2000" b="1" dirty="0"/>
              <a:t> </a:t>
            </a:r>
            <a:r>
              <a:rPr lang="ru-RU" sz="2000" b="1" dirty="0" err="1"/>
              <a:t>відстані</a:t>
            </a:r>
            <a:r>
              <a:rPr lang="ru-RU" sz="2000" b="1" dirty="0"/>
              <a:t>. </a:t>
            </a:r>
            <a:r>
              <a:rPr lang="ru-RU" sz="2000" b="1" dirty="0" err="1" smtClean="0"/>
              <a:t>Ящірки</a:t>
            </a:r>
            <a:r>
              <a:rPr lang="ru-RU" sz="2000" b="1" dirty="0"/>
              <a:t>, черепахи та </a:t>
            </a:r>
            <a:r>
              <a:rPr lang="ru-RU" sz="2000" b="1" dirty="0" err="1"/>
              <a:t>змії</a:t>
            </a:r>
            <a:r>
              <a:rPr lang="ru-RU" sz="2000" b="1" dirty="0"/>
              <a:t> </a:t>
            </a:r>
            <a:r>
              <a:rPr lang="ru-RU" sz="2000" b="1" dirty="0" err="1" smtClean="0"/>
              <a:t>можуть</a:t>
            </a:r>
            <a:r>
              <a:rPr lang="ru-RU" sz="2000" b="1" dirty="0" smtClean="0"/>
              <a:t> </a:t>
            </a:r>
            <a:r>
              <a:rPr lang="ru-RU" sz="2000" b="1" dirty="0" err="1"/>
              <a:t>жити</a:t>
            </a:r>
            <a:r>
              <a:rPr lang="ru-RU" sz="2000" b="1" dirty="0"/>
              <a:t> без води </a:t>
            </a:r>
            <a:r>
              <a:rPr lang="ru-RU" sz="2000" b="1" dirty="0" err="1"/>
              <a:t>досить</a:t>
            </a:r>
            <a:r>
              <a:rPr lang="ru-RU" sz="2000" b="1" dirty="0"/>
              <a:t> </a:t>
            </a:r>
            <a:r>
              <a:rPr lang="ru-RU" sz="2000" b="1" dirty="0" err="1"/>
              <a:t>довго</a:t>
            </a:r>
            <a:r>
              <a:rPr lang="ru-RU" sz="2000" b="1" dirty="0"/>
              <a:t>. Тут </a:t>
            </a:r>
            <a:r>
              <a:rPr lang="ru-RU" sz="2000" b="1" dirty="0" err="1" smtClean="0"/>
              <a:t>поши­рені</a:t>
            </a:r>
            <a:r>
              <a:rPr lang="ru-RU" sz="2000" b="1" dirty="0" smtClean="0"/>
              <a:t>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smtClean="0"/>
              <a:t>жуки</a:t>
            </a:r>
            <a:r>
              <a:rPr lang="ru-RU" sz="2000" b="1" dirty="0"/>
              <a:t>, сарана, </a:t>
            </a:r>
            <a:r>
              <a:rPr lang="ru-RU" sz="2000" b="1" dirty="0" err="1" smtClean="0"/>
              <a:t>скор­піони</a:t>
            </a:r>
            <a:r>
              <a:rPr lang="ru-RU" sz="2000" b="1" dirty="0"/>
              <a:t>. На </a:t>
            </a:r>
            <a:r>
              <a:rPr lang="ru-RU" sz="2000" b="1" dirty="0" err="1"/>
              <a:t>окраїнах</a:t>
            </a:r>
            <a:r>
              <a:rPr lang="ru-RU" sz="2000" b="1" dirty="0"/>
              <a:t> </a:t>
            </a:r>
            <a:r>
              <a:rPr lang="ru-RU" sz="2000" b="1" dirty="0" err="1"/>
              <a:t>пустелі</a:t>
            </a:r>
            <a:r>
              <a:rPr lang="ru-RU" sz="2000" b="1" dirty="0"/>
              <a:t> </a:t>
            </a:r>
            <a:r>
              <a:rPr lang="ru-RU" sz="2000" b="1" dirty="0" err="1" smtClean="0"/>
              <a:t>тра­пляються</a:t>
            </a:r>
            <a:r>
              <a:rPr lang="ru-RU" sz="2000" b="1" dirty="0" smtClean="0"/>
              <a:t> </a:t>
            </a:r>
            <a:r>
              <a:rPr lang="ru-RU" sz="2000" b="1" dirty="0" err="1"/>
              <a:t>гієни</a:t>
            </a:r>
            <a:r>
              <a:rPr lang="ru-RU" sz="2000" b="1" dirty="0"/>
              <a:t> і </a:t>
            </a:r>
            <a:r>
              <a:rPr lang="ru-RU" sz="2000" b="1" dirty="0" err="1" smtClean="0"/>
              <a:t>леви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706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36696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82" y="0"/>
            <a:ext cx="4582718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88842"/>
            <a:ext cx="4836695" cy="3272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83859"/>
            <a:ext cx="4723798" cy="337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700" y="3683658"/>
            <a:ext cx="4509644" cy="3127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484784"/>
            <a:ext cx="3898776" cy="1097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83658"/>
            <a:ext cx="4885328" cy="3161766"/>
          </a:xfrm>
        </p:spPr>
      </p:pic>
      <p:sp>
        <p:nvSpPr>
          <p:cNvPr id="5" name="TextBox 4"/>
          <p:cNvSpPr txBox="1"/>
          <p:nvPr/>
        </p:nvSpPr>
        <p:spPr>
          <a:xfrm>
            <a:off x="1" y="116632"/>
            <a:ext cx="9468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У </a:t>
            </a:r>
            <a:r>
              <a:rPr lang="ru-RU" sz="2800" dirty="0" err="1">
                <a:solidFill>
                  <a:srgbClr val="FFFF00"/>
                </a:solidFill>
              </a:rPr>
              <a:t>період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дощів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савани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щедрі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на </a:t>
            </a:r>
            <a:r>
              <a:rPr lang="ru-RU" sz="2800" dirty="0" err="1">
                <a:solidFill>
                  <a:srgbClr val="FFFF00"/>
                </a:solidFill>
              </a:rPr>
              <a:t>рослинну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їжу</a:t>
            </a:r>
            <a:r>
              <a:rPr lang="ru-RU" sz="2800" dirty="0">
                <a:solidFill>
                  <a:srgbClr val="FFFF00"/>
                </a:solidFill>
              </a:rPr>
              <a:t>, тому там </a:t>
            </a:r>
            <a:r>
              <a:rPr lang="ru-RU" sz="2800" dirty="0" err="1">
                <a:solidFill>
                  <a:srgbClr val="FFFF00"/>
                </a:solidFill>
              </a:rPr>
              <a:t>багато</a:t>
            </a:r>
            <a:r>
              <a:rPr lang="ru-RU" sz="2800" dirty="0">
                <a:solidFill>
                  <a:srgbClr val="FFFF00"/>
                </a:solidFill>
              </a:rPr>
              <a:t> великих </a:t>
            </a:r>
            <a:r>
              <a:rPr lang="ru-RU" sz="2800" dirty="0" err="1">
                <a:solidFill>
                  <a:srgbClr val="FFFF00"/>
                </a:solidFill>
              </a:rPr>
              <a:t>травоїдних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тварин</a:t>
            </a:r>
            <a:r>
              <a:rPr lang="ru-RU" sz="2800" dirty="0">
                <a:solidFill>
                  <a:srgbClr val="FFFF00"/>
                </a:solidFill>
              </a:rPr>
              <a:t>: </a:t>
            </a:r>
            <a:r>
              <a:rPr lang="ru-RU" sz="2800" dirty="0" err="1">
                <a:solidFill>
                  <a:srgbClr val="FFFF00"/>
                </a:solidFill>
              </a:rPr>
              <a:t>різноманітні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антилопи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зебри</a:t>
            </a:r>
            <a:r>
              <a:rPr lang="ru-RU" sz="2800" dirty="0">
                <a:solidFill>
                  <a:srgbClr val="FFFF00"/>
                </a:solidFill>
              </a:rPr>
              <a:t>, а </a:t>
            </a:r>
            <a:r>
              <a:rPr lang="ru-RU" sz="2800" dirty="0" err="1">
                <a:solidFill>
                  <a:srgbClr val="FFFF00"/>
                </a:solidFill>
              </a:rPr>
              <a:t>також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жирафи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які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можуть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поїдати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листя</a:t>
            </a:r>
            <a:r>
              <a:rPr lang="ru-RU" sz="2800" dirty="0">
                <a:solidFill>
                  <a:srgbClr val="FFFF00"/>
                </a:solidFill>
              </a:rPr>
              <a:t> з </a:t>
            </a:r>
            <a:r>
              <a:rPr lang="ru-RU" sz="2800" dirty="0" err="1">
                <a:solidFill>
                  <a:srgbClr val="FFFF00"/>
                </a:solidFill>
              </a:rPr>
              <a:t>високих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smtClean="0">
                <a:solidFill>
                  <a:srgbClr val="FFFF00"/>
                </a:solidFill>
              </a:rPr>
              <a:t>дерев. </a:t>
            </a:r>
            <a:r>
              <a:rPr lang="ru-RU" sz="2800" dirty="0" err="1">
                <a:solidFill>
                  <a:srgbClr val="FFFF00"/>
                </a:solidFill>
              </a:rPr>
              <a:t>Водяться</a:t>
            </a:r>
            <a:r>
              <a:rPr lang="ru-RU" sz="2800" dirty="0">
                <a:solidFill>
                  <a:srgbClr val="FFFF00"/>
                </a:solidFill>
              </a:rPr>
              <a:t> в </a:t>
            </a:r>
            <a:r>
              <a:rPr lang="ru-RU" sz="2800" dirty="0" err="1">
                <a:solidFill>
                  <a:srgbClr val="FFFF00"/>
                </a:solidFill>
              </a:rPr>
              <a:t>савані</a:t>
            </a:r>
            <a:r>
              <a:rPr lang="ru-RU" sz="2800" dirty="0">
                <a:solidFill>
                  <a:srgbClr val="FFFF00"/>
                </a:solidFill>
              </a:rPr>
              <a:t> й </a:t>
            </a:r>
            <a:r>
              <a:rPr lang="ru-RU" sz="2800" dirty="0" err="1" smtClean="0">
                <a:solidFill>
                  <a:srgbClr val="FFFF00"/>
                </a:solidFill>
              </a:rPr>
              <a:t>інші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великі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травоїдні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тварини</a:t>
            </a:r>
            <a:r>
              <a:rPr lang="ru-RU" sz="2800" dirty="0">
                <a:solidFill>
                  <a:srgbClr val="FFFF00"/>
                </a:solidFill>
              </a:rPr>
              <a:t> - </a:t>
            </a:r>
            <a:r>
              <a:rPr lang="ru-RU" sz="2800" dirty="0" err="1">
                <a:solidFill>
                  <a:srgbClr val="FFFF00"/>
                </a:solidFill>
              </a:rPr>
              <a:t>слони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буйволи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smtClean="0">
                <a:solidFill>
                  <a:srgbClr val="FFFF00"/>
                </a:solidFill>
              </a:rPr>
              <a:t>носо­роги</a:t>
            </a:r>
            <a:r>
              <a:rPr lang="ru-RU" sz="2800" dirty="0">
                <a:solidFill>
                  <a:srgbClr val="FFFF00"/>
                </a:solidFill>
              </a:rPr>
              <a:t>. На берегах </a:t>
            </a:r>
            <a:r>
              <a:rPr lang="ru-RU" sz="2800" dirty="0" err="1">
                <a:solidFill>
                  <a:srgbClr val="FFFF00"/>
                </a:solidFill>
              </a:rPr>
              <a:t>річок</a:t>
            </a:r>
            <a:r>
              <a:rPr lang="ru-RU" sz="2800" dirty="0">
                <a:solidFill>
                  <a:srgbClr val="FFFF00"/>
                </a:solidFill>
              </a:rPr>
              <a:t> і озер </a:t>
            </a:r>
            <a:r>
              <a:rPr lang="ru-RU" sz="2800" dirty="0" err="1">
                <a:solidFill>
                  <a:srgbClr val="FFFF00"/>
                </a:solidFill>
              </a:rPr>
              <a:t>трапляються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бегемоти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Травоїдними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тваринами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живляться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хижаки</a:t>
            </a:r>
            <a:r>
              <a:rPr lang="ru-RU" sz="2800" dirty="0">
                <a:solidFill>
                  <a:srgbClr val="FFFF00"/>
                </a:solidFill>
              </a:rPr>
              <a:t>. </a:t>
            </a:r>
            <a:r>
              <a:rPr lang="ru-RU" sz="2800" dirty="0" err="1">
                <a:solidFill>
                  <a:srgbClr val="FFFF00"/>
                </a:solidFill>
              </a:rPr>
              <a:t>Серед</a:t>
            </a:r>
            <a:r>
              <a:rPr lang="ru-RU" sz="2800" dirty="0">
                <a:solidFill>
                  <a:srgbClr val="FFFF00"/>
                </a:solidFill>
              </a:rPr>
              <a:t> них </a:t>
            </a:r>
            <a:r>
              <a:rPr lang="ru-RU" sz="2800" dirty="0" err="1" smtClean="0">
                <a:solidFill>
                  <a:srgbClr val="FFFF00"/>
                </a:solidFill>
              </a:rPr>
              <a:t>найсильніший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і </a:t>
            </a:r>
            <a:r>
              <a:rPr lang="ru-RU" sz="2800" dirty="0" err="1" smtClean="0">
                <a:solidFill>
                  <a:srgbClr val="FFFF00"/>
                </a:solidFill>
              </a:rPr>
              <a:t>найгрізніший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- лев, а </a:t>
            </a:r>
            <a:r>
              <a:rPr lang="ru-RU" sz="2800" dirty="0" err="1">
                <a:solidFill>
                  <a:srgbClr val="FFFF00"/>
                </a:solidFill>
              </a:rPr>
              <a:t>також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гепар­ди</a:t>
            </a:r>
            <a:r>
              <a:rPr lang="ru-RU" sz="2800" dirty="0" smtClean="0">
                <a:solidFill>
                  <a:srgbClr val="FFFF00"/>
                </a:solidFill>
              </a:rPr>
              <a:t> ,</a:t>
            </a:r>
            <a:r>
              <a:rPr lang="ru-RU" sz="2800" dirty="0" err="1" smtClean="0">
                <a:solidFill>
                  <a:srgbClr val="FFFF00"/>
                </a:solidFill>
              </a:rPr>
              <a:t>шакали</a:t>
            </a:r>
            <a:r>
              <a:rPr lang="ru-RU" sz="2800" dirty="0">
                <a:solidFill>
                  <a:srgbClr val="FFFF00"/>
                </a:solidFill>
              </a:rPr>
              <a:t>, </a:t>
            </a:r>
            <a:r>
              <a:rPr lang="ru-RU" sz="2800" dirty="0" err="1">
                <a:solidFill>
                  <a:srgbClr val="FFFF00"/>
                </a:solidFill>
              </a:rPr>
              <a:t>гієни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42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3744416"/>
          </a:xfrm>
        </p:spPr>
        <p:txBody>
          <a:bodyPr/>
          <a:lstStyle/>
          <a:p>
            <a:pPr marL="64008" indent="0">
              <a:buNone/>
            </a:pPr>
            <a:r>
              <a:rPr lang="ru-RU" dirty="0">
                <a:solidFill>
                  <a:srgbClr val="FFFF00"/>
                </a:solidFill>
              </a:rPr>
              <a:t>У </a:t>
            </a:r>
            <a:r>
              <a:rPr lang="ru-RU" dirty="0" err="1">
                <a:solidFill>
                  <a:srgbClr val="FFFF00"/>
                </a:solidFill>
              </a:rPr>
              <a:t>лісі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дуже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багато</a:t>
            </a:r>
            <a:r>
              <a:rPr lang="ru-RU" dirty="0">
                <a:solidFill>
                  <a:srgbClr val="FFFF00"/>
                </a:solidFill>
              </a:rPr>
              <a:t> комах. Мурашки, </a:t>
            </a:r>
            <a:r>
              <a:rPr lang="ru-RU" dirty="0" err="1">
                <a:solidFill>
                  <a:srgbClr val="FFFF00"/>
                </a:solidFill>
              </a:rPr>
              <a:t>яких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називають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кочовими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рухаються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довгими</a:t>
            </a:r>
            <a:r>
              <a:rPr lang="ru-RU" dirty="0">
                <a:solidFill>
                  <a:srgbClr val="FFFF00"/>
                </a:solidFill>
              </a:rPr>
              <a:t> колонами, </a:t>
            </a:r>
            <a:r>
              <a:rPr lang="ru-RU" dirty="0" err="1">
                <a:solidFill>
                  <a:srgbClr val="FFFF00"/>
                </a:solidFill>
              </a:rPr>
              <a:t>винищуючи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своєму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шляху </a:t>
            </a:r>
            <a:r>
              <a:rPr lang="ru-RU" dirty="0">
                <a:solidFill>
                  <a:srgbClr val="FFFF00"/>
                </a:solidFill>
              </a:rPr>
              <a:t>все </a:t>
            </a:r>
            <a:r>
              <a:rPr lang="ru-RU" dirty="0" err="1">
                <a:solidFill>
                  <a:srgbClr val="FFFF00"/>
                </a:solidFill>
              </a:rPr>
              <a:t>живе</a:t>
            </a:r>
            <a:r>
              <a:rPr lang="ru-RU" dirty="0">
                <a:solidFill>
                  <a:srgbClr val="FFFF00"/>
                </a:solidFill>
              </a:rPr>
              <a:t>. На деревах та в </a:t>
            </a:r>
            <a:r>
              <a:rPr lang="ru-RU" dirty="0" err="1">
                <a:solidFill>
                  <a:srgbClr val="FFFF00"/>
                </a:solidFill>
              </a:rPr>
              <a:t>ґрунті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селяться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терміти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живляться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рослинними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рештками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Водяться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змії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землерийки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різні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ящірки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pPr marL="64008" indent="0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" y="3861048"/>
            <a:ext cx="4472108" cy="2985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10" y="3937191"/>
            <a:ext cx="4902160" cy="294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63942" cy="35766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56" y="3576621"/>
            <a:ext cx="4969524" cy="32763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556" y="68393"/>
            <a:ext cx="4979444" cy="35082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283968" cy="33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46" y="2852937"/>
            <a:ext cx="3979322" cy="3979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5740"/>
            <a:ext cx="8911049" cy="3456384"/>
          </a:xfrm>
        </p:spPr>
        <p:txBody>
          <a:bodyPr/>
          <a:lstStyle/>
          <a:p>
            <a:pPr marL="64008" indent="0">
              <a:buNone/>
            </a:pPr>
            <a:r>
              <a:rPr lang="ru-RU" b="1" dirty="0">
                <a:solidFill>
                  <a:srgbClr val="FFFF00"/>
                </a:solidFill>
              </a:rPr>
              <a:t>У саванах </a:t>
            </a:r>
            <a:r>
              <a:rPr lang="ru-RU" b="1" dirty="0" smtClean="0">
                <a:solidFill>
                  <a:srgbClr val="FFFF00"/>
                </a:solidFill>
              </a:rPr>
              <a:t>Африки </a:t>
            </a:r>
            <a:r>
              <a:rPr lang="ru-RU" b="1" dirty="0" err="1">
                <a:solidFill>
                  <a:srgbClr val="FFFF00"/>
                </a:solidFill>
              </a:rPr>
              <a:t>велике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різноманіття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птахів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Най­більший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птах на </a:t>
            </a:r>
            <a:r>
              <a:rPr lang="ru-RU" b="1" dirty="0" err="1">
                <a:solidFill>
                  <a:srgbClr val="FFFF00"/>
                </a:solidFill>
              </a:rPr>
              <a:t>Землі</a:t>
            </a:r>
            <a:r>
              <a:rPr lang="ru-RU" b="1" dirty="0">
                <a:solidFill>
                  <a:srgbClr val="FFFF00"/>
                </a:solidFill>
              </a:rPr>
              <a:t> - </a:t>
            </a:r>
            <a:r>
              <a:rPr lang="ru-RU" b="1" dirty="0" err="1">
                <a:solidFill>
                  <a:srgbClr val="FFFF00"/>
                </a:solidFill>
              </a:rPr>
              <a:t>африканський</a:t>
            </a:r>
            <a:r>
              <a:rPr lang="ru-RU" b="1" dirty="0">
                <a:solidFill>
                  <a:srgbClr val="FFFF00"/>
                </a:solidFill>
              </a:rPr>
              <a:t> страус, </a:t>
            </a:r>
            <a:r>
              <a:rPr lang="ru-RU" b="1" dirty="0" err="1">
                <a:solidFill>
                  <a:srgbClr val="FFFF00"/>
                </a:solidFill>
              </a:rPr>
              <a:t>який</a:t>
            </a:r>
            <a:r>
              <a:rPr lang="ru-RU" b="1" dirty="0">
                <a:solidFill>
                  <a:srgbClr val="FFFF00"/>
                </a:solidFill>
              </a:rPr>
              <a:t> утратив </a:t>
            </a:r>
            <a:r>
              <a:rPr lang="ru-RU" b="1" dirty="0" err="1">
                <a:solidFill>
                  <a:srgbClr val="FFFF00"/>
                </a:solidFill>
              </a:rPr>
              <a:t>здатність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літати</a:t>
            </a:r>
            <a:r>
              <a:rPr lang="ru-RU" b="1" dirty="0">
                <a:solidFill>
                  <a:srgbClr val="FFFF00"/>
                </a:solidFill>
              </a:rPr>
              <a:t>. </a:t>
            </a:r>
            <a:r>
              <a:rPr lang="ru-RU" b="1" dirty="0" err="1" smtClean="0">
                <a:solidFill>
                  <a:srgbClr val="FFFF00"/>
                </a:solidFill>
              </a:rPr>
              <a:t>Його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зріст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сягає</a:t>
            </a:r>
            <a:r>
              <a:rPr lang="ru-RU" b="1" dirty="0">
                <a:solidFill>
                  <a:srgbClr val="FFFF00"/>
                </a:solidFill>
              </a:rPr>
              <a:t> 270 см, а </a:t>
            </a:r>
            <a:r>
              <a:rPr lang="ru-RU" b="1" dirty="0" err="1">
                <a:solidFill>
                  <a:srgbClr val="FFFF00"/>
                </a:solidFill>
              </a:rPr>
              <a:t>маса</a:t>
            </a:r>
            <a:r>
              <a:rPr lang="ru-RU" b="1" dirty="0">
                <a:solidFill>
                  <a:srgbClr val="FFFF00"/>
                </a:solidFill>
              </a:rPr>
              <a:t> - </a:t>
            </a:r>
            <a:r>
              <a:rPr lang="ru-RU" b="1" dirty="0" smtClean="0">
                <a:solidFill>
                  <a:srgbClr val="FFFF00"/>
                </a:solidFill>
              </a:rPr>
              <a:t>70 </a:t>
            </a:r>
            <a:r>
              <a:rPr lang="ru-RU" b="1" dirty="0">
                <a:solidFill>
                  <a:srgbClr val="FFFF00"/>
                </a:solidFill>
              </a:rPr>
              <a:t>-</a:t>
            </a:r>
            <a:r>
              <a:rPr lang="ru-RU" b="1" dirty="0" smtClean="0">
                <a:solidFill>
                  <a:srgbClr val="FFFF00"/>
                </a:solidFill>
              </a:rPr>
              <a:t>90 </a:t>
            </a:r>
            <a:r>
              <a:rPr lang="ru-RU" b="1" dirty="0">
                <a:solidFill>
                  <a:srgbClr val="FFFF00"/>
                </a:solidFill>
              </a:rPr>
              <a:t>кг. У </a:t>
            </a:r>
            <a:r>
              <a:rPr lang="ru-RU" b="1" dirty="0" err="1">
                <a:solidFill>
                  <a:srgbClr val="FFFF00"/>
                </a:solidFill>
              </a:rPr>
              <a:t>разі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небезпеки</a:t>
            </a:r>
            <a:r>
              <a:rPr lang="ru-RU" b="1" dirty="0">
                <a:solidFill>
                  <a:srgbClr val="FFFF00"/>
                </a:solidFill>
              </a:rPr>
              <a:t> страус </a:t>
            </a:r>
            <a:r>
              <a:rPr lang="ru-RU" b="1" dirty="0" err="1" smtClean="0">
                <a:solidFill>
                  <a:srgbClr val="FFFF00"/>
                </a:solidFill>
              </a:rPr>
              <a:t>біжить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вели­чезними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кроками</a:t>
            </a:r>
            <a:r>
              <a:rPr lang="ru-RU" b="1" dirty="0">
                <a:solidFill>
                  <a:srgbClr val="FFFF00"/>
                </a:solidFill>
              </a:rPr>
              <a:t> (до 4 -5 м) </a:t>
            </a:r>
            <a:r>
              <a:rPr lang="ru-RU" b="1" dirty="0" err="1">
                <a:solidFill>
                  <a:srgbClr val="FFFF00"/>
                </a:solidFill>
              </a:rPr>
              <a:t>зі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швидкістю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70 к м /год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9992"/>
            <a:ext cx="5025946" cy="33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"/>
            <a:ext cx="4799959" cy="36449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3" y="56006"/>
            <a:ext cx="4701685" cy="35170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293" y="3573015"/>
            <a:ext cx="4814581" cy="3284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5"/>
            <a:ext cx="4404294" cy="32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9043" y="692696"/>
            <a:ext cx="9083352" cy="5762112"/>
          </a:xfrm>
        </p:spPr>
        <p:txBody>
          <a:bodyPr>
            <a:normAutofit/>
          </a:bodyPr>
          <a:lstStyle/>
          <a:p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надвисоким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температурам </a:t>
            </a:r>
            <a:r>
              <a:rPr lang="ru-RU" dirty="0" err="1"/>
              <a:t>упродовж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року. Тому </a:t>
            </a:r>
            <a:r>
              <a:rPr lang="ru-RU" dirty="0" smtClean="0"/>
              <a:t>материк Африка </a:t>
            </a:r>
            <a:r>
              <a:rPr lang="ru-RU" dirty="0" err="1" smtClean="0"/>
              <a:t>найспекотніший</a:t>
            </a:r>
            <a:r>
              <a:rPr lang="ru-RU" dirty="0" smtClean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Африці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тропіків</a:t>
            </a:r>
            <a:r>
              <a:rPr lang="ru-RU" dirty="0"/>
              <a:t> темпе-</a:t>
            </a:r>
            <a:br>
              <a:rPr lang="ru-RU" dirty="0"/>
            </a:br>
            <a:r>
              <a:rPr lang="ru-RU" dirty="0" err="1"/>
              <a:t>ратура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+ 32 °С </a:t>
            </a:r>
            <a:r>
              <a:rPr lang="ru-RU" dirty="0" err="1"/>
              <a:t>улітку</a:t>
            </a:r>
            <a:r>
              <a:rPr lang="ru-RU" dirty="0"/>
              <a:t> і +24 °С </a:t>
            </a:r>
            <a:r>
              <a:rPr lang="ru-RU" dirty="0" err="1" smtClean="0"/>
              <a:t>узимку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Африка </a:t>
            </a:r>
            <a:r>
              <a:rPr lang="ru-RU" dirty="0" err="1"/>
              <a:t>багата</a:t>
            </a:r>
            <a:r>
              <a:rPr lang="ru-RU" dirty="0"/>
              <a:t> на 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копалини</a:t>
            </a:r>
            <a:r>
              <a:rPr lang="ru-RU" dirty="0"/>
              <a:t>: золото, платину, </a:t>
            </a:r>
            <a:r>
              <a:rPr lang="ru-RU" dirty="0" err="1"/>
              <a:t>алмази</a:t>
            </a:r>
            <a:r>
              <a:rPr lang="ru-RU" dirty="0"/>
              <a:t>, </a:t>
            </a:r>
            <a:r>
              <a:rPr lang="ru-RU" dirty="0" err="1"/>
              <a:t>уранові</a:t>
            </a:r>
            <a:r>
              <a:rPr lang="ru-RU" dirty="0"/>
              <a:t> </a:t>
            </a:r>
            <a:r>
              <a:rPr lang="ru-RU" dirty="0" err="1"/>
              <a:t>руди</a:t>
            </a:r>
            <a:r>
              <a:rPr lang="ru-RU" dirty="0"/>
              <a:t>, </a:t>
            </a:r>
            <a:r>
              <a:rPr lang="ru-RU" dirty="0" err="1"/>
              <a:t>нафту</a:t>
            </a:r>
            <a:r>
              <a:rPr lang="ru-RU" dirty="0"/>
              <a:t>, газ. </a:t>
            </a:r>
            <a:endParaRPr lang="ru-RU" dirty="0" smtClean="0"/>
          </a:p>
          <a:p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smtClean="0"/>
              <a:t>Африки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темний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 smtClean="0"/>
              <a:t>шкіри</a:t>
            </a:r>
            <a:r>
              <a:rPr lang="ru-RU" dirty="0"/>
              <a:t>. Народи </a:t>
            </a:r>
            <a:r>
              <a:rPr lang="ru-RU" dirty="0" err="1"/>
              <a:t>півночі</a:t>
            </a:r>
            <a:r>
              <a:rPr lang="ru-RU" dirty="0"/>
              <a:t> - </a:t>
            </a:r>
            <a:r>
              <a:rPr lang="ru-RU" dirty="0" err="1" smtClean="0"/>
              <a:t>світлошкірі</a:t>
            </a:r>
            <a:r>
              <a:rPr lang="ru-RU" dirty="0"/>
              <a:t>, </a:t>
            </a:r>
            <a:r>
              <a:rPr lang="ru-RU" dirty="0" err="1"/>
              <a:t>смагляві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969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45268"/>
            <a:ext cx="4320480" cy="1196752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/>
              <a:t>Рослинний світ</a:t>
            </a:r>
            <a:endParaRPr lang="ru-RU" sz="4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76501"/>
            <a:ext cx="5076056" cy="33814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-60511"/>
            <a:ext cx="4716016" cy="353701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0" y="1944173"/>
            <a:ext cx="4316539" cy="3473154"/>
          </a:xfrm>
        </p:spPr>
      </p:pic>
    </p:spTree>
    <p:extLst>
      <p:ext uri="{BB962C8B-B14F-4D97-AF65-F5344CB8AC3E}">
        <p14:creationId xmlns:p14="http://schemas.microsoft.com/office/powerpoint/2010/main" val="287625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46"/>
            <a:ext cx="5230678" cy="3429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706" y="3284984"/>
            <a:ext cx="4801372" cy="359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84985"/>
            <a:ext cx="46440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У </a:t>
            </a:r>
            <a:r>
              <a:rPr lang="ru-RU" sz="2000" b="1" dirty="0" err="1">
                <a:solidFill>
                  <a:srgbClr val="FFFF00"/>
                </a:solidFill>
              </a:rPr>
              <a:t>вологих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тропічних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лісах</a:t>
            </a:r>
            <a:r>
              <a:rPr lang="ru-RU" sz="2000" b="1" dirty="0">
                <a:solidFill>
                  <a:srgbClr val="FFFF00"/>
                </a:solidFill>
              </a:rPr>
              <a:t> Африки </a:t>
            </a:r>
            <a:r>
              <a:rPr lang="ru-RU" sz="2000" b="1" dirty="0" err="1">
                <a:solidFill>
                  <a:srgbClr val="FFFF00"/>
                </a:solidFill>
              </a:rPr>
              <a:t>немає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пір</a:t>
            </a:r>
            <a:r>
              <a:rPr lang="ru-RU" sz="2000" b="1" dirty="0">
                <a:solidFill>
                  <a:srgbClr val="FFFF00"/>
                </a:solidFill>
              </a:rPr>
              <a:t> року: </a:t>
            </a:r>
            <a:r>
              <a:rPr lang="ru-RU" sz="2000" b="1" dirty="0" err="1">
                <a:solidFill>
                  <a:srgbClr val="FFFF00"/>
                </a:solidFill>
              </a:rPr>
              <a:t>взимку</a:t>
            </a:r>
            <a:r>
              <a:rPr lang="ru-RU" sz="2000" b="1" dirty="0">
                <a:solidFill>
                  <a:srgbClr val="FFFF00"/>
                </a:solidFill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</a:rPr>
              <a:t>влітку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однаково</a:t>
            </a:r>
            <a:r>
              <a:rPr lang="ru-RU" sz="2000" b="1" dirty="0">
                <a:solidFill>
                  <a:srgbClr val="FFFF00"/>
                </a:solidFill>
              </a:rPr>
              <a:t> тепло. </a:t>
            </a:r>
            <a:r>
              <a:rPr lang="ru-RU" sz="2000" b="1" dirty="0" err="1">
                <a:solidFill>
                  <a:srgbClr val="FFFF00"/>
                </a:solidFill>
              </a:rPr>
              <a:t>Щодня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ллють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дощі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r>
              <a:rPr lang="ru-RU" sz="2000" b="1" dirty="0" err="1">
                <a:solidFill>
                  <a:srgbClr val="FFFF00"/>
                </a:solidFill>
              </a:rPr>
              <a:t>Лісові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ґрунти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дуже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бідні</a:t>
            </a:r>
            <a:r>
              <a:rPr lang="ru-RU" sz="2000" b="1" dirty="0">
                <a:solidFill>
                  <a:srgbClr val="FFFF00"/>
                </a:solidFill>
              </a:rPr>
              <a:t> на </a:t>
            </a:r>
            <a:r>
              <a:rPr lang="ru-RU" sz="2000" b="1" dirty="0" err="1">
                <a:solidFill>
                  <a:srgbClr val="FFFF00"/>
                </a:solidFill>
              </a:rPr>
              <a:t>поживні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речовини</a:t>
            </a:r>
            <a:r>
              <a:rPr lang="ru-RU" sz="2000" b="1" dirty="0">
                <a:solidFill>
                  <a:srgbClr val="FFFF00"/>
                </a:solidFill>
              </a:rPr>
              <a:t>. У теплому й </a:t>
            </a:r>
            <a:r>
              <a:rPr lang="ru-RU" sz="2000" b="1" dirty="0" err="1">
                <a:solidFill>
                  <a:srgbClr val="FFFF00"/>
                </a:solidFill>
              </a:rPr>
              <a:t>вологому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ґрунті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рештки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організмів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швид­ко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розкладаються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мікроорганізмами</a:t>
            </a:r>
            <a:r>
              <a:rPr lang="ru-RU" sz="2000" b="1" dirty="0">
                <a:solidFill>
                  <a:srgbClr val="FFFF00"/>
                </a:solidFill>
              </a:rPr>
              <a:t>, і </a:t>
            </a:r>
            <a:r>
              <a:rPr lang="ru-RU" sz="2000" b="1" dirty="0" err="1">
                <a:solidFill>
                  <a:srgbClr val="FFFF00"/>
                </a:solidFill>
              </a:rPr>
              <a:t>поживні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речови­ни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відразу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вбираються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рослинами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endParaRPr lang="ru-RU" sz="2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78" y="187683"/>
            <a:ext cx="3832789" cy="28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59832" y="188640"/>
            <a:ext cx="5626968" cy="788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7715200" cy="5013176"/>
          </a:xfrm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435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У </a:t>
            </a:r>
            <a:r>
              <a:rPr lang="ru-RU" sz="2000" b="1" dirty="0" err="1">
                <a:solidFill>
                  <a:srgbClr val="FFFF00"/>
                </a:solidFill>
              </a:rPr>
              <a:t>вологих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тропічних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лісах</a:t>
            </a:r>
            <a:r>
              <a:rPr lang="ru-RU" sz="2000" b="1" dirty="0">
                <a:solidFill>
                  <a:srgbClr val="FFFF00"/>
                </a:solidFill>
              </a:rPr>
              <a:t> Африки </a:t>
            </a:r>
            <a:r>
              <a:rPr lang="ru-RU" sz="2000" b="1" dirty="0" err="1">
                <a:solidFill>
                  <a:srgbClr val="FFFF00"/>
                </a:solidFill>
              </a:rPr>
              <a:t>немає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пір</a:t>
            </a:r>
            <a:r>
              <a:rPr lang="ru-RU" sz="2000" b="1" dirty="0">
                <a:solidFill>
                  <a:srgbClr val="FFFF00"/>
                </a:solidFill>
              </a:rPr>
              <a:t> року: </a:t>
            </a:r>
            <a:r>
              <a:rPr lang="ru-RU" sz="2000" b="1" dirty="0" err="1">
                <a:solidFill>
                  <a:srgbClr val="FFFF00"/>
                </a:solidFill>
              </a:rPr>
              <a:t>взимку</a:t>
            </a:r>
            <a:r>
              <a:rPr lang="ru-RU" sz="2000" b="1" dirty="0">
                <a:solidFill>
                  <a:srgbClr val="FFFF00"/>
                </a:solidFill>
              </a:rPr>
              <a:t> і </a:t>
            </a:r>
            <a:r>
              <a:rPr lang="ru-RU" sz="2000" b="1" dirty="0" err="1">
                <a:solidFill>
                  <a:srgbClr val="FFFF00"/>
                </a:solidFill>
              </a:rPr>
              <a:t>влітку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однаково</a:t>
            </a:r>
            <a:r>
              <a:rPr lang="ru-RU" sz="2000" b="1" dirty="0">
                <a:solidFill>
                  <a:srgbClr val="FFFF00"/>
                </a:solidFill>
              </a:rPr>
              <a:t> тепло. </a:t>
            </a:r>
            <a:r>
              <a:rPr lang="ru-RU" sz="2000" b="1" dirty="0" err="1">
                <a:solidFill>
                  <a:srgbClr val="FFFF00"/>
                </a:solidFill>
              </a:rPr>
              <a:t>Щодня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ллють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дощі</a:t>
            </a:r>
            <a:r>
              <a:rPr lang="ru-RU" sz="2000" b="1" dirty="0">
                <a:solidFill>
                  <a:srgbClr val="FFFF00"/>
                </a:solidFill>
              </a:rPr>
              <a:t>. </a:t>
            </a:r>
            <a:r>
              <a:rPr lang="ru-RU" sz="2000" b="1" dirty="0" err="1">
                <a:solidFill>
                  <a:srgbClr val="FFFF00"/>
                </a:solidFill>
              </a:rPr>
              <a:t>Лісові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ґрунти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дуже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бідні</a:t>
            </a:r>
            <a:r>
              <a:rPr lang="ru-RU" sz="2000" b="1" dirty="0">
                <a:solidFill>
                  <a:srgbClr val="FFFF00"/>
                </a:solidFill>
              </a:rPr>
              <a:t> на </a:t>
            </a:r>
            <a:r>
              <a:rPr lang="ru-RU" sz="2000" b="1" dirty="0" err="1">
                <a:solidFill>
                  <a:srgbClr val="FFFF00"/>
                </a:solidFill>
              </a:rPr>
              <a:t>поживні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речовини</a:t>
            </a:r>
            <a:r>
              <a:rPr lang="ru-RU" sz="2000" b="1" dirty="0">
                <a:solidFill>
                  <a:srgbClr val="FFFF00"/>
                </a:solidFill>
              </a:rPr>
              <a:t>. У теплому й </a:t>
            </a:r>
            <a:r>
              <a:rPr lang="ru-RU" sz="2000" b="1" dirty="0" err="1">
                <a:solidFill>
                  <a:srgbClr val="FFFF00"/>
                </a:solidFill>
              </a:rPr>
              <a:t>вологому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ґрунті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рештки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організмів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швид­ко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розкладаються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мікроорганізмами</a:t>
            </a:r>
            <a:r>
              <a:rPr lang="ru-RU" sz="2000" b="1" dirty="0">
                <a:solidFill>
                  <a:srgbClr val="FFFF00"/>
                </a:solidFill>
              </a:rPr>
              <a:t>, і </a:t>
            </a:r>
            <a:r>
              <a:rPr lang="ru-RU" sz="2000" b="1" dirty="0" err="1">
                <a:solidFill>
                  <a:srgbClr val="FFFF00"/>
                </a:solidFill>
              </a:rPr>
              <a:t>поживні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речови­ни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відразу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вбираються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рослинами</a:t>
            </a:r>
            <a:r>
              <a:rPr lang="ru-RU" sz="2000" b="1" dirty="0">
                <a:solidFill>
                  <a:srgbClr val="FFFF00"/>
                </a:solidFill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607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766" y="3477875"/>
            <a:ext cx="4997774" cy="333184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0"/>
            <a:ext cx="5245745" cy="3497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368402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Ліси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дуж</a:t>
            </a:r>
            <a:r>
              <a:rPr lang="ru-RU" sz="2400" b="1" dirty="0">
                <a:solidFill>
                  <a:srgbClr val="FFFF00"/>
                </a:solidFill>
              </a:rPr>
              <a:t> е </a:t>
            </a:r>
            <a:r>
              <a:rPr lang="ru-RU" sz="2400" b="1" dirty="0" err="1">
                <a:solidFill>
                  <a:srgbClr val="FFFF00"/>
                </a:solidFill>
              </a:rPr>
              <a:t>густі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Ростуть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фікуси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й </a:t>
            </a:r>
            <a:r>
              <a:rPr lang="ru-RU" sz="2400" b="1" dirty="0" err="1">
                <a:solidFill>
                  <a:srgbClr val="FFFF00"/>
                </a:solidFill>
              </a:rPr>
              <a:t>різні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види</a:t>
            </a:r>
            <a:r>
              <a:rPr lang="ru-RU" sz="2400" b="1" dirty="0">
                <a:solidFill>
                  <a:srgbClr val="FFFF00"/>
                </a:solidFill>
              </a:rPr>
              <a:t> пальм, </a:t>
            </a:r>
            <a:r>
              <a:rPr lang="ru-RU" sz="2400" b="1" dirty="0" err="1">
                <a:solidFill>
                  <a:srgbClr val="FFFF00"/>
                </a:solidFill>
              </a:rPr>
              <a:t>ебенове</a:t>
            </a:r>
            <a:r>
              <a:rPr lang="ru-RU" sz="2400" b="1" dirty="0">
                <a:solidFill>
                  <a:srgbClr val="FFFF00"/>
                </a:solidFill>
              </a:rPr>
              <a:t> (</a:t>
            </a:r>
            <a:r>
              <a:rPr lang="ru-RU" sz="2400" b="1" dirty="0" err="1">
                <a:solidFill>
                  <a:srgbClr val="FFFF00"/>
                </a:solidFill>
              </a:rPr>
              <a:t>чорне</a:t>
            </a:r>
            <a:r>
              <a:rPr lang="ru-RU" sz="2400" b="1" dirty="0">
                <a:solidFill>
                  <a:srgbClr val="FFFF00"/>
                </a:solidFill>
              </a:rPr>
              <a:t>), </a:t>
            </a:r>
            <a:r>
              <a:rPr lang="ru-RU" sz="2400" b="1" dirty="0" err="1">
                <a:solidFill>
                  <a:srgbClr val="FFFF00"/>
                </a:solidFill>
              </a:rPr>
              <a:t>червоне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залізне</a:t>
            </a:r>
            <a:r>
              <a:rPr lang="ru-RU" sz="2400" b="1" dirty="0">
                <a:solidFill>
                  <a:srgbClr val="FFFF00"/>
                </a:solidFill>
              </a:rPr>
              <a:t> дерева з </a:t>
            </a:r>
            <a:r>
              <a:rPr lang="ru-RU" sz="2400" b="1" dirty="0" err="1" smtClean="0">
                <a:solidFill>
                  <a:srgbClr val="FFFF00"/>
                </a:solidFill>
              </a:rPr>
              <a:t>дуже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міцною</a:t>
            </a:r>
            <a:r>
              <a:rPr lang="ru-RU" sz="2400" b="1" dirty="0">
                <a:solidFill>
                  <a:srgbClr val="FFFF00"/>
                </a:solidFill>
              </a:rPr>
              <a:t> деревиною, а </a:t>
            </a:r>
            <a:r>
              <a:rPr lang="ru-RU" sz="2400" b="1" dirty="0" err="1">
                <a:solidFill>
                  <a:srgbClr val="FFFF00"/>
                </a:solidFill>
              </a:rPr>
              <a:t>також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хлібне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кавове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мускатне</a:t>
            </a:r>
            <a:r>
              <a:rPr lang="ru-RU" sz="2400" b="1" dirty="0">
                <a:solidFill>
                  <a:srgbClr val="FFFF00"/>
                </a:solidFill>
              </a:rPr>
              <a:t> дерева і дерево какао. </a:t>
            </a:r>
            <a:r>
              <a:rPr lang="ru-RU" sz="2400" b="1" dirty="0" err="1">
                <a:solidFill>
                  <a:srgbClr val="FFFF00"/>
                </a:solidFill>
              </a:rPr>
              <a:t>Під</a:t>
            </a:r>
            <a:r>
              <a:rPr lang="ru-RU" sz="2400" b="1" dirty="0">
                <a:solidFill>
                  <a:srgbClr val="FFFF00"/>
                </a:solidFill>
              </a:rPr>
              <a:t> деревами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розташувалися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деревопо­дібні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папороті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різноманітні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чагарники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повзучі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трав’я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­</a:t>
            </a:r>
            <a:r>
              <a:rPr lang="ru-RU" sz="2400" b="1" dirty="0" err="1" smtClean="0">
                <a:solidFill>
                  <a:srgbClr val="FFFF00"/>
                </a:solidFill>
              </a:rPr>
              <a:t>нисті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рослини</a:t>
            </a:r>
            <a:r>
              <a:rPr lang="ru-RU" sz="2400" b="1" dirty="0">
                <a:solidFill>
                  <a:srgbClr val="FFFF00"/>
                </a:solidFill>
              </a:rPr>
              <a:t> та </a:t>
            </a:r>
            <a:r>
              <a:rPr lang="ru-RU" sz="2400" b="1" dirty="0" err="1" smtClean="0">
                <a:solidFill>
                  <a:srgbClr val="FFFF00"/>
                </a:solidFill>
              </a:rPr>
              <a:t>мохи</a:t>
            </a:r>
            <a:r>
              <a:rPr lang="ru-RU" sz="24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5" y="0"/>
            <a:ext cx="3585273" cy="41490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3" y="3425284"/>
            <a:ext cx="11613" cy="7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6" y="3735022"/>
            <a:ext cx="4356431" cy="31229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93" y="3425284"/>
            <a:ext cx="11613" cy="7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94" y="0"/>
            <a:ext cx="5159771" cy="38596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363" y="3735022"/>
            <a:ext cx="4675109" cy="313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257" y="3393"/>
            <a:ext cx="6696744" cy="39021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267494"/>
            <a:ext cx="1738536" cy="7132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72" y="3645024"/>
            <a:ext cx="9108153" cy="3446358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ru-RU" sz="2400" b="1" dirty="0">
                <a:solidFill>
                  <a:srgbClr val="FFFF00"/>
                </a:solidFill>
              </a:rPr>
              <a:t>В </a:t>
            </a:r>
            <a:r>
              <a:rPr lang="ru-RU" sz="2400" b="1" dirty="0" err="1">
                <a:solidFill>
                  <a:srgbClr val="FFFF00"/>
                </a:solidFill>
              </a:rPr>
              <a:t>Африці</a:t>
            </a:r>
            <a:r>
              <a:rPr lang="ru-RU" sz="2400" b="1" dirty="0">
                <a:solidFill>
                  <a:srgbClr val="FFFF00"/>
                </a:solidFill>
              </a:rPr>
              <a:t>, у </a:t>
            </a:r>
            <a:r>
              <a:rPr lang="ru-RU" sz="2400" b="1" dirty="0" err="1">
                <a:solidFill>
                  <a:srgbClr val="FFFF00"/>
                </a:solidFill>
              </a:rPr>
              <a:t>пустелі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Наміб</a:t>
            </a:r>
            <a:r>
              <a:rPr lang="ru-RU" sz="2400" b="1" dirty="0">
                <a:solidFill>
                  <a:srgbClr val="FFFF00"/>
                </a:solidFill>
              </a:rPr>
              <a:t>, росте </a:t>
            </a:r>
            <a:r>
              <a:rPr lang="ru-RU" sz="2400" b="1" dirty="0" err="1">
                <a:solidFill>
                  <a:srgbClr val="FFFF00"/>
                </a:solidFill>
              </a:rPr>
              <a:t>вельвічія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Зовні</a:t>
            </a:r>
            <a:r>
              <a:rPr lang="ru-RU" sz="2400" b="1" dirty="0">
                <a:solidFill>
                  <a:srgbClr val="FFFF00"/>
                </a:solidFill>
              </a:rPr>
              <a:t> вона на­ </a:t>
            </a:r>
            <a:r>
              <a:rPr lang="ru-RU" sz="2400" b="1" dirty="0" err="1">
                <a:solidFill>
                  <a:srgbClr val="FFFF00"/>
                </a:solidFill>
              </a:rPr>
              <a:t>гадує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розсохлий</a:t>
            </a:r>
            <a:r>
              <a:rPr lang="ru-RU" sz="2400" b="1" dirty="0">
                <a:solidFill>
                  <a:srgbClr val="FFFF00"/>
                </a:solidFill>
              </a:rPr>
              <a:t> пень з </a:t>
            </a:r>
            <a:r>
              <a:rPr lang="ru-RU" sz="2400" b="1" dirty="0" err="1">
                <a:solidFill>
                  <a:srgbClr val="FFFF00"/>
                </a:solidFill>
              </a:rPr>
              <a:t>двома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напівсухими</a:t>
            </a:r>
            <a:r>
              <a:rPr lang="ru-RU" sz="2400" b="1" dirty="0">
                <a:solidFill>
                  <a:srgbClr val="FFFF00"/>
                </a:solidFill>
              </a:rPr>
              <a:t> листками. </a:t>
            </a:r>
            <a:r>
              <a:rPr lang="ru-RU" sz="2400" b="1" dirty="0" err="1">
                <a:solidFill>
                  <a:srgbClr val="FFFF00"/>
                </a:solidFill>
              </a:rPr>
              <a:t>Довжина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цих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листків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сягає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майже</a:t>
            </a:r>
            <a:r>
              <a:rPr lang="ru-RU" sz="2400" b="1" dirty="0">
                <a:solidFill>
                  <a:srgbClr val="FFFF00"/>
                </a:solidFill>
              </a:rPr>
              <a:t> 2 м. </a:t>
            </a:r>
            <a:r>
              <a:rPr lang="ru-RU" sz="2400" b="1" dirty="0" err="1">
                <a:solidFill>
                  <a:srgbClr val="FFFF00"/>
                </a:solidFill>
              </a:rPr>
              <a:t>Ростуть</a:t>
            </a:r>
            <a:r>
              <a:rPr lang="ru-RU" sz="2400" b="1" dirty="0">
                <a:solidFill>
                  <a:srgbClr val="FFFF00"/>
                </a:solidFill>
              </a:rPr>
              <a:t> вони </a:t>
            </a:r>
            <a:r>
              <a:rPr lang="ru-RU" sz="2400" b="1" dirty="0" err="1">
                <a:solidFill>
                  <a:srgbClr val="FFFF00"/>
                </a:solidFill>
              </a:rPr>
              <a:t>впродовж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багатьох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сотень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років</a:t>
            </a:r>
            <a:r>
              <a:rPr lang="ru-RU" sz="2400" b="1" dirty="0">
                <a:solidFill>
                  <a:srgbClr val="FFFF00"/>
                </a:solidFill>
              </a:rPr>
              <a:t> і з часом </a:t>
            </a:r>
            <a:r>
              <a:rPr lang="ru-RU" sz="2400" b="1" dirty="0" err="1">
                <a:solidFill>
                  <a:srgbClr val="FFFF00"/>
                </a:solidFill>
              </a:rPr>
              <a:t>розриваються</a:t>
            </a:r>
            <a:r>
              <a:rPr lang="ru-RU" sz="2400" b="1" dirty="0">
                <a:solidFill>
                  <a:srgbClr val="FFFF00"/>
                </a:solidFill>
              </a:rPr>
              <a:t> на </a:t>
            </a:r>
            <a:r>
              <a:rPr lang="ru-RU" sz="2400" b="1" dirty="0" err="1">
                <a:solidFill>
                  <a:srgbClr val="FFFF00"/>
                </a:solidFill>
              </a:rPr>
              <a:t>стрічки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Вік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деяких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вель­вічій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понад</a:t>
            </a:r>
            <a:r>
              <a:rPr lang="ru-RU" sz="2400" b="1" dirty="0">
                <a:solidFill>
                  <a:srgbClr val="FFFF00"/>
                </a:solidFill>
              </a:rPr>
              <a:t> 2000 </a:t>
            </a:r>
            <a:r>
              <a:rPr lang="ru-RU" sz="2400" b="1" dirty="0" err="1">
                <a:solidFill>
                  <a:srgbClr val="FFFF00"/>
                </a:solidFill>
              </a:rPr>
              <a:t>років</a:t>
            </a:r>
            <a:r>
              <a:rPr lang="ru-RU" sz="2400" b="1" dirty="0">
                <a:solidFill>
                  <a:srgbClr val="FFFF00"/>
                </a:solidFill>
              </a:rPr>
              <a:t>. </a:t>
            </a:r>
            <a:r>
              <a:rPr lang="ru-RU" sz="2400" b="1" dirty="0" err="1">
                <a:solidFill>
                  <a:srgbClr val="FFFF00"/>
                </a:solidFill>
              </a:rPr>
              <a:t>Ця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рослина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витримує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пекельну</a:t>
            </a:r>
            <a:r>
              <a:rPr lang="ru-RU" sz="2400" b="1" dirty="0">
                <a:solidFill>
                  <a:srgbClr val="FFFF00"/>
                </a:solidFill>
              </a:rPr>
              <a:t> спеку </a:t>
            </a:r>
            <a:r>
              <a:rPr lang="ru-RU" sz="2400" b="1" dirty="0" err="1">
                <a:solidFill>
                  <a:srgbClr val="FFFF00"/>
                </a:solidFill>
              </a:rPr>
              <a:t>саме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завдяки</a:t>
            </a:r>
            <a:r>
              <a:rPr lang="ru-RU" sz="2400" b="1" dirty="0">
                <a:solidFill>
                  <a:srgbClr val="FFFF00"/>
                </a:solidFill>
              </a:rPr>
              <a:t> листкам, </a:t>
            </a:r>
            <a:r>
              <a:rPr lang="ru-RU" sz="2400" b="1" dirty="0" err="1">
                <a:solidFill>
                  <a:srgbClr val="FFFF00"/>
                </a:solidFill>
              </a:rPr>
              <a:t>які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вбирають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вологу</a:t>
            </a:r>
            <a:r>
              <a:rPr lang="ru-RU" sz="2400" b="1" dirty="0">
                <a:solidFill>
                  <a:srgbClr val="FFFF00"/>
                </a:solidFill>
              </a:rPr>
              <a:t> з </a:t>
            </a:r>
            <a:r>
              <a:rPr lang="ru-RU" sz="2400" b="1" dirty="0" err="1">
                <a:solidFill>
                  <a:srgbClr val="FFFF00"/>
                </a:solidFill>
              </a:rPr>
              <a:t>туманів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що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огор­тають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пустелю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щоранку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/>
              <a:t>Висновки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5114040"/>
          </a:xfrm>
        </p:spPr>
        <p:txBody>
          <a:bodyPr/>
          <a:lstStyle/>
          <a:p>
            <a:pPr marL="64008" indent="0">
              <a:buNone/>
            </a:pPr>
            <a:r>
              <a:rPr lang="ru-RU" sz="3200" b="1" dirty="0">
                <a:solidFill>
                  <a:srgbClr val="FFFF00"/>
                </a:solidFill>
              </a:rPr>
              <a:t>На </a:t>
            </a:r>
            <a:r>
              <a:rPr lang="ru-RU" sz="3200" b="1" dirty="0" err="1">
                <a:solidFill>
                  <a:srgbClr val="FFFF00"/>
                </a:solidFill>
              </a:rPr>
              <a:t>Африканському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континенті</a:t>
            </a:r>
            <a:r>
              <a:rPr lang="ru-RU" sz="3200" b="1" dirty="0">
                <a:solidFill>
                  <a:srgbClr val="FFFF00"/>
                </a:solidFill>
              </a:rPr>
              <a:t> є </a:t>
            </a:r>
            <a:r>
              <a:rPr lang="ru-RU" sz="3200" b="1" dirty="0" err="1">
                <a:solidFill>
                  <a:srgbClr val="FFFF00"/>
                </a:solidFill>
              </a:rPr>
              <a:t>пустелі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 smtClean="0">
                <a:solidFill>
                  <a:srgbClr val="FFFF00"/>
                </a:solidFill>
              </a:rPr>
              <a:t>вологі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тро­пічні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ліси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савани</a:t>
            </a:r>
            <a:r>
              <a:rPr lang="ru-RU" sz="3200" b="1" dirty="0">
                <a:solidFill>
                  <a:srgbClr val="FFFF00"/>
                </a:solidFill>
              </a:rPr>
              <a:t>. Природа материка </a:t>
            </a:r>
            <a:r>
              <a:rPr lang="ru-RU" sz="3200" b="1" dirty="0" err="1">
                <a:solidFill>
                  <a:srgbClr val="FFFF00"/>
                </a:solidFill>
              </a:rPr>
              <a:t>дуже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</a:rPr>
              <a:t>різноманітна</a:t>
            </a:r>
            <a:r>
              <a:rPr lang="ru-RU" sz="3200" b="1" dirty="0">
                <a:solidFill>
                  <a:srgbClr val="FFFF00"/>
                </a:solidFill>
              </a:rPr>
              <a:t>. В </a:t>
            </a:r>
            <a:r>
              <a:rPr lang="ru-RU" sz="3200" b="1" dirty="0" err="1">
                <a:solidFill>
                  <a:srgbClr val="FFFF00"/>
                </a:solidFill>
              </a:rPr>
              <a:t>Африці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поширені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рослини</a:t>
            </a:r>
            <a:r>
              <a:rPr lang="ru-RU" sz="3200" b="1" dirty="0">
                <a:solidFill>
                  <a:srgbClr val="FFFF00"/>
                </a:solidFill>
              </a:rPr>
              <a:t> і </a:t>
            </a:r>
            <a:r>
              <a:rPr lang="ru-RU" sz="3200" b="1" dirty="0" err="1">
                <a:solidFill>
                  <a:srgbClr val="FFFF00"/>
                </a:solidFill>
              </a:rPr>
              <a:t>тварини</a:t>
            </a:r>
            <a:r>
              <a:rPr lang="ru-RU" sz="3200" b="1" dirty="0">
                <a:solidFill>
                  <a:srgbClr val="FFFF00"/>
                </a:solidFill>
              </a:rPr>
              <a:t>, </a:t>
            </a:r>
            <a:r>
              <a:rPr lang="ru-RU" sz="3200" b="1" dirty="0" err="1">
                <a:solidFill>
                  <a:srgbClr val="FFFF00"/>
                </a:solidFill>
              </a:rPr>
              <a:t>яких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немає</a:t>
            </a:r>
            <a:r>
              <a:rPr lang="ru-RU" sz="3200" b="1" dirty="0">
                <a:solidFill>
                  <a:srgbClr val="FFFF00"/>
                </a:solidFill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</a:rPr>
              <a:t>інших</a:t>
            </a:r>
            <a:r>
              <a:rPr lang="ru-RU" sz="3200" b="1" dirty="0">
                <a:solidFill>
                  <a:srgbClr val="FFFF00"/>
                </a:solidFill>
              </a:rPr>
              <a:t> материках. Про </a:t>
            </a:r>
            <a:r>
              <a:rPr lang="ru-RU" sz="3200" b="1" dirty="0" err="1">
                <a:solidFill>
                  <a:srgbClr val="FFFF00"/>
                </a:solidFill>
              </a:rPr>
              <a:t>охорону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природи</a:t>
            </a:r>
            <a:r>
              <a:rPr lang="ru-RU" sz="3200" b="1" dirty="0">
                <a:solidFill>
                  <a:srgbClr val="FFFF00"/>
                </a:solidFill>
              </a:rPr>
              <a:t> Африки </a:t>
            </a:r>
            <a:r>
              <a:rPr lang="ru-RU" sz="3200" b="1" dirty="0" err="1">
                <a:solidFill>
                  <a:srgbClr val="FFFF00"/>
                </a:solidFill>
              </a:rPr>
              <a:t>мають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дбати</a:t>
            </a:r>
            <a:r>
              <a:rPr lang="ru-RU" sz="3200" b="1" dirty="0">
                <a:solidFill>
                  <a:srgbClr val="FFFF00"/>
                </a:solidFill>
              </a:rPr>
              <a:t> люди </a:t>
            </a:r>
            <a:r>
              <a:rPr lang="ru-RU" sz="3200" b="1" dirty="0" err="1">
                <a:solidFill>
                  <a:srgbClr val="FFFF00"/>
                </a:solidFill>
              </a:rPr>
              <a:t>всього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світу</a:t>
            </a:r>
            <a:r>
              <a:rPr lang="ru-RU" sz="3200" b="1" dirty="0">
                <a:solidFill>
                  <a:srgbClr val="FFFF0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" y="-4259"/>
            <a:ext cx="4775392" cy="338650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3281941"/>
            <a:ext cx="4932041" cy="3576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2072"/>
            <a:ext cx="4556565" cy="3333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4" y="3382245"/>
            <a:ext cx="4646537" cy="347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31056" cy="5013176"/>
          </a:xfrm>
        </p:spPr>
      </p:pic>
      <p:sp>
        <p:nvSpPr>
          <p:cNvPr id="6" name="Прямоугольник 5"/>
          <p:cNvSpPr/>
          <p:nvPr/>
        </p:nvSpPr>
        <p:spPr>
          <a:xfrm>
            <a:off x="-36695" y="3429000"/>
            <a:ext cx="91677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На півночі Африки пустеля САХАРА</a:t>
            </a:r>
            <a:r>
              <a:rPr lang="uk-UA" sz="2400" dirty="0"/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найжаркіше місце на Землі.  Пісок у Сахарі нагрівається так, що можна пекти яйця. Верблюди, які мешкають у цій пустелі, можуть обходитися без води більше двох тижнів. В Африці сонце завжди над головою і гріє дужче, ніж у нас у самі </a:t>
            </a:r>
            <a:r>
              <a:rPr lang="uk-UA" sz="2400" b="1" dirty="0" err="1" smtClean="0">
                <a:solidFill>
                  <a:schemeClr val="bg1"/>
                </a:solidFill>
              </a:rPr>
              <a:t>спекотніші</a:t>
            </a:r>
            <a:r>
              <a:rPr lang="uk-UA" sz="2400" b="1" dirty="0" smtClean="0">
                <a:solidFill>
                  <a:schemeClr val="bg1"/>
                </a:solidFill>
              </a:rPr>
              <a:t> дні!</a:t>
            </a:r>
            <a:r>
              <a:rPr lang="ru-RU" sz="2400" dirty="0"/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</a:t>
            </a:r>
            <a:r>
              <a:rPr lang="ru-RU" sz="2400" b="1" dirty="0" err="1" smtClean="0">
                <a:solidFill>
                  <a:schemeClr val="bg1"/>
                </a:solidFill>
              </a:rPr>
              <a:t>літку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часто </a:t>
            </a:r>
            <a:r>
              <a:rPr lang="ru-RU" sz="2400" b="1" dirty="0" err="1">
                <a:solidFill>
                  <a:schemeClr val="bg1"/>
                </a:solidFill>
              </a:rPr>
              <a:t>дме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силь­ний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вітер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несе</a:t>
            </a:r>
            <a:r>
              <a:rPr lang="ru-RU" sz="2400" b="1" dirty="0">
                <a:solidFill>
                  <a:schemeClr val="bg1"/>
                </a:solidFill>
              </a:rPr>
              <a:t> хмари </a:t>
            </a:r>
            <a:r>
              <a:rPr lang="ru-RU" sz="2400" b="1" dirty="0" err="1">
                <a:solidFill>
                  <a:schemeClr val="bg1"/>
                </a:solidFill>
              </a:rPr>
              <a:t>піску</a:t>
            </a:r>
            <a:r>
              <a:rPr lang="ru-RU" sz="2400" b="1" dirty="0">
                <a:solidFill>
                  <a:schemeClr val="bg1"/>
                </a:solidFill>
              </a:rPr>
              <a:t>. Пил </a:t>
            </a:r>
            <a:r>
              <a:rPr lang="ru-RU" sz="2400" b="1" dirty="0" err="1">
                <a:solidFill>
                  <a:schemeClr val="bg1"/>
                </a:solidFill>
              </a:rPr>
              <a:t>закриває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сонце</a:t>
            </a:r>
            <a:r>
              <a:rPr lang="ru-RU" sz="2400" b="1" dirty="0">
                <a:solidFill>
                  <a:schemeClr val="bg1"/>
                </a:solidFill>
              </a:rPr>
              <a:t>. Люди й </a:t>
            </a:r>
            <a:r>
              <a:rPr lang="ru-RU" sz="2400" b="1" dirty="0" err="1">
                <a:solidFill>
                  <a:schemeClr val="bg1"/>
                </a:solidFill>
              </a:rPr>
              <a:t>тварини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задихаються</a:t>
            </a:r>
            <a:r>
              <a:rPr lang="ru-RU" sz="2400" b="1" dirty="0">
                <a:solidFill>
                  <a:schemeClr val="bg1"/>
                </a:solidFill>
              </a:rPr>
              <a:t> - рот, </a:t>
            </a:r>
            <a:r>
              <a:rPr lang="ru-RU" sz="2400" b="1" dirty="0" err="1">
                <a:solidFill>
                  <a:schemeClr val="bg1"/>
                </a:solidFill>
              </a:rPr>
              <a:t>ніс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очі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забиває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піском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Біда</a:t>
            </a:r>
            <a:r>
              <a:rPr lang="ru-RU" sz="2400" b="1" dirty="0">
                <a:solidFill>
                  <a:schemeClr val="bg1"/>
                </a:solidFill>
              </a:rPr>
              <a:t> тому, </a:t>
            </a:r>
            <a:r>
              <a:rPr lang="ru-RU" sz="2400" b="1" dirty="0" err="1">
                <a:solidFill>
                  <a:schemeClr val="bg1"/>
                </a:solidFill>
              </a:rPr>
              <a:t>хто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схова</a:t>
            </a:r>
            <a:r>
              <a:rPr lang="ru-RU" sz="2400" b="1" dirty="0">
                <a:solidFill>
                  <a:schemeClr val="bg1"/>
                </a:solidFill>
              </a:rPr>
              <a:t>­ </a:t>
            </a:r>
            <a:r>
              <a:rPr lang="ru-RU" sz="2400" b="1" dirty="0" err="1">
                <a:solidFill>
                  <a:schemeClr val="bg1"/>
                </a:solidFill>
              </a:rPr>
              <a:t>ється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вчасно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бурі</a:t>
            </a:r>
            <a:r>
              <a:rPr lang="ru-RU" sz="2400" dirty="0"/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3577"/>
            <a:ext cx="5571923" cy="3734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3982"/>
            <a:ext cx="4932040" cy="3502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3394720" cy="65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4729661"/>
            <a:ext cx="5868144" cy="20897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 </a:t>
            </a:r>
            <a:r>
              <a:rPr lang="ru-RU" dirty="0" err="1"/>
              <a:t>південному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smtClean="0"/>
              <a:t>мате­рика </a:t>
            </a:r>
            <a:r>
              <a:rPr lang="ru-RU" dirty="0" err="1" smtClean="0"/>
              <a:t>розміщений</a:t>
            </a:r>
            <a:r>
              <a:rPr lang="ru-RU" dirty="0" smtClean="0"/>
              <a:t> </a:t>
            </a:r>
            <a:r>
              <a:rPr lang="ru-RU" dirty="0"/>
              <a:t>великий </a:t>
            </a:r>
            <a:r>
              <a:rPr lang="ru-RU" dirty="0" err="1"/>
              <a:t>острів</a:t>
            </a:r>
            <a:r>
              <a:rPr lang="ru-RU" dirty="0"/>
              <a:t> - Мадагаскар. </a:t>
            </a:r>
            <a:endParaRPr lang="ru-RU" dirty="0" smtClean="0"/>
          </a:p>
          <a:p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/>
              <a:t>материка -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рівнинна</a:t>
            </a:r>
            <a:r>
              <a:rPr lang="ru-RU" dirty="0"/>
              <a:t>. Є і гори. </a:t>
            </a:r>
            <a:r>
              <a:rPr lang="ru-RU" dirty="0" err="1" smtClean="0"/>
              <a:t>Найвища</a:t>
            </a:r>
            <a:r>
              <a:rPr lang="ru-RU" dirty="0" smtClean="0"/>
              <a:t> </a:t>
            </a:r>
            <a:r>
              <a:rPr lang="ru-RU" dirty="0"/>
              <a:t>точка </a:t>
            </a:r>
            <a:r>
              <a:rPr lang="ru-RU" dirty="0" smtClean="0"/>
              <a:t>Африки </a:t>
            </a:r>
            <a:r>
              <a:rPr lang="ru-RU" dirty="0"/>
              <a:t>- гора </a:t>
            </a:r>
            <a:r>
              <a:rPr lang="ru-RU" dirty="0" err="1"/>
              <a:t>Кіліманджаро</a:t>
            </a:r>
            <a:r>
              <a:rPr lang="ru-RU" dirty="0"/>
              <a:t> (5895 м).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0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Кіліманджаро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253577"/>
            <a:ext cx="287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Мадагаскар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" y="267495"/>
            <a:ext cx="8003231" cy="47456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8229600" cy="247915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Пустелю </a:t>
            </a:r>
            <a:r>
              <a:rPr lang="uk-UA" sz="2800" b="1" dirty="0">
                <a:solidFill>
                  <a:schemeClr val="bg1"/>
                </a:solidFill>
              </a:rPr>
              <a:t>С</a:t>
            </a:r>
            <a:r>
              <a:rPr lang="uk-UA" sz="2800" b="1" dirty="0" smtClean="0">
                <a:solidFill>
                  <a:schemeClr val="bg1"/>
                </a:solidFill>
              </a:rPr>
              <a:t>ахара перетинає найдовша річка на планеті – Ніл (6671 км). Річка Африки, що двічі перетинає екватор. В окремих африканських країнах роками не випадає жодної краплі дощу, а в інших щодня бувають зливи.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45282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            Річки Африки</a:t>
            </a:r>
            <a:endParaRPr lang="ru-RU" sz="4800" b="1" dirty="0"/>
          </a:p>
        </p:txBody>
      </p:sp>
      <p:pic>
        <p:nvPicPr>
          <p:cNvPr id="4" name="Picture 4" descr="D:\mygeography\Презентации\Африка\n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" y="997675"/>
            <a:ext cx="3078997" cy="23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968" y="2667942"/>
            <a:ext cx="2959671" cy="21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91" y="1609078"/>
            <a:ext cx="3207374" cy="24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8" y="4306657"/>
            <a:ext cx="2866388" cy="221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00" y="4569424"/>
            <a:ext cx="3614481" cy="218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3376" y="1085858"/>
            <a:ext cx="831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Ніл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230" y="1773816"/>
            <a:ext cx="127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Конго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4338591"/>
            <a:ext cx="1329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Нігер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1381" y="2662945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Замбезі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1068" y="4681659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Лімпопо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848872" cy="45365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255" y="4503352"/>
            <a:ext cx="9036496" cy="2354648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ru-RU" sz="2800" b="1" dirty="0" err="1">
                <a:solidFill>
                  <a:srgbClr val="FFFF00"/>
                </a:solidFill>
              </a:rPr>
              <a:t>Біля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екватора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протікає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пов</a:t>
            </a:r>
            <a:r>
              <a:rPr lang="ru-RU" sz="2800" b="1" dirty="0">
                <a:solidFill>
                  <a:srgbClr val="FFFF00"/>
                </a:solidFill>
              </a:rPr>
              <a:t>­ </a:t>
            </a:r>
            <a:r>
              <a:rPr lang="ru-RU" sz="2800" b="1" dirty="0" err="1">
                <a:solidFill>
                  <a:srgbClr val="FFFF00"/>
                </a:solidFill>
              </a:rPr>
              <a:t>новодна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річка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Конго</a:t>
            </a:r>
            <a:r>
              <a:rPr lang="ru-RU" sz="2800" b="1" dirty="0">
                <a:solidFill>
                  <a:srgbClr val="FFFF00"/>
                </a:solidFill>
              </a:rPr>
              <a:t>. </a:t>
            </a:r>
            <a:r>
              <a:rPr lang="ru-RU" sz="2800" b="1" dirty="0" err="1">
                <a:solidFill>
                  <a:srgbClr val="FFFF00"/>
                </a:solidFill>
              </a:rPr>
              <a:t>Більшість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річок</a:t>
            </a:r>
            <a:r>
              <a:rPr lang="ru-RU" sz="2800" b="1" dirty="0">
                <a:solidFill>
                  <a:srgbClr val="FFFF00"/>
                </a:solidFill>
              </a:rPr>
              <a:t> Африки </a:t>
            </a:r>
            <a:r>
              <a:rPr lang="ru-RU" sz="2800" b="1" dirty="0" err="1">
                <a:solidFill>
                  <a:srgbClr val="FFFF00"/>
                </a:solidFill>
              </a:rPr>
              <a:t>швидкі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рясніють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водоспадами</a:t>
            </a:r>
            <a:r>
              <a:rPr lang="ru-RU" sz="2800" b="1" dirty="0">
                <a:solidFill>
                  <a:srgbClr val="FFFF00"/>
                </a:solidFill>
              </a:rPr>
              <a:t>, озера </a:t>
            </a:r>
            <a:r>
              <a:rPr lang="ru-RU" sz="2800" b="1" dirty="0" err="1">
                <a:solidFill>
                  <a:srgbClr val="FFFF00"/>
                </a:solidFill>
              </a:rPr>
              <a:t>зосереджені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переважно</a:t>
            </a:r>
            <a:r>
              <a:rPr lang="ru-RU" sz="2800" b="1" dirty="0">
                <a:solidFill>
                  <a:srgbClr val="FFFF00"/>
                </a:solidFill>
              </a:rPr>
              <a:t> на </a:t>
            </a:r>
            <a:r>
              <a:rPr lang="ru-RU" sz="2800" b="1" dirty="0" err="1">
                <a:solidFill>
                  <a:srgbClr val="FFFF00"/>
                </a:solidFill>
              </a:rPr>
              <a:t>сході</a:t>
            </a:r>
            <a:r>
              <a:rPr lang="ru-RU" sz="2800" b="1" dirty="0">
                <a:solidFill>
                  <a:srgbClr val="FFFF00"/>
                </a:solidFill>
              </a:rPr>
              <a:t>, де </a:t>
            </a:r>
            <a:r>
              <a:rPr lang="ru-RU" sz="2800" b="1" dirty="0" smtClean="0">
                <a:solidFill>
                  <a:srgbClr val="FFFF00"/>
                </a:solidFill>
              </a:rPr>
              <a:t>вода </a:t>
            </a:r>
            <a:r>
              <a:rPr lang="ru-RU" sz="2800" b="1" dirty="0" err="1" smtClean="0">
                <a:solidFill>
                  <a:srgbClr val="FFFF00"/>
                </a:solidFill>
              </a:rPr>
              <a:t>запо­внює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тріщини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розломів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землі</a:t>
            </a:r>
            <a:r>
              <a:rPr lang="ru-RU" sz="2800" b="1" dirty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Найбільшою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прісною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водой­мою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в </a:t>
            </a:r>
            <a:r>
              <a:rPr lang="ru-RU" sz="2800" b="1" dirty="0" err="1" smtClean="0">
                <a:solidFill>
                  <a:srgbClr val="FFFF00"/>
                </a:solidFill>
              </a:rPr>
              <a:t>Африці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є озеро </a:t>
            </a:r>
            <a:r>
              <a:rPr lang="ru-RU" sz="2800" b="1" dirty="0" err="1" smtClean="0">
                <a:solidFill>
                  <a:srgbClr val="FFFF00"/>
                </a:solidFill>
              </a:rPr>
              <a:t>Вікторія</a:t>
            </a:r>
            <a:r>
              <a:rPr lang="ru-RU" sz="2800" b="1" dirty="0" smtClean="0">
                <a:solidFill>
                  <a:srgbClr val="FFFF00"/>
                </a:solidFill>
              </a:rPr>
              <a:t>. </a:t>
            </a:r>
            <a:r>
              <a:rPr lang="ru-RU" sz="2800" b="1" dirty="0" err="1" smtClean="0">
                <a:solidFill>
                  <a:srgbClr val="FFFF00"/>
                </a:solidFill>
              </a:rPr>
              <a:t>Воно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не </a:t>
            </a:r>
            <a:r>
              <a:rPr lang="ru-RU" sz="2800" b="1" dirty="0" err="1">
                <a:solidFill>
                  <a:srgbClr val="FFFF00"/>
                </a:solidFill>
              </a:rPr>
              <a:t>глибоке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37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628</TotalTime>
  <Words>1085</Words>
  <Application>Microsoft Office PowerPoint</Application>
  <PresentationFormat>Экран (4:3)</PresentationFormat>
  <Paragraphs>46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Century Gothic</vt:lpstr>
      <vt:lpstr>Verdana</vt:lpstr>
      <vt:lpstr>Wingdings 2</vt:lpstr>
      <vt:lpstr>Яркая</vt:lpstr>
      <vt:lpstr>“ Африка ”</vt:lpstr>
      <vt:lpstr>Загальні відомості:</vt:lpstr>
      <vt:lpstr>Презентация PowerPoint</vt:lpstr>
      <vt:lpstr>Презентация PowerPoint</vt:lpstr>
      <vt:lpstr>Презентация PowerPoint</vt:lpstr>
      <vt:lpstr>Презентация PowerPoint</vt:lpstr>
      <vt:lpstr>Пустелю Сахара перетинає найдовша річка на планеті – Ніл (6671 км). Річка Африки, що двічі перетинає екватор. В окремих африканських країнах роками не випадає жодної краплі дощу, а в інших щодня бувають зливи.</vt:lpstr>
      <vt:lpstr>            Річки Африки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Тваринний світ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Рослинний світ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Африка ”</dc:title>
  <dc:creator>admin</dc:creator>
  <cp:lastModifiedBy>User</cp:lastModifiedBy>
  <cp:revision>60</cp:revision>
  <dcterms:created xsi:type="dcterms:W3CDTF">2012-05-14T13:56:46Z</dcterms:created>
  <dcterms:modified xsi:type="dcterms:W3CDTF">2015-12-04T16:58:44Z</dcterms:modified>
</cp:coreProperties>
</file>