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6" r:id="rId3"/>
    <p:sldId id="263" r:id="rId4"/>
    <p:sldId id="258" r:id="rId5"/>
    <p:sldId id="262" r:id="rId6"/>
    <p:sldId id="261" r:id="rId7"/>
    <p:sldId id="270" r:id="rId8"/>
    <p:sldId id="273" r:id="rId9"/>
    <p:sldId id="282" r:id="rId10"/>
    <p:sldId id="283" r:id="rId11"/>
    <p:sldId id="284" r:id="rId12"/>
    <p:sldId id="285" r:id="rId13"/>
    <p:sldId id="289" r:id="rId14"/>
    <p:sldId id="288" r:id="rId15"/>
    <p:sldId id="276" r:id="rId16"/>
    <p:sldId id="277" r:id="rId17"/>
    <p:sldId id="279" r:id="rId18"/>
    <p:sldId id="278" r:id="rId19"/>
    <p:sldId id="280" r:id="rId20"/>
    <p:sldId id="271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44686-1CF7-4587-8AF5-1A0703633A86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F577-B90D-4519-9C5A-D0183AE520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62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B85A6-20B7-4AAE-BEDC-C1E63809992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22244-B831-46EF-9A7C-CDD7EC49A6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file:///C:\DOCUME~1\67AD~1\LOCALS~1\Temp\FineReader10\media\image10.jpeg" TargetMode="External"/><Relationship Id="rId3" Type="http://schemas.openxmlformats.org/officeDocument/2006/relationships/image" Target="../media/image15.jpeg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file:///C:\DOCUME~1\67AD~1\LOCALS~1\Temp\FineReader10\media\image8.jpeg" TargetMode="External"/><Relationship Id="rId3" Type="http://schemas.openxmlformats.org/officeDocument/2006/relationships/image" Target="../media/image4.png"/><Relationship Id="rId7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5.wdp"/><Relationship Id="rId10" Type="http://schemas.openxmlformats.org/officeDocument/2006/relationships/image" Target="file:///C:\DOCUME~1\67AD~1\LOCALS~1\Temp\FineReader10\media\image6.jpeg" TargetMode="External"/><Relationship Id="rId4" Type="http://schemas.openxmlformats.org/officeDocument/2006/relationships/image" Target="../media/image24.jpeg"/><Relationship Id="rId9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9.png"/><Relationship Id="rId18" Type="http://schemas.microsoft.com/office/2007/relationships/hdphoto" Target="../media/hdphoto11.wdp"/><Relationship Id="rId3" Type="http://schemas.openxmlformats.org/officeDocument/2006/relationships/image" Target="../media/image33.jpeg"/><Relationship Id="rId21" Type="http://schemas.openxmlformats.org/officeDocument/2006/relationships/image" Target="../media/image45.png"/><Relationship Id="rId7" Type="http://schemas.openxmlformats.org/officeDocument/2006/relationships/image" Target="../media/image36.png"/><Relationship Id="rId12" Type="http://schemas.microsoft.com/office/2007/relationships/hdphoto" Target="../media/hdphoto10.wdp"/><Relationship Id="rId17" Type="http://schemas.openxmlformats.org/officeDocument/2006/relationships/image" Target="../media/image43.png"/><Relationship Id="rId2" Type="http://schemas.openxmlformats.org/officeDocument/2006/relationships/image" Target="../media/image32.jpeg"/><Relationship Id="rId16" Type="http://schemas.openxmlformats.org/officeDocument/2006/relationships/image" Target="../media/image42.png"/><Relationship Id="rId20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38.png"/><Relationship Id="rId24" Type="http://schemas.microsoft.com/office/2007/relationships/hdphoto" Target="../media/hdphoto14.wdp"/><Relationship Id="rId5" Type="http://schemas.openxmlformats.org/officeDocument/2006/relationships/image" Target="../media/image35.png"/><Relationship Id="rId15" Type="http://schemas.openxmlformats.org/officeDocument/2006/relationships/image" Target="../media/image41.png"/><Relationship Id="rId23" Type="http://schemas.openxmlformats.org/officeDocument/2006/relationships/image" Target="../media/image46.png"/><Relationship Id="rId10" Type="http://schemas.microsoft.com/office/2007/relationships/hdphoto" Target="../media/hdphoto9.wdp"/><Relationship Id="rId19" Type="http://schemas.openxmlformats.org/officeDocument/2006/relationships/image" Target="../media/image44.png"/><Relationship Id="rId4" Type="http://schemas.openxmlformats.org/officeDocument/2006/relationships/image" Target="../media/image34.jpeg"/><Relationship Id="rId9" Type="http://schemas.openxmlformats.org/officeDocument/2006/relationships/image" Target="../media/image37.png"/><Relationship Id="rId14" Type="http://schemas.openxmlformats.org/officeDocument/2006/relationships/image" Target="../media/image40.png"/><Relationship Id="rId22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731453"/>
            <a:ext cx="51125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життєва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лабораторія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дитинства</a:t>
            </a:r>
            <a:r>
              <a:rPr lang="ru-RU" dirty="0" smtClean="0"/>
              <a:t> </a:t>
            </a:r>
            <a:r>
              <a:rPr lang="ru-RU" dirty="0"/>
              <a:t>  </a:t>
            </a:r>
            <a:endParaRPr lang="ru-RU" dirty="0" smtClean="0"/>
          </a:p>
          <a:p>
            <a:pPr algn="r"/>
            <a:r>
              <a:rPr lang="ru-RU" sz="3200" b="1" i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С.Т.Шацький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7" descr="http://www.abc-color.com/image/coloring/leaves/001/oak-leaves/oak-leaves-clipart-color-2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http://www.abc-color.com/image/coloring/leaves/001/oak-leaves/oak-leaves-clipart-color-2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http://www.abc-color.com/image/coloring/leaves/001/oak-leaves/oak-leaves-clipart-color-2.sv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Вироби з осіннього лист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9601" r="13702" b="1"/>
          <a:stretch/>
        </p:blipFill>
        <p:spPr bwMode="auto">
          <a:xfrm>
            <a:off x="180557" y="4690950"/>
            <a:ext cx="2951283" cy="1955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Практична реалізація </a:t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проблеми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Основні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структурні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компоненти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    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дидактичної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гри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: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ігровий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задум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, </a:t>
            </a:r>
          </a:p>
          <a:p>
            <a:pPr lvl="0"/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правила,</a:t>
            </a:r>
          </a:p>
          <a:p>
            <a:pPr lvl="0"/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ігрові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дії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</a:p>
          <a:p>
            <a:pPr lvl="0"/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пізнавальний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зміст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або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дидактичні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завдання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</a:p>
          <a:p>
            <a:pPr lvl="0"/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обладнання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</a:p>
          <a:p>
            <a:pPr lvl="0"/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результат </a:t>
            </a:r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гри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469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Практична реалізація </a:t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проблеми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7000" b="1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ru-RU" sz="7000" b="1" dirty="0" err="1" smtClean="0">
                <a:solidFill>
                  <a:schemeClr val="accent3">
                    <a:lumMod val="50000"/>
                  </a:schemeClr>
                </a:solidFill>
              </a:rPr>
              <a:t>Умови</a:t>
            </a:r>
            <a:r>
              <a:rPr lang="ru-RU" sz="7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7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7000" b="1" dirty="0" err="1" smtClean="0">
                <a:solidFill>
                  <a:schemeClr val="accent3">
                    <a:lumMod val="50000"/>
                  </a:schemeClr>
                </a:solidFill>
              </a:rPr>
              <a:t>організації</a:t>
            </a:r>
            <a:r>
              <a:rPr lang="ru-RU" sz="7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7000" b="1" dirty="0" err="1">
                <a:solidFill>
                  <a:schemeClr val="accent3">
                    <a:lumMod val="50000"/>
                  </a:schemeClr>
                </a:solidFill>
              </a:rPr>
              <a:t>дидактичних</a:t>
            </a:r>
            <a:r>
              <a:rPr lang="ru-RU" sz="7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7000" b="1" dirty="0" err="1" smtClean="0">
                <a:solidFill>
                  <a:schemeClr val="accent3">
                    <a:lumMod val="50000"/>
                  </a:schemeClr>
                </a:solidFill>
              </a:rPr>
              <a:t>ігор</a:t>
            </a:r>
            <a:r>
              <a:rPr lang="ru-RU" sz="7000" b="1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правила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повинні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бути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зрозумілими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для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всіх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учасників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зміст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повинен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передбачати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розумову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діяльність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учнів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активізувати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їхню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пізнавальну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діяльність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дидактичний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матеріал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що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використовується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має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бути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зручним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облік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результатів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варто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вести у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відкритій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зрозумілій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формі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усі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учні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повинні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бути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учасниками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гри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якщо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під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час уроку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використовуються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декілька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ігор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, то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чергують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легкі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й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більш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складні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за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змістом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ігрова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діяльність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на уроках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має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бути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раціональною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тобто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відповідати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почуттю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міри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потрібно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слідкувати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за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мовленням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учнів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lvl="0"/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гру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обов’язково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треба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закінчити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під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час уроку і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підвести</a:t>
            </a:r>
            <a:r>
              <a:rPr lang="ru-RU" sz="51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5100" b="1" i="1" dirty="0" err="1">
                <a:solidFill>
                  <a:schemeClr val="accent4">
                    <a:lumMod val="75000"/>
                  </a:schemeClr>
                </a:solidFill>
              </a:rPr>
              <a:t>підсумки</a:t>
            </a:r>
            <a:r>
              <a:rPr lang="ru-RU" sz="5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2297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Практична реалізація </a:t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проблеми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 smtClean="0"/>
              <a:t>   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Переваги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ігрової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форми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вирішення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                 </a:t>
            </a: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</a:rPr>
              <a:t>творчих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задач:</a:t>
            </a:r>
          </a:p>
          <a:p>
            <a:pPr marL="0" indent="0">
              <a:buNone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цікавість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</a:p>
          <a:p>
            <a:pPr lvl="0"/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підвищення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пізнавальної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мотивації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</a:p>
          <a:p>
            <a:pPr lvl="0"/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змагальність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і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співробітництво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</a:p>
          <a:p>
            <a:pPr lvl="0"/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вона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надає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можливість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для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розвитку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творчих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здібностей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учнів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704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3714" y="30632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Валик\Desktop\PC0714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227851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алик\Desktop\Фото02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714" y="1542891"/>
            <a:ext cx="2182274" cy="2909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алик\Desktop\Фото0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21696"/>
            <a:ext cx="1972816" cy="2630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Валик\Desktop\PC0714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78" y="4601989"/>
            <a:ext cx="2712301" cy="2034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 rot="-566291">
            <a:off x="1983549" y="3554950"/>
            <a:ext cx="3590174" cy="1221404"/>
          </a:xfrm>
          <a:prstGeom prst="irregularSeal1">
            <a:avLst/>
          </a:prstGeom>
          <a:solidFill>
            <a:srgbClr val="FFC000"/>
          </a:solidFill>
          <a:ln w="38100" cmpd="dbl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Ігрові зони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C:\Users\Валик\Desktop\PC0714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09120"/>
            <a:ext cx="2836126" cy="2127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5786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2303463" y="3063875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uk-UA" b="1"/>
              <a:t>.</a:t>
            </a:r>
            <a:r>
              <a:rPr lang="ru-RU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225" y="260350"/>
            <a:ext cx="73548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5030" r="-14001" b="100001"/>
          <a:stretch/>
        </p:blipFill>
        <p:spPr>
          <a:xfrm>
            <a:off x="9144000" y="6764397"/>
            <a:ext cx="1021976" cy="74309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Валик\Desktop\Фото02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54170"/>
            <a:ext cx="2376264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C:\Users\Валик\Desktop\Фото02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53973"/>
            <a:ext cx="2304256" cy="3072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C:\Users\Валик\Desktop\Изображение 1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31401"/>
            <a:ext cx="2956252" cy="2208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D:\Мама\Гнилиця О.А\Фото Гнилиця\1 клас\Изображение 1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22" y="1700808"/>
            <a:ext cx="2915816" cy="2178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 descr="D:\Мама\Гнилиця О. (3)\Фото\Фото013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49115"/>
            <a:ext cx="2376264" cy="2208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"/>
          <p:cNvSpPr>
            <a:spLocks noChangeArrowheads="1"/>
          </p:cNvSpPr>
          <p:nvPr/>
        </p:nvSpPr>
        <p:spPr bwMode="auto">
          <a:xfrm rot="-566291">
            <a:off x="2278063" y="3751263"/>
            <a:ext cx="3983037" cy="1220787"/>
          </a:xfrm>
          <a:prstGeom prst="irregularSeal1">
            <a:avLst/>
          </a:prstGeom>
          <a:solidFill>
            <a:srgbClr val="FFC000"/>
          </a:solidFill>
          <a:ln w="38100" cmpd="dbl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Урок-подорож</a:t>
            </a:r>
          </a:p>
        </p:txBody>
      </p:sp>
    </p:spTree>
    <p:extLst>
      <p:ext uri="{BB962C8B-B14F-4D97-AF65-F5344CB8AC3E}">
        <p14:creationId xmlns:p14="http://schemas.microsoft.com/office/powerpoint/2010/main" val="93706825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3714" y="30632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Валик\Desktop\HPIM01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64" y="1439251"/>
            <a:ext cx="3783160" cy="2826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Валик\Desktop\HPIM01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539" y="2408799"/>
            <a:ext cx="4245970" cy="3172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~1\67AD~1\LOCALS~1\Temp\FineReader10\media\image10.jpeg"/>
          <p:cNvPicPr>
            <a:picLocks noChangeAspect="1" noChangeArrowheads="1"/>
          </p:cNvPicPr>
          <p:nvPr/>
        </p:nvPicPr>
        <p:blipFill>
          <a:blip r:embed="rId6" r:link="rId8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40" y="4509120"/>
            <a:ext cx="3651374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 rot="-566291">
            <a:off x="2113765" y="3402741"/>
            <a:ext cx="3472107" cy="1184668"/>
          </a:xfrm>
          <a:prstGeom prst="irregularSeal1">
            <a:avLst/>
          </a:prstGeom>
          <a:solidFill>
            <a:srgbClr val="FFC000"/>
          </a:solidFill>
          <a:ln w="38100" cmpd="dbl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- прес-конференція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81961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3714" y="30632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Валик\Desktop\Фото02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05" y="3432627"/>
            <a:ext cx="2314942" cy="3086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Валик\Desktop\Фото01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84600"/>
            <a:ext cx="2332856" cy="3110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Валик\Desktop\Фото01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11488"/>
            <a:ext cx="2584884" cy="3446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Мама\Гнилиця О.А\Фото\HPIM56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49993"/>
            <a:ext cx="2943606" cy="2199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Мама\Гнилиця О.А\Фото\IMG_018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428" y="4661543"/>
            <a:ext cx="2456670" cy="1842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 rot="-566291">
            <a:off x="2544708" y="2857127"/>
            <a:ext cx="3472107" cy="1184668"/>
          </a:xfrm>
          <a:prstGeom prst="irregularSeal1">
            <a:avLst/>
          </a:prstGeom>
          <a:solidFill>
            <a:srgbClr val="FFC000"/>
          </a:solidFill>
          <a:ln w="38100" cmpd="dbl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Інтерактивні методи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103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80723"/>
            <a:ext cx="3888432" cy="2712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3714" y="30632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86566"/>
            <a:ext cx="3240360" cy="2159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DOCUME~1\67AD~1\LOCALS~1\Temp\FineReader10\media\image8.jpeg"/>
          <p:cNvPicPr>
            <a:picLocks noChangeAspect="1" noChangeArrowheads="1"/>
          </p:cNvPicPr>
          <p:nvPr/>
        </p:nvPicPr>
        <p:blipFill>
          <a:blip r:embed="rId6" r:link="rId8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265" y="1488001"/>
            <a:ext cx="3238934" cy="2157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 rot="-566291">
            <a:off x="2165110" y="3200102"/>
            <a:ext cx="3472107" cy="1407514"/>
          </a:xfrm>
          <a:prstGeom prst="irregularSeal1">
            <a:avLst/>
          </a:prstGeom>
          <a:solidFill>
            <a:srgbClr val="FFC000"/>
          </a:solidFill>
          <a:ln w="38100" cmpd="dbl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Інсценізація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 descr="C:\DOCUME~1\67AD~1\LOCALS~1\Temp\FineReader10\media\image6.jpeg"/>
          <p:cNvPicPr>
            <a:picLocks noChangeAspect="1" noChangeArrowheads="1"/>
          </p:cNvPicPr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8" y="4383611"/>
            <a:ext cx="3361752" cy="23067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3103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3714" y="30632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Валик\Desktop\HPIM58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61563"/>
            <a:ext cx="2771800" cy="2071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Валик\Desktop\DSCF32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18" y="1361564"/>
            <a:ext cx="2761418" cy="2071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Валик\Desktop\PA1118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9" y="4365104"/>
            <a:ext cx="2468846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Валик\Desktop\SDC104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32327"/>
            <a:ext cx="2824945" cy="2118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Валик\Desktop\Фото01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581128"/>
            <a:ext cx="2726432" cy="20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 rot="-566291">
            <a:off x="2137449" y="3400785"/>
            <a:ext cx="3472107" cy="1473531"/>
          </a:xfrm>
          <a:prstGeom prst="irregularSeal1">
            <a:avLst/>
          </a:prstGeom>
          <a:solidFill>
            <a:srgbClr val="FFC000"/>
          </a:solidFill>
          <a:ln w="38100" cmpd="dbl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Виховна діяльність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103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Наші досягнення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Валик\Documents\Scanned Documents\2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9" y="404664"/>
            <a:ext cx="1483353" cy="2041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Валик\Documents\Scanned Documents\2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75" y="1516483"/>
            <a:ext cx="1535667" cy="2113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Валик\Documents\Scanned Documents\2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464" y="1196752"/>
            <a:ext cx="1421992" cy="2113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10552"/>
            <a:ext cx="2317894" cy="166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4866"/>
            <a:ext cx="2335667" cy="166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008" y="1380068"/>
            <a:ext cx="1242889" cy="174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930" y="5000556"/>
            <a:ext cx="1222914" cy="1686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1005"/>
            <a:ext cx="1144023" cy="162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62" y="4984068"/>
            <a:ext cx="1237293" cy="176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07582" y="5059085"/>
            <a:ext cx="1162032" cy="164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897" y="3006719"/>
            <a:ext cx="1360369" cy="191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27" y="4289123"/>
            <a:ext cx="1916436" cy="1269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76" y="1100274"/>
            <a:ext cx="1617993" cy="113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789" y="3266605"/>
            <a:ext cx="1191370" cy="166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605" y="5059085"/>
            <a:ext cx="1159685" cy="162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070" y="1117177"/>
            <a:ext cx="1617993" cy="113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1619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82012"/>
            <a:ext cx="9196502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Гнилиця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Ольга </a:t>
            </a:r>
            <a:r>
              <a:rPr lang="ru-RU" sz="4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</a:t>
            </a:r>
            <a:r>
              <a:rPr lang="uk-UA" sz="4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ії</a:t>
            </a:r>
            <a:r>
              <a:rPr lang="ru-RU" sz="4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вна</a:t>
            </a:r>
            <a:endParaRPr lang="ru-RU" sz="4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 </a:t>
            </a:r>
          </a:p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Дмитрушківської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загальноосвітної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школи І-ІІІ ступенів </a:t>
            </a:r>
          </a:p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Уманської районної ради   </a:t>
            </a:r>
          </a:p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Черкаської області</a:t>
            </a:r>
          </a:p>
          <a:p>
            <a:endParaRPr lang="uk-UA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Стаж 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роботи – 33 роки</a:t>
            </a:r>
          </a:p>
          <a:p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Спеціаліст 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вищої категорії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оля.pn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55" b="78385" l="8088" r="72843">
                        <a14:foregroundMark x1="48971" y1="50163" x2="24804" y2="27855"/>
                        <a14:foregroundMark x1="29951" y1="77529" x2="10343" y2="77365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334" r="19031" b="15589"/>
          <a:stretch/>
        </p:blipFill>
        <p:spPr bwMode="auto">
          <a:xfrm rot="16200000">
            <a:off x="159534" y="1792795"/>
            <a:ext cx="4000400" cy="3528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442531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404664"/>
            <a:ext cx="777686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В.О.</a:t>
            </a:r>
            <a:r>
              <a:rPr lang="uk-UA" sz="4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Сухомлинський </a:t>
            </a:r>
          </a:p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 гру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4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  <a:p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uk-UA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 немає і  не може бути повноцінного розумового розвитку. Гра – величезне світле вікно, через яке в духовний світ дитини вливається життєдайний потік уявлень, понять про навколишній світ</a:t>
            </a: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2998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404664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Презентацію створила</a:t>
            </a:r>
          </a:p>
          <a:p>
            <a:endParaRPr lang="en-US" sz="32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Гнилиця</a:t>
            </a: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О.А.,</a:t>
            </a:r>
          </a:p>
          <a:p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27.03.1959 </a:t>
            </a:r>
            <a:r>
              <a:rPr lang="uk-UA" sz="3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р.н</a:t>
            </a: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Моб.тел</a:t>
            </a: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097 722 37 90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 – mail olgagnylytsya@ukr.net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3200" dirty="0"/>
          </a:p>
        </p:txBody>
      </p:sp>
      <p:pic>
        <p:nvPicPr>
          <p:cNvPr id="4" name="Picture 4" descr="Вироби з осіннього лист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9601" r="13702" b="1"/>
          <a:stretch/>
        </p:blipFill>
        <p:spPr bwMode="auto">
          <a:xfrm>
            <a:off x="180557" y="4690950"/>
            <a:ext cx="2951283" cy="1955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65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828562"/>
            <a:ext cx="59766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Ігрова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активізації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навчально-пізнавальної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Проблемне питання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908704" y="2132856"/>
            <a:ext cx="66876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4" descr="Вироби з осіннього лист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9601" r="13702" b="1"/>
          <a:stretch/>
        </p:blipFill>
        <p:spPr bwMode="auto">
          <a:xfrm>
            <a:off x="180557" y="4690950"/>
            <a:ext cx="2951283" cy="1955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85023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чне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кредо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1600200"/>
            <a:ext cx="74271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 – це іскорка, що                              запалює вогник                            допитливості і                           любові до знань</a:t>
            </a:r>
            <a:endParaRPr lang="en-US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В.О.Сухомлинський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Вироби з осіннього лист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9601" r="13702" b="1"/>
          <a:stretch/>
        </p:blipFill>
        <p:spPr bwMode="auto">
          <a:xfrm>
            <a:off x="180557" y="4690950"/>
            <a:ext cx="2951283" cy="1955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3487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Актуальність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506916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грі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фантазувати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задовольняє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актуальні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невідкладні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форму-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ються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здібності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5023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157018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Вчені – дослідники                     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В.О.Сухомлинський</a:t>
            </a:r>
          </a:p>
          <a:p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Д.Б.Ельконін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Л.Г.Тишевська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В.В.Петрусинський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С.Т.Шацький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5023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3714" y="30632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79512" y="3310586"/>
            <a:ext cx="2008514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Інтерактивні методи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43608" y="5587617"/>
            <a:ext cx="2250053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Радість класу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274265" y="1809691"/>
            <a:ext cx="3143607" cy="1622936"/>
          </a:xfrm>
          <a:prstGeom prst="ellipse">
            <a:avLst/>
          </a:prstGeom>
          <a:solidFill>
            <a:srgbClr val="FFC0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Шляхи                активізації пізнавальної діяльності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417872" y="3425368"/>
            <a:ext cx="190101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Проблемні питання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583733" y="4223280"/>
            <a:ext cx="2234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Ситуація успіху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53" name="Прямая со стрелкой 2052"/>
          <p:cNvCxnSpPr/>
          <p:nvPr/>
        </p:nvCxnSpPr>
        <p:spPr>
          <a:xfrm flipH="1">
            <a:off x="2567950" y="5097760"/>
            <a:ext cx="709928" cy="449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041223" y="3063295"/>
            <a:ext cx="542510" cy="4789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207428" y="5097760"/>
            <a:ext cx="649517" cy="449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3846068" y="3477186"/>
            <a:ext cx="1" cy="7460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2" idx="5"/>
          </p:cNvCxnSpPr>
          <p:nvPr/>
        </p:nvCxnSpPr>
        <p:spPr>
          <a:xfrm>
            <a:off x="4957501" y="3194954"/>
            <a:ext cx="568958" cy="5644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Овал 56"/>
          <p:cNvSpPr/>
          <p:nvPr/>
        </p:nvSpPr>
        <p:spPr>
          <a:xfrm>
            <a:off x="3846068" y="5587617"/>
            <a:ext cx="223810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Авансування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2998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87323" y="3085061"/>
            <a:ext cx="2683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.</a:t>
            </a:r>
            <a:r>
              <a:rPr lang="ru-RU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8" y="26064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Практична реалізація                         проблеми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2975" y="3220851"/>
            <a:ext cx="2008514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Дидактичні ігри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580599" y="1844824"/>
            <a:ext cx="226547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052290" y="3401709"/>
            <a:ext cx="3143607" cy="1622936"/>
          </a:xfrm>
          <a:prstGeom prst="ellipse">
            <a:avLst/>
          </a:prstGeom>
          <a:solidFill>
            <a:srgbClr val="FFC0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Засоби активізації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4245392" y="1844824"/>
            <a:ext cx="190101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Урок-казка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078827" y="5287872"/>
            <a:ext cx="2234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Урок-подорож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35" y="5899841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53" name="Прямая со стрелкой 2052"/>
          <p:cNvCxnSpPr/>
          <p:nvPr/>
        </p:nvCxnSpPr>
        <p:spPr>
          <a:xfrm flipH="1">
            <a:off x="1968582" y="4835251"/>
            <a:ext cx="709928" cy="449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052290" y="3749086"/>
            <a:ext cx="271256" cy="6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870559" y="3749086"/>
            <a:ext cx="2492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 flipV="1">
            <a:off x="2538896" y="2759223"/>
            <a:ext cx="492254" cy="6424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2" idx="5"/>
            <a:endCxn id="29" idx="0"/>
          </p:cNvCxnSpPr>
          <p:nvPr/>
        </p:nvCxnSpPr>
        <p:spPr>
          <a:xfrm>
            <a:off x="4735526" y="4786972"/>
            <a:ext cx="460371" cy="500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Овал 56"/>
          <p:cNvSpPr/>
          <p:nvPr/>
        </p:nvSpPr>
        <p:spPr>
          <a:xfrm>
            <a:off x="5120951" y="3298777"/>
            <a:ext cx="2228395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Урок-прес-конференція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7492" y="5287872"/>
            <a:ext cx="226547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Інсценізація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355976" y="2759224"/>
            <a:ext cx="514583" cy="783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57163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Практична реалізація                         проблеми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2567" y="3393749"/>
            <a:ext cx="938865" cy="938865"/>
          </a:xfrm>
        </p:spPr>
      </p:pic>
      <p:sp>
        <p:nvSpPr>
          <p:cNvPr id="15" name="Овал 14"/>
          <p:cNvSpPr/>
          <p:nvPr/>
        </p:nvSpPr>
        <p:spPr>
          <a:xfrm>
            <a:off x="122974" y="3401709"/>
            <a:ext cx="2200571" cy="1035402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Розважальна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538896" y="1844824"/>
            <a:ext cx="2727255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Навчальна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538896" y="3298777"/>
            <a:ext cx="2952598" cy="1622936"/>
          </a:xfrm>
          <a:prstGeom prst="ellipse">
            <a:avLst/>
          </a:prstGeom>
          <a:solidFill>
            <a:srgbClr val="FFC0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ігор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078826" y="5287872"/>
            <a:ext cx="2545401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Релаксаційна</a:t>
            </a:r>
          </a:p>
          <a:p>
            <a:pPr algn="ctr"/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53" name="Прямая со стрелкой 2052"/>
          <p:cNvCxnSpPr/>
          <p:nvPr/>
        </p:nvCxnSpPr>
        <p:spPr>
          <a:xfrm flipH="1">
            <a:off x="2160245" y="4814850"/>
            <a:ext cx="709928" cy="449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323545" y="4007046"/>
            <a:ext cx="2153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430824" y="3919409"/>
            <a:ext cx="2492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19" idx="4"/>
          </p:cNvCxnSpPr>
          <p:nvPr/>
        </p:nvCxnSpPr>
        <p:spPr>
          <a:xfrm flipV="1">
            <a:off x="3902523" y="2759224"/>
            <a:ext cx="1" cy="5395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2" idx="5"/>
          </p:cNvCxnSpPr>
          <p:nvPr/>
        </p:nvCxnSpPr>
        <p:spPr>
          <a:xfrm>
            <a:off x="5059096" y="4684040"/>
            <a:ext cx="414110" cy="6259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Овал 56"/>
          <p:cNvSpPr/>
          <p:nvPr/>
        </p:nvSpPr>
        <p:spPr>
          <a:xfrm>
            <a:off x="5652120" y="3401708"/>
            <a:ext cx="2592288" cy="1035403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Психо-технічна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7492" y="5287872"/>
            <a:ext cx="2596356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Комунікативна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87910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</TotalTime>
  <Words>361</Words>
  <Application>Microsoft Office PowerPoint</Application>
  <PresentationFormat>Экран (4:3)</PresentationFormat>
  <Paragraphs>124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Проблемне питання</vt:lpstr>
      <vt:lpstr>Педагогічне кредо</vt:lpstr>
      <vt:lpstr>Актуальність проблеми</vt:lpstr>
      <vt:lpstr>Вчені – дослідники                                              проблеми</vt:lpstr>
      <vt:lpstr>Практична реалізація                         проблеми</vt:lpstr>
      <vt:lpstr>Практична реалізація                         проблеми</vt:lpstr>
      <vt:lpstr>Практична реалізація                         проблеми</vt:lpstr>
      <vt:lpstr>Практична реалізація  проблеми</vt:lpstr>
      <vt:lpstr>Практична реалізація  проблеми</vt:lpstr>
      <vt:lpstr>Практична реалізація  проблеми</vt:lpstr>
      <vt:lpstr>Практична реалізація                         проблеми</vt:lpstr>
      <vt:lpstr>Практична реалізація                         проблеми</vt:lpstr>
      <vt:lpstr>Практична реалізація                         проблеми</vt:lpstr>
      <vt:lpstr>Практична реалізація                         проблеми</vt:lpstr>
      <vt:lpstr>Практична реалізація                         проблеми</vt:lpstr>
      <vt:lpstr>Практична реалізація                         проблеми</vt:lpstr>
      <vt:lpstr>Наші досягнення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Складні речення з безсполучниковим і сполучниковим зв’язком</dc:title>
  <dc:creator>kontra</dc:creator>
  <cp:lastModifiedBy>Валик</cp:lastModifiedBy>
  <cp:revision>149</cp:revision>
  <dcterms:created xsi:type="dcterms:W3CDTF">2012-11-05T18:41:09Z</dcterms:created>
  <dcterms:modified xsi:type="dcterms:W3CDTF">2015-03-16T21:18:31Z</dcterms:modified>
</cp:coreProperties>
</file>