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368" r:id="rId2"/>
    <p:sldId id="256" r:id="rId3"/>
    <p:sldId id="335" r:id="rId4"/>
    <p:sldId id="337" r:id="rId5"/>
    <p:sldId id="356" r:id="rId6"/>
    <p:sldId id="324" r:id="rId7"/>
    <p:sldId id="369" r:id="rId8"/>
    <p:sldId id="370" r:id="rId9"/>
    <p:sldId id="331" r:id="rId10"/>
    <p:sldId id="371" r:id="rId11"/>
    <p:sldId id="372" r:id="rId12"/>
    <p:sldId id="332" r:id="rId13"/>
    <p:sldId id="373" r:id="rId14"/>
    <p:sldId id="374" r:id="rId15"/>
    <p:sldId id="334" r:id="rId16"/>
    <p:sldId id="375" r:id="rId17"/>
    <p:sldId id="376" r:id="rId18"/>
    <p:sldId id="333" r:id="rId19"/>
    <p:sldId id="377" r:id="rId20"/>
    <p:sldId id="378" r:id="rId21"/>
    <p:sldId id="329" r:id="rId22"/>
    <p:sldId id="379" r:id="rId23"/>
    <p:sldId id="380" r:id="rId24"/>
    <p:sldId id="328" r:id="rId25"/>
    <p:sldId id="381" r:id="rId26"/>
    <p:sldId id="382" r:id="rId27"/>
    <p:sldId id="326" r:id="rId28"/>
    <p:sldId id="383" r:id="rId29"/>
    <p:sldId id="384" r:id="rId30"/>
    <p:sldId id="325" r:id="rId31"/>
    <p:sldId id="385" r:id="rId32"/>
    <p:sldId id="386" r:id="rId33"/>
    <p:sldId id="327" r:id="rId34"/>
    <p:sldId id="387" r:id="rId35"/>
    <p:sldId id="388" r:id="rId36"/>
    <p:sldId id="336" r:id="rId37"/>
    <p:sldId id="389" r:id="rId38"/>
    <p:sldId id="390" r:id="rId39"/>
    <p:sldId id="391" r:id="rId40"/>
    <p:sldId id="321" r:id="rId41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4000"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4000"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4000"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4000"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9069F3"/>
    <a:srgbClr val="663300"/>
    <a:srgbClr val="DDDDDD"/>
    <a:srgbClr val="CC9900"/>
    <a:srgbClr val="CCCCFF"/>
    <a:srgbClr val="66FFFF"/>
    <a:srgbClr val="FF66FF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75" autoAdjust="0"/>
    <p:restoredTop sz="94660"/>
  </p:normalViewPr>
  <p:slideViewPr>
    <p:cSldViewPr>
      <p:cViewPr varScale="1">
        <p:scale>
          <a:sx n="100" d="100"/>
          <a:sy n="100" d="100"/>
        </p:scale>
        <p:origin x="-3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3A576-7DE1-4826-A940-4E1BB7BCA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09793-A732-444D-9453-A1A125662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BBC78-96B3-4FC5-B7CF-CCF11996B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CF914-CA76-43FB-A5E7-3D602082D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26EBB-DF42-4EE8-8E67-28EEF685F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D47BD-C75E-4F6D-AEEC-99BD081E57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60248-57F7-4B4E-8E48-CC9AC0674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E61CA-6342-47A7-87C3-F220E6FA1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4DF21-8397-41C8-B14E-1A19F97E52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3BDBE-70B5-4619-86FA-2A79DEFBA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8E500-0971-4A94-8BFE-9FB7C751B1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8E320E-B92E-4368-8353-F1B625E72F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6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40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6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://antik-salon.com/" TargetMode="External"/><Relationship Id="rId3" Type="http://schemas.openxmlformats.org/officeDocument/2006/relationships/hyperlink" Target="http://history.vn.ua/" TargetMode="External"/><Relationship Id="rId7" Type="http://schemas.openxmlformats.org/officeDocument/2006/relationships/hyperlink" Target="https://muzofond.com/" TargetMode="External"/><Relationship Id="rId2" Type="http://schemas.openxmlformats.org/officeDocument/2006/relationships/hyperlink" Target="https://uk.wikipedia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usicmobi.site/search/&#1083;&#1102;&#1083;&#1083;&#1080;-&#1075;&#1072;&#1074;&#1086;&#1090;/" TargetMode="External"/><Relationship Id="rId5" Type="http://schemas.openxmlformats.org/officeDocument/2006/relationships/hyperlink" Target="http://poiskm.org/" TargetMode="External"/><Relationship Id="rId4" Type="http://schemas.openxmlformats.org/officeDocument/2006/relationships/hyperlink" Target="http://www.ebk.net.ua/" TargetMode="External"/><Relationship Id="rId9" Type="http://schemas.openxmlformats.org/officeDocument/2006/relationships/hyperlink" Target="http://narodna-osvita.com.ua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381000"/>
            <a:ext cx="838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Тренажер </a:t>
            </a:r>
          </a:p>
          <a:p>
            <a:r>
              <a:rPr lang="uk-UA" sz="5400" b="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“Галантний</a:t>
            </a:r>
            <a:r>
              <a:rPr lang="uk-UA" sz="5400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стиль рококо, </a:t>
            </a:r>
          </a:p>
          <a:p>
            <a:r>
              <a:rPr lang="uk-UA" sz="5400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клас</a:t>
            </a:r>
            <a:endParaRPr lang="ru-RU" sz="5400" b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0" y="2819400"/>
            <a:ext cx="6096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uk-UA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Матеріали створила </a:t>
            </a:r>
          </a:p>
          <a:p>
            <a:pPr>
              <a:defRPr/>
            </a:pPr>
            <a:r>
              <a:rPr lang="uk-UA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Ірина Володимирівна </a:t>
            </a:r>
            <a:r>
              <a:rPr lang="uk-UA" sz="24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Бабінцева</a:t>
            </a:r>
            <a:r>
              <a:rPr lang="uk-UA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учитель </a:t>
            </a:r>
            <a:r>
              <a:rPr lang="uk-UA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мистецтва</a:t>
            </a:r>
          </a:p>
          <a:p>
            <a:pPr>
              <a:defRPr/>
            </a:pPr>
            <a:r>
              <a:rPr lang="uk-UA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Теклинської</a:t>
            </a:r>
            <a:r>
              <a:rPr lang="uk-UA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r>
              <a:rPr lang="uk-UA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агальноосвітньої </a:t>
            </a:r>
          </a:p>
          <a:p>
            <a:pPr>
              <a:defRPr/>
            </a:pPr>
            <a:r>
              <a:rPr lang="uk-UA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школи </a:t>
            </a:r>
            <a:r>
              <a:rPr lang="uk-UA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І-ІІ ступенів </a:t>
            </a:r>
          </a:p>
          <a:p>
            <a:pPr>
              <a:defRPr/>
            </a:pPr>
            <a:r>
              <a:rPr lang="uk-UA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Смілянської районної </a:t>
            </a:r>
            <a:r>
              <a:rPr lang="uk-UA" sz="240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ради </a:t>
            </a:r>
            <a:endParaRPr lang="uk-UA" sz="240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uk-UA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Черкаської </a:t>
            </a:r>
            <a:r>
              <a:rPr lang="uk-UA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області</a:t>
            </a:r>
          </a:p>
          <a:p>
            <a:pPr>
              <a:defRPr/>
            </a:pPr>
            <a:endParaRPr lang="uk-UA" sz="2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uk-UA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2017</a:t>
            </a:r>
            <a:endParaRPr lang="ru-RU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rrowheads="1"/>
          </p:cNvSpPr>
          <p:nvPr/>
        </p:nvSpPr>
        <p:spPr bwMode="auto">
          <a:xfrm flipH="1">
            <a:off x="2209800" y="457200"/>
            <a:ext cx="5867400" cy="2971800"/>
          </a:xfrm>
          <a:prstGeom prst="cloudCallout">
            <a:avLst>
              <a:gd name="adj1" fmla="val 36866"/>
              <a:gd name="adj2" fmla="val 57005"/>
            </a:avLst>
          </a:prstGeom>
          <a:solidFill>
            <a:srgbClr val="00FFFF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6600" dirty="0" smtClean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Правильно!</a:t>
            </a:r>
            <a:endParaRPr lang="ru-RU" sz="66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rotWithShape="1">
            <a:gsLst>
              <a:gs pos="0">
                <a:srgbClr val="66FFFF"/>
              </a:gs>
              <a:gs pos="100000">
                <a:srgbClr val="FF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/>
              <a:t>Наступне запитання</a:t>
            </a:r>
            <a:endParaRPr lang="ru-RU" sz="3200"/>
          </a:p>
        </p:txBody>
      </p:sp>
      <p:sp>
        <p:nvSpPr>
          <p:cNvPr id="410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Наступне запитання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5" name="Picture 9" descr="Картинки по запросу правильно смайл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352800"/>
            <a:ext cx="3758357" cy="213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733800" y="44196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Спробуй ще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AutoShape 6"/>
          <p:cNvSpPr>
            <a:spLocks noChangeArrowheads="1"/>
          </p:cNvSpPr>
          <p:nvPr/>
        </p:nvSpPr>
        <p:spPr bwMode="auto">
          <a:xfrm flipH="1">
            <a:off x="3048000" y="304800"/>
            <a:ext cx="5029200" cy="2971800"/>
          </a:xfrm>
          <a:prstGeom prst="cloudCallout">
            <a:avLst>
              <a:gd name="adj1" fmla="val 43236"/>
              <a:gd name="adj2" fmla="val 58837"/>
            </a:avLst>
          </a:prstGeom>
          <a:solidFill>
            <a:srgbClr val="00FFFF">
              <a:alpha val="30196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жаль,</a:t>
            </a:r>
          </a:p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неправильно</a:t>
            </a:r>
            <a:endParaRPr lang="ru-RU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6" name="Picture 6" descr="Картинки по запросу неверно смайлик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048000"/>
            <a:ext cx="3124200" cy="2186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7848600" cy="1600200"/>
          </a:xfrm>
        </p:spPr>
        <p:txBody>
          <a:bodyPr/>
          <a:lstStyle/>
          <a:p>
            <a:pPr eaLnBrk="1" hangingPunct="1"/>
            <a:r>
              <a:rPr lang="uk-UA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4. Важливою частиною архітектурної композиції в часи панування рококо стали:</a:t>
            </a:r>
            <a:endParaRPr lang="ru-RU" sz="36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2291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876800" y="2514600"/>
            <a:ext cx="36576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б) </a:t>
            </a:r>
            <a:r>
              <a:rPr lang="uk-UA" sz="2400" dirty="0" smtClean="0"/>
              <a:t>колони з балюстрадами</a:t>
            </a:r>
            <a:endParaRPr lang="ru-RU" sz="2400" dirty="0"/>
          </a:p>
        </p:txBody>
      </p:sp>
      <p:sp>
        <p:nvSpPr>
          <p:cNvPr id="12292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33400" y="4191000"/>
            <a:ext cx="33528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в) </a:t>
            </a:r>
            <a:r>
              <a:rPr lang="uk-UA" sz="2400" dirty="0" smtClean="0"/>
              <a:t>балкони</a:t>
            </a:r>
            <a:endParaRPr lang="ru-RU" sz="2400" dirty="0"/>
          </a:p>
        </p:txBody>
      </p:sp>
      <p:sp>
        <p:nvSpPr>
          <p:cNvPr id="12293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257800" y="4191000"/>
            <a:ext cx="30480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г) </a:t>
            </a:r>
            <a:r>
              <a:rPr lang="uk-UA" sz="2400" dirty="0" smtClean="0"/>
              <a:t>башти й шпилі</a:t>
            </a:r>
            <a:endParaRPr lang="ru-RU" sz="2400" dirty="0"/>
          </a:p>
        </p:txBody>
      </p:sp>
      <p:sp>
        <p:nvSpPr>
          <p:cNvPr id="12294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81000" y="2590800"/>
            <a:ext cx="37338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а) </a:t>
            </a:r>
            <a:r>
              <a:rPr lang="uk-UA" sz="2400" dirty="0" smtClean="0"/>
              <a:t>скульптура й орнамент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rrowheads="1"/>
          </p:cNvSpPr>
          <p:nvPr/>
        </p:nvSpPr>
        <p:spPr bwMode="auto">
          <a:xfrm flipH="1">
            <a:off x="2209800" y="457200"/>
            <a:ext cx="5867400" cy="2971800"/>
          </a:xfrm>
          <a:prstGeom prst="cloudCallout">
            <a:avLst>
              <a:gd name="adj1" fmla="val 36866"/>
              <a:gd name="adj2" fmla="val 57005"/>
            </a:avLst>
          </a:prstGeom>
          <a:solidFill>
            <a:srgbClr val="00FFFF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6600" dirty="0" smtClean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Правильно!</a:t>
            </a:r>
            <a:endParaRPr lang="ru-RU" sz="66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rotWithShape="1">
            <a:gsLst>
              <a:gs pos="0">
                <a:srgbClr val="66FFFF"/>
              </a:gs>
              <a:gs pos="100000">
                <a:srgbClr val="FF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/>
              <a:t>Наступне запитання</a:t>
            </a:r>
            <a:endParaRPr lang="ru-RU" sz="3200"/>
          </a:p>
        </p:txBody>
      </p:sp>
      <p:sp>
        <p:nvSpPr>
          <p:cNvPr id="410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Наступне запитання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5" name="Picture 9" descr="Картинки по запросу правильно смайл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352800"/>
            <a:ext cx="3758357" cy="213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733800" y="44196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Спробуй ще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AutoShape 6"/>
          <p:cNvSpPr>
            <a:spLocks noChangeArrowheads="1"/>
          </p:cNvSpPr>
          <p:nvPr/>
        </p:nvSpPr>
        <p:spPr bwMode="auto">
          <a:xfrm flipH="1">
            <a:off x="3048000" y="304800"/>
            <a:ext cx="5029200" cy="2971800"/>
          </a:xfrm>
          <a:prstGeom prst="cloudCallout">
            <a:avLst>
              <a:gd name="adj1" fmla="val 43236"/>
              <a:gd name="adj2" fmla="val 58837"/>
            </a:avLst>
          </a:prstGeom>
          <a:solidFill>
            <a:srgbClr val="00FFFF">
              <a:alpha val="30196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жаль,</a:t>
            </a:r>
          </a:p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неправильно</a:t>
            </a:r>
            <a:endParaRPr lang="ru-RU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6" name="Picture 6" descr="Картинки по запросу неверно смайлик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048000"/>
            <a:ext cx="3124200" cy="2186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685800"/>
            <a:ext cx="7543800" cy="1143000"/>
          </a:xfrm>
        </p:spPr>
        <p:txBody>
          <a:bodyPr/>
          <a:lstStyle/>
          <a:p>
            <a:pPr eaLnBrk="1" hangingPunct="1"/>
            <a:r>
              <a:rPr lang="uk-UA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5. Жан-Батист </a:t>
            </a:r>
            <a:r>
              <a:rPr lang="uk-UA" sz="36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Лемуан</a:t>
            </a:r>
            <a:r>
              <a:rPr lang="uk-UA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– це відомий…</a:t>
            </a:r>
            <a:endParaRPr lang="ru-RU" sz="36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63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057400" y="4191000"/>
            <a:ext cx="3200400" cy="533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в) </a:t>
            </a:r>
            <a:r>
              <a:rPr lang="uk-UA" sz="2400" dirty="0" smtClean="0"/>
              <a:t>поет</a:t>
            </a:r>
            <a:endParaRPr lang="ru-RU" sz="2400" dirty="0"/>
          </a:p>
        </p:txBody>
      </p:sp>
      <p:sp>
        <p:nvSpPr>
          <p:cNvPr id="15364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438400" y="2362200"/>
            <a:ext cx="32766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а) </a:t>
            </a:r>
            <a:r>
              <a:rPr lang="uk-UA" sz="2400" dirty="0" smtClean="0"/>
              <a:t>художник</a:t>
            </a:r>
            <a:endParaRPr lang="ru-RU" sz="2400" dirty="0"/>
          </a:p>
        </p:txBody>
      </p:sp>
      <p:sp>
        <p:nvSpPr>
          <p:cNvPr id="15365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953000" y="4953000"/>
            <a:ext cx="27432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г) </a:t>
            </a:r>
            <a:r>
              <a:rPr lang="ru-RU" sz="2400" dirty="0" smtClean="0"/>
              <a:t>скульптор</a:t>
            </a:r>
            <a:endParaRPr lang="ru-RU" sz="2400" dirty="0"/>
          </a:p>
        </p:txBody>
      </p:sp>
      <p:sp>
        <p:nvSpPr>
          <p:cNvPr id="15366" name="AutoShap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810000" y="3352800"/>
            <a:ext cx="2971800" cy="533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б) </a:t>
            </a:r>
            <a:r>
              <a:rPr lang="uk-UA" sz="2400" dirty="0" smtClean="0"/>
              <a:t>композитор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rrowheads="1"/>
          </p:cNvSpPr>
          <p:nvPr/>
        </p:nvSpPr>
        <p:spPr bwMode="auto">
          <a:xfrm flipH="1">
            <a:off x="2209800" y="457200"/>
            <a:ext cx="5867400" cy="2971800"/>
          </a:xfrm>
          <a:prstGeom prst="cloudCallout">
            <a:avLst>
              <a:gd name="adj1" fmla="val 36866"/>
              <a:gd name="adj2" fmla="val 57005"/>
            </a:avLst>
          </a:prstGeom>
          <a:solidFill>
            <a:srgbClr val="00FFFF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6600" dirty="0" smtClean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Правильно!</a:t>
            </a:r>
            <a:endParaRPr lang="ru-RU" sz="66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rotWithShape="1">
            <a:gsLst>
              <a:gs pos="0">
                <a:srgbClr val="66FFFF"/>
              </a:gs>
              <a:gs pos="100000">
                <a:srgbClr val="FF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/>
              <a:t>Наступне запитання</a:t>
            </a:r>
            <a:endParaRPr lang="ru-RU" sz="3200"/>
          </a:p>
        </p:txBody>
      </p:sp>
      <p:sp>
        <p:nvSpPr>
          <p:cNvPr id="410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Наступне запитання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5" name="Picture 9" descr="Картинки по запросу правильно смайл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352800"/>
            <a:ext cx="3758357" cy="213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733800" y="44196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Спробуй ще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AutoShape 6"/>
          <p:cNvSpPr>
            <a:spLocks noChangeArrowheads="1"/>
          </p:cNvSpPr>
          <p:nvPr/>
        </p:nvSpPr>
        <p:spPr bwMode="auto">
          <a:xfrm flipH="1">
            <a:off x="3048000" y="304800"/>
            <a:ext cx="5029200" cy="2971800"/>
          </a:xfrm>
          <a:prstGeom prst="cloudCallout">
            <a:avLst>
              <a:gd name="adj1" fmla="val 43236"/>
              <a:gd name="adj2" fmla="val 58837"/>
            </a:avLst>
          </a:prstGeom>
          <a:solidFill>
            <a:srgbClr val="00FFFF">
              <a:alpha val="30196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жаль,</a:t>
            </a:r>
          </a:p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неправильно</a:t>
            </a:r>
            <a:endParaRPr lang="ru-RU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6" name="Picture 6" descr="Картинки по запросу неверно смайлик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048000"/>
            <a:ext cx="3124200" cy="2186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304800"/>
            <a:ext cx="7543800" cy="1524000"/>
          </a:xfrm>
        </p:spPr>
        <p:txBody>
          <a:bodyPr/>
          <a:lstStyle/>
          <a:p>
            <a:pPr eaLnBrk="1" hangingPunct="1"/>
            <a:r>
              <a:rPr lang="uk-UA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6. В темах і сюжетах творів живопису епохи рококо переважали:</a:t>
            </a:r>
            <a:endParaRPr lang="ru-RU" sz="36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8435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219200" y="3124200"/>
            <a:ext cx="57912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б) </a:t>
            </a:r>
            <a:r>
              <a:rPr lang="uk-UA" sz="2400" dirty="0" smtClean="0"/>
              <a:t>свята й театральні вистави</a:t>
            </a:r>
            <a:endParaRPr lang="ru-RU" sz="2400" dirty="0"/>
          </a:p>
        </p:txBody>
      </p:sp>
      <p:sp>
        <p:nvSpPr>
          <p:cNvPr id="18436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19200" y="2362200"/>
            <a:ext cx="58674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а) </a:t>
            </a:r>
            <a:r>
              <a:rPr lang="ru-RU" sz="2400" dirty="0" err="1" smtClean="0"/>
              <a:t>батальні</a:t>
            </a:r>
            <a:r>
              <a:rPr lang="ru-RU" sz="2400" dirty="0" smtClean="0"/>
              <a:t> </a:t>
            </a:r>
            <a:r>
              <a:rPr lang="ru-RU" sz="2400" dirty="0" err="1" smtClean="0"/>
              <a:t>сцени</a:t>
            </a:r>
            <a:endParaRPr lang="ru-RU" sz="2400" dirty="0"/>
          </a:p>
        </p:txBody>
      </p:sp>
      <p:sp>
        <p:nvSpPr>
          <p:cNvPr id="18437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3000" y="4953000"/>
            <a:ext cx="61722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г) </a:t>
            </a:r>
            <a:r>
              <a:rPr lang="uk-UA" sz="2400" dirty="0" smtClean="0"/>
              <a:t>анімалістичні сцени</a:t>
            </a:r>
            <a:endParaRPr lang="ru-RU" sz="2400" dirty="0"/>
          </a:p>
        </p:txBody>
      </p:sp>
      <p:sp>
        <p:nvSpPr>
          <p:cNvPr id="18438" name="AutoShap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19200" y="4038600"/>
            <a:ext cx="58674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в) </a:t>
            </a:r>
            <a:r>
              <a:rPr lang="uk-UA" sz="2400" dirty="0" smtClean="0"/>
              <a:t>релігійні сюжети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rrowheads="1"/>
          </p:cNvSpPr>
          <p:nvPr/>
        </p:nvSpPr>
        <p:spPr bwMode="auto">
          <a:xfrm flipH="1">
            <a:off x="2209800" y="457200"/>
            <a:ext cx="5867400" cy="2971800"/>
          </a:xfrm>
          <a:prstGeom prst="cloudCallout">
            <a:avLst>
              <a:gd name="adj1" fmla="val 36866"/>
              <a:gd name="adj2" fmla="val 57005"/>
            </a:avLst>
          </a:prstGeom>
          <a:solidFill>
            <a:srgbClr val="00FFFF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6600" dirty="0" smtClean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Правильно!</a:t>
            </a:r>
            <a:endParaRPr lang="ru-RU" sz="66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rotWithShape="1">
            <a:gsLst>
              <a:gs pos="0">
                <a:srgbClr val="66FFFF"/>
              </a:gs>
              <a:gs pos="100000">
                <a:srgbClr val="FF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/>
              <a:t>Наступне запитання</a:t>
            </a:r>
            <a:endParaRPr lang="ru-RU" sz="3200"/>
          </a:p>
        </p:txBody>
      </p:sp>
      <p:sp>
        <p:nvSpPr>
          <p:cNvPr id="410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Наступне запитання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5" name="Picture 9" descr="Картинки по запросу правильно смайл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352800"/>
            <a:ext cx="3758357" cy="213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ctrTitle" idx="4294967295"/>
          </p:nvPr>
        </p:nvSpPr>
        <p:spPr>
          <a:xfrm>
            <a:off x="762000" y="457200"/>
            <a:ext cx="6248400" cy="2286000"/>
          </a:xfrm>
          <a:noFill/>
        </p:spPr>
        <p:txBody>
          <a:bodyPr/>
          <a:lstStyle/>
          <a:p>
            <a:pPr eaLnBrk="1" hangingPunct="1"/>
            <a:r>
              <a:rPr lang="uk-UA" sz="4000" b="1" dirty="0" smtClean="0">
                <a:solidFill>
                  <a:srgbClr val="9069F3"/>
                </a:solidFill>
                <a:latin typeface="Times New Roman" pitchFamily="18" charset="0"/>
              </a:rPr>
              <a:t>Тренажер  </a:t>
            </a:r>
            <a:r>
              <a:rPr lang="uk-UA" sz="4000" b="1" dirty="0" err="1" smtClean="0">
                <a:solidFill>
                  <a:srgbClr val="9069F3"/>
                </a:solidFill>
                <a:latin typeface="Times New Roman" pitchFamily="18" charset="0"/>
              </a:rPr>
              <a:t>“Галантний</a:t>
            </a:r>
            <a:r>
              <a:rPr lang="uk-UA" sz="4000" b="1" dirty="0" smtClean="0">
                <a:solidFill>
                  <a:srgbClr val="9069F3"/>
                </a:solidFill>
                <a:latin typeface="Times New Roman" pitchFamily="18" charset="0"/>
              </a:rPr>
              <a:t> стиль </a:t>
            </a:r>
            <a:r>
              <a:rPr lang="uk-UA" sz="4000" b="1" dirty="0" err="1" smtClean="0">
                <a:solidFill>
                  <a:srgbClr val="9069F3"/>
                </a:solidFill>
                <a:latin typeface="Times New Roman" pitchFamily="18" charset="0"/>
              </a:rPr>
              <a:t>рококо”</a:t>
            </a:r>
            <a:endParaRPr lang="ru-RU" sz="4000" b="1" dirty="0" smtClean="0">
              <a:solidFill>
                <a:srgbClr val="9069F3"/>
              </a:solidFill>
              <a:latin typeface="Times New Roman" pitchFamily="18" charset="0"/>
            </a:endParaRPr>
          </a:p>
        </p:txBody>
      </p:sp>
      <p:pic>
        <p:nvPicPr>
          <p:cNvPr id="2054" name="Picture 6" descr="Картинки по запросу Знак питання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600" y="1981200"/>
            <a:ext cx="3143250" cy="3429001"/>
          </a:xfrm>
          <a:prstGeom prst="rect">
            <a:avLst/>
          </a:prstGeom>
          <a:noFill/>
        </p:spPr>
      </p:pic>
      <p:pic>
        <p:nvPicPr>
          <p:cNvPr id="2056" name="Picture 8" descr="Картинки по запросу старт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4343400"/>
            <a:ext cx="19812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733800" y="44196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Спробуй ще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AutoShape 6"/>
          <p:cNvSpPr>
            <a:spLocks noChangeArrowheads="1"/>
          </p:cNvSpPr>
          <p:nvPr/>
        </p:nvSpPr>
        <p:spPr bwMode="auto">
          <a:xfrm flipH="1">
            <a:off x="3048000" y="304800"/>
            <a:ext cx="5029200" cy="2971800"/>
          </a:xfrm>
          <a:prstGeom prst="cloudCallout">
            <a:avLst>
              <a:gd name="adj1" fmla="val 43236"/>
              <a:gd name="adj2" fmla="val 58837"/>
            </a:avLst>
          </a:prstGeom>
          <a:solidFill>
            <a:srgbClr val="00FFFF">
              <a:alpha val="30196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жаль,</a:t>
            </a:r>
          </a:p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неправильно</a:t>
            </a:r>
            <a:endParaRPr lang="ru-RU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6" name="Picture 6" descr="Картинки по запросу неверно смайлик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048000"/>
            <a:ext cx="3124200" cy="2186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304800"/>
            <a:ext cx="7696200" cy="1676400"/>
          </a:xfrm>
        </p:spPr>
        <p:txBody>
          <a:bodyPr/>
          <a:lstStyle/>
          <a:p>
            <a:pPr eaLnBrk="1" hangingPunct="1"/>
            <a:r>
              <a:rPr lang="uk-UA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7. Для живопису рококо характерні:</a:t>
            </a:r>
            <a:endParaRPr lang="ru-RU" sz="36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1507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343400" y="2819400"/>
            <a:ext cx="4191000" cy="914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б) </a:t>
            </a:r>
            <a:r>
              <a:rPr lang="uk-UA" sz="2400" dirty="0" smtClean="0"/>
              <a:t>пастельні, приглушені тони</a:t>
            </a:r>
            <a:endParaRPr lang="ru-RU" sz="2400" dirty="0"/>
          </a:p>
        </p:txBody>
      </p:sp>
      <p:sp>
        <p:nvSpPr>
          <p:cNvPr id="21508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09600" y="4267200"/>
            <a:ext cx="36576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в) </a:t>
            </a:r>
            <a:r>
              <a:rPr lang="uk-UA" sz="2400" dirty="0" smtClean="0"/>
              <a:t>темні, холодні кольори</a:t>
            </a:r>
            <a:endParaRPr lang="ru-RU" sz="2400" dirty="0"/>
          </a:p>
        </p:txBody>
      </p:sp>
      <p:sp>
        <p:nvSpPr>
          <p:cNvPr id="21509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343400" y="4267200"/>
            <a:ext cx="42672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г) </a:t>
            </a:r>
            <a:r>
              <a:rPr lang="uk-UA" sz="2400" dirty="0" smtClean="0"/>
              <a:t>розпис книжкових мініатюр</a:t>
            </a:r>
            <a:endParaRPr lang="ru-RU" sz="2400" dirty="0"/>
          </a:p>
        </p:txBody>
      </p:sp>
      <p:sp>
        <p:nvSpPr>
          <p:cNvPr id="21510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33400" y="2819400"/>
            <a:ext cx="3733800" cy="914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а) </a:t>
            </a:r>
            <a:r>
              <a:rPr lang="uk-UA" sz="2400" dirty="0" smtClean="0"/>
              <a:t>яскравість та пишність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rrowheads="1"/>
          </p:cNvSpPr>
          <p:nvPr/>
        </p:nvSpPr>
        <p:spPr bwMode="auto">
          <a:xfrm flipH="1">
            <a:off x="2209800" y="457200"/>
            <a:ext cx="5867400" cy="2971800"/>
          </a:xfrm>
          <a:prstGeom prst="cloudCallout">
            <a:avLst>
              <a:gd name="adj1" fmla="val 36866"/>
              <a:gd name="adj2" fmla="val 57005"/>
            </a:avLst>
          </a:prstGeom>
          <a:solidFill>
            <a:srgbClr val="00FFFF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6600" dirty="0" smtClean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Правильно!</a:t>
            </a:r>
            <a:endParaRPr lang="ru-RU" sz="66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rotWithShape="1">
            <a:gsLst>
              <a:gs pos="0">
                <a:srgbClr val="66FFFF"/>
              </a:gs>
              <a:gs pos="100000">
                <a:srgbClr val="FF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/>
              <a:t>Наступне запитання</a:t>
            </a:r>
            <a:endParaRPr lang="ru-RU" sz="3200"/>
          </a:p>
        </p:txBody>
      </p:sp>
      <p:sp>
        <p:nvSpPr>
          <p:cNvPr id="410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Наступне запитання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5" name="Picture 9" descr="Картинки по запросу правильно смайл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352800"/>
            <a:ext cx="3758357" cy="213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733800" y="44196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Спробуй ще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AutoShape 6"/>
          <p:cNvSpPr>
            <a:spLocks noChangeArrowheads="1"/>
          </p:cNvSpPr>
          <p:nvPr/>
        </p:nvSpPr>
        <p:spPr bwMode="auto">
          <a:xfrm flipH="1">
            <a:off x="3048000" y="304800"/>
            <a:ext cx="5029200" cy="2971800"/>
          </a:xfrm>
          <a:prstGeom prst="cloudCallout">
            <a:avLst>
              <a:gd name="adj1" fmla="val 43236"/>
              <a:gd name="adj2" fmla="val 58837"/>
            </a:avLst>
          </a:prstGeom>
          <a:solidFill>
            <a:srgbClr val="00FFFF">
              <a:alpha val="30196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жаль,</a:t>
            </a:r>
          </a:p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неправильно</a:t>
            </a:r>
            <a:endParaRPr lang="ru-RU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6" name="Picture 6" descr="Картинки по запросу неверно смайлик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048000"/>
            <a:ext cx="3124200" cy="2186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304800"/>
            <a:ext cx="7543800" cy="1600200"/>
          </a:xfrm>
        </p:spPr>
        <p:txBody>
          <a:bodyPr/>
          <a:lstStyle/>
          <a:p>
            <a:pPr eaLnBrk="1" hangingPunct="1"/>
            <a:r>
              <a:rPr lang="uk-UA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8. Який музичний інструмент звучав в залах і салонах епохи рококо?</a:t>
            </a:r>
            <a:endParaRPr lang="ru-RU" sz="36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4579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953000" y="2514600"/>
            <a:ext cx="25908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б) </a:t>
            </a:r>
            <a:r>
              <a:rPr lang="uk-UA" sz="2400" dirty="0" smtClean="0"/>
              <a:t>барабан</a:t>
            </a:r>
            <a:endParaRPr lang="ru-RU" sz="2400" dirty="0"/>
          </a:p>
        </p:txBody>
      </p:sp>
      <p:sp>
        <p:nvSpPr>
          <p:cNvPr id="24580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71600" y="4267200"/>
            <a:ext cx="18288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в) </a:t>
            </a:r>
            <a:r>
              <a:rPr lang="uk-UA" sz="2400" dirty="0" smtClean="0"/>
              <a:t>клавесин</a:t>
            </a:r>
            <a:endParaRPr lang="ru-RU" sz="2400" dirty="0"/>
          </a:p>
        </p:txBody>
      </p:sp>
      <p:sp>
        <p:nvSpPr>
          <p:cNvPr id="2458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105400" y="4343400"/>
            <a:ext cx="22860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г) </a:t>
            </a:r>
            <a:r>
              <a:rPr lang="uk-UA" sz="2400" dirty="0" smtClean="0"/>
              <a:t>флейта</a:t>
            </a:r>
            <a:endParaRPr lang="ru-RU" sz="2400" dirty="0"/>
          </a:p>
        </p:txBody>
      </p:sp>
      <p:sp>
        <p:nvSpPr>
          <p:cNvPr id="24582" name="AutoShap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3000" y="2590800"/>
            <a:ext cx="21336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а) </a:t>
            </a:r>
            <a:r>
              <a:rPr lang="uk-UA" sz="2400" dirty="0" smtClean="0"/>
              <a:t>гітара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rrowheads="1"/>
          </p:cNvSpPr>
          <p:nvPr/>
        </p:nvSpPr>
        <p:spPr bwMode="auto">
          <a:xfrm flipH="1">
            <a:off x="2209800" y="457200"/>
            <a:ext cx="5867400" cy="2971800"/>
          </a:xfrm>
          <a:prstGeom prst="cloudCallout">
            <a:avLst>
              <a:gd name="adj1" fmla="val 36866"/>
              <a:gd name="adj2" fmla="val 57005"/>
            </a:avLst>
          </a:prstGeom>
          <a:solidFill>
            <a:srgbClr val="00FFFF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6600" dirty="0" smtClean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Правильно!</a:t>
            </a:r>
            <a:endParaRPr lang="ru-RU" sz="66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rotWithShape="1">
            <a:gsLst>
              <a:gs pos="0">
                <a:srgbClr val="66FFFF"/>
              </a:gs>
              <a:gs pos="100000">
                <a:srgbClr val="FF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/>
              <a:t>Наступне запитання</a:t>
            </a:r>
            <a:endParaRPr lang="ru-RU" sz="3200"/>
          </a:p>
        </p:txBody>
      </p:sp>
      <p:sp>
        <p:nvSpPr>
          <p:cNvPr id="410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Наступне запитання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5" name="Picture 9" descr="Картинки по запросу правильно смайл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352800"/>
            <a:ext cx="3758357" cy="213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733800" y="44196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Спробуй ще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AutoShape 6"/>
          <p:cNvSpPr>
            <a:spLocks noChangeArrowheads="1"/>
          </p:cNvSpPr>
          <p:nvPr/>
        </p:nvSpPr>
        <p:spPr bwMode="auto">
          <a:xfrm flipH="1">
            <a:off x="3048000" y="304800"/>
            <a:ext cx="5029200" cy="2971800"/>
          </a:xfrm>
          <a:prstGeom prst="cloudCallout">
            <a:avLst>
              <a:gd name="adj1" fmla="val 43236"/>
              <a:gd name="adj2" fmla="val 58837"/>
            </a:avLst>
          </a:prstGeom>
          <a:solidFill>
            <a:srgbClr val="00FFFF">
              <a:alpha val="30196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жаль,</a:t>
            </a:r>
          </a:p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неправильно</a:t>
            </a:r>
            <a:endParaRPr lang="ru-RU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6" name="Picture 6" descr="Картинки по запросу неверно смайлик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048000"/>
            <a:ext cx="3124200" cy="2186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>
          <a:xfrm>
            <a:off x="152400" y="304800"/>
            <a:ext cx="8153400" cy="1143000"/>
          </a:xfrm>
        </p:spPr>
        <p:txBody>
          <a:bodyPr/>
          <a:lstStyle/>
          <a:p>
            <a:pPr eaLnBrk="1" hangingPunct="1"/>
            <a:r>
              <a:rPr lang="uk-UA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9. Провідним жанром музики для клавесину стала:</a:t>
            </a:r>
            <a:endParaRPr lang="ru-RU" sz="36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7651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514600" y="2895600"/>
            <a:ext cx="35052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б) </a:t>
            </a:r>
            <a:r>
              <a:rPr lang="uk-UA" sz="2400" dirty="0" smtClean="0"/>
              <a:t>ораторія</a:t>
            </a:r>
            <a:endParaRPr lang="ru-RU" sz="2400" dirty="0"/>
          </a:p>
        </p:txBody>
      </p:sp>
      <p:sp>
        <p:nvSpPr>
          <p:cNvPr id="27652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590800" y="3962400"/>
            <a:ext cx="34290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в) </a:t>
            </a:r>
            <a:r>
              <a:rPr lang="uk-UA" sz="2400" dirty="0" smtClean="0"/>
              <a:t>опера</a:t>
            </a:r>
            <a:endParaRPr lang="ru-RU" sz="2400" dirty="0"/>
          </a:p>
        </p:txBody>
      </p:sp>
      <p:sp>
        <p:nvSpPr>
          <p:cNvPr id="27653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590800" y="5181600"/>
            <a:ext cx="35052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г) </a:t>
            </a:r>
            <a:r>
              <a:rPr lang="uk-UA" sz="2400" dirty="0" smtClean="0"/>
              <a:t>соната</a:t>
            </a:r>
            <a:endParaRPr lang="ru-RU" sz="2400" dirty="0"/>
          </a:p>
        </p:txBody>
      </p:sp>
      <p:sp>
        <p:nvSpPr>
          <p:cNvPr id="27654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590800" y="1828800"/>
            <a:ext cx="34290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а) </a:t>
            </a:r>
            <a:r>
              <a:rPr lang="uk-UA" sz="2400" dirty="0" smtClean="0"/>
              <a:t>сюїта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rrowheads="1"/>
          </p:cNvSpPr>
          <p:nvPr/>
        </p:nvSpPr>
        <p:spPr bwMode="auto">
          <a:xfrm flipH="1">
            <a:off x="2209800" y="457200"/>
            <a:ext cx="5867400" cy="2971800"/>
          </a:xfrm>
          <a:prstGeom prst="cloudCallout">
            <a:avLst>
              <a:gd name="adj1" fmla="val 36866"/>
              <a:gd name="adj2" fmla="val 57005"/>
            </a:avLst>
          </a:prstGeom>
          <a:solidFill>
            <a:srgbClr val="00FFFF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6600" dirty="0" smtClean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Правильно!</a:t>
            </a:r>
            <a:endParaRPr lang="ru-RU" sz="66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rotWithShape="1">
            <a:gsLst>
              <a:gs pos="0">
                <a:srgbClr val="66FFFF"/>
              </a:gs>
              <a:gs pos="100000">
                <a:srgbClr val="FF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/>
              <a:t>Наступне запитання</a:t>
            </a:r>
            <a:endParaRPr lang="ru-RU" sz="3200"/>
          </a:p>
        </p:txBody>
      </p:sp>
      <p:sp>
        <p:nvSpPr>
          <p:cNvPr id="410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Наступне запитання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5" name="Picture 9" descr="Картинки по запросу правильно смайл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352800"/>
            <a:ext cx="3758357" cy="213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733800" y="44196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Спробуй ще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AutoShape 6"/>
          <p:cNvSpPr>
            <a:spLocks noChangeArrowheads="1"/>
          </p:cNvSpPr>
          <p:nvPr/>
        </p:nvSpPr>
        <p:spPr bwMode="auto">
          <a:xfrm flipH="1">
            <a:off x="3048000" y="304800"/>
            <a:ext cx="5029200" cy="2971800"/>
          </a:xfrm>
          <a:prstGeom prst="cloudCallout">
            <a:avLst>
              <a:gd name="adj1" fmla="val 43236"/>
              <a:gd name="adj2" fmla="val 58837"/>
            </a:avLst>
          </a:prstGeom>
          <a:solidFill>
            <a:srgbClr val="00FFFF">
              <a:alpha val="30196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жаль,</a:t>
            </a:r>
          </a:p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неправильно</a:t>
            </a:r>
            <a:endParaRPr lang="ru-RU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6" name="Picture 6" descr="Картинки по запросу неверно смайлик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048000"/>
            <a:ext cx="3124200" cy="2186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 idx="4294967295"/>
          </p:nvPr>
        </p:nvSpPr>
        <p:spPr>
          <a:xfrm>
            <a:off x="228600" y="304800"/>
            <a:ext cx="8077200" cy="11430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uk-UA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1. Що означає термін рококо?</a:t>
            </a:r>
            <a:endParaRPr lang="ru-RU" sz="36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3075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953000" y="2514600"/>
            <a:ext cx="3733800" cy="1143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б) </a:t>
            </a:r>
            <a:r>
              <a:rPr lang="uk-UA" sz="2400" dirty="0" smtClean="0"/>
              <a:t>перлина неправильної </a:t>
            </a:r>
          </a:p>
          <a:p>
            <a:r>
              <a:rPr lang="uk-UA" sz="2400" dirty="0" smtClean="0"/>
              <a:t>форми</a:t>
            </a:r>
            <a:endParaRPr lang="ru-RU" sz="2400" dirty="0"/>
          </a:p>
        </p:txBody>
      </p:sp>
      <p:sp>
        <p:nvSpPr>
          <p:cNvPr id="3076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81000" y="4267200"/>
            <a:ext cx="3962400" cy="1143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в) і</a:t>
            </a:r>
            <a:r>
              <a:rPr lang="uk-UA" sz="2400" dirty="0" smtClean="0"/>
              <a:t>деальний</a:t>
            </a:r>
            <a:endParaRPr lang="ru-RU" sz="2400" dirty="0"/>
          </a:p>
        </p:txBody>
      </p:sp>
      <p:sp>
        <p:nvSpPr>
          <p:cNvPr id="3077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105400" y="4343400"/>
            <a:ext cx="3581400" cy="9906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г) </a:t>
            </a:r>
            <a:r>
              <a:rPr lang="uk-UA" sz="2400" dirty="0" smtClean="0"/>
              <a:t>химерний</a:t>
            </a:r>
            <a:endParaRPr lang="ru-RU" sz="2400" dirty="0"/>
          </a:p>
        </p:txBody>
      </p:sp>
      <p:sp>
        <p:nvSpPr>
          <p:cNvPr id="3078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04800" y="2590800"/>
            <a:ext cx="4038600" cy="10668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а) н</a:t>
            </a:r>
            <a:r>
              <a:rPr lang="uk-UA" sz="2400" dirty="0" smtClean="0"/>
              <a:t>айменування елемента </a:t>
            </a:r>
          </a:p>
          <a:p>
            <a:r>
              <a:rPr lang="uk-UA" sz="2400" dirty="0" smtClean="0"/>
              <a:t>орнаменту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458200" cy="1524000"/>
          </a:xfrm>
        </p:spPr>
        <p:txBody>
          <a:bodyPr/>
          <a:lstStyle/>
          <a:p>
            <a:pPr eaLnBrk="1" hangingPunct="1"/>
            <a:r>
              <a:rPr lang="uk-UA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10. Хто з французьких композиторів написав низку опер-балетів для тогочасного театру?</a:t>
            </a:r>
            <a:endParaRPr lang="ru-RU" sz="36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30723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590800" y="3276600"/>
            <a:ext cx="34290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б) </a:t>
            </a:r>
            <a:r>
              <a:rPr lang="uk-UA" sz="2400" dirty="0" smtClean="0"/>
              <a:t>Вільям Берд</a:t>
            </a:r>
            <a:endParaRPr lang="ru-RU" sz="2400" dirty="0"/>
          </a:p>
        </p:txBody>
      </p:sp>
      <p:sp>
        <p:nvSpPr>
          <p:cNvPr id="30724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590800" y="4343400"/>
            <a:ext cx="34290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в) </a:t>
            </a:r>
            <a:r>
              <a:rPr lang="uk-UA" sz="2400" dirty="0" smtClean="0"/>
              <a:t>Франсуа Буше</a:t>
            </a:r>
            <a:endParaRPr lang="ru-RU" sz="2400" dirty="0"/>
          </a:p>
        </p:txBody>
      </p:sp>
      <p:sp>
        <p:nvSpPr>
          <p:cNvPr id="30725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590800" y="5334000"/>
            <a:ext cx="35052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г) </a:t>
            </a:r>
            <a:r>
              <a:rPr lang="uk-UA" sz="2400" dirty="0" err="1" smtClean="0"/>
              <a:t>Жан-Філіпп</a:t>
            </a:r>
            <a:r>
              <a:rPr lang="uk-UA" sz="2400" dirty="0" smtClean="0"/>
              <a:t> Рамо</a:t>
            </a:r>
            <a:endParaRPr lang="ru-RU" sz="2400" dirty="0"/>
          </a:p>
        </p:txBody>
      </p:sp>
      <p:sp>
        <p:nvSpPr>
          <p:cNvPr id="30726" name="AutoShape 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590800" y="2286000"/>
            <a:ext cx="33528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а) </a:t>
            </a:r>
            <a:r>
              <a:rPr lang="uk-UA" sz="2400" dirty="0" smtClean="0"/>
              <a:t>Франсуа </a:t>
            </a:r>
            <a:r>
              <a:rPr lang="uk-UA" sz="2400" dirty="0" err="1" smtClean="0"/>
              <a:t>Куперен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rrowheads="1"/>
          </p:cNvSpPr>
          <p:nvPr/>
        </p:nvSpPr>
        <p:spPr bwMode="auto">
          <a:xfrm flipH="1">
            <a:off x="2209800" y="457200"/>
            <a:ext cx="5867400" cy="2971800"/>
          </a:xfrm>
          <a:prstGeom prst="cloudCallout">
            <a:avLst>
              <a:gd name="adj1" fmla="val 36866"/>
              <a:gd name="adj2" fmla="val 57005"/>
            </a:avLst>
          </a:prstGeom>
          <a:solidFill>
            <a:srgbClr val="00FFFF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6600" dirty="0" smtClean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Правильно!</a:t>
            </a:r>
            <a:endParaRPr lang="ru-RU" sz="66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rotWithShape="1">
            <a:gsLst>
              <a:gs pos="0">
                <a:srgbClr val="66FFFF"/>
              </a:gs>
              <a:gs pos="100000">
                <a:srgbClr val="FF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/>
              <a:t>Наступне запитання</a:t>
            </a:r>
            <a:endParaRPr lang="ru-RU" sz="3200"/>
          </a:p>
        </p:txBody>
      </p:sp>
      <p:sp>
        <p:nvSpPr>
          <p:cNvPr id="410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Наступне запитання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5" name="Picture 9" descr="Картинки по запросу правильно смайл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352800"/>
            <a:ext cx="3758357" cy="213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733800" y="44196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Спробуй ще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AutoShape 6"/>
          <p:cNvSpPr>
            <a:spLocks noChangeArrowheads="1"/>
          </p:cNvSpPr>
          <p:nvPr/>
        </p:nvSpPr>
        <p:spPr bwMode="auto">
          <a:xfrm flipH="1">
            <a:off x="3048000" y="304800"/>
            <a:ext cx="5029200" cy="2971800"/>
          </a:xfrm>
          <a:prstGeom prst="cloudCallout">
            <a:avLst>
              <a:gd name="adj1" fmla="val 43236"/>
              <a:gd name="adj2" fmla="val 58837"/>
            </a:avLst>
          </a:prstGeom>
          <a:solidFill>
            <a:srgbClr val="00FFFF">
              <a:alpha val="30196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жаль,</a:t>
            </a:r>
          </a:p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неправильно</a:t>
            </a:r>
            <a:endParaRPr lang="ru-RU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6" name="Picture 6" descr="Картинки по запросу неверно смайлик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048000"/>
            <a:ext cx="3124200" cy="2186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>
          <a:xfrm>
            <a:off x="533400" y="533400"/>
            <a:ext cx="7543800" cy="1295400"/>
          </a:xfrm>
        </p:spPr>
        <p:txBody>
          <a:bodyPr/>
          <a:lstStyle/>
          <a:p>
            <a:pPr eaLnBrk="1" hangingPunct="1"/>
            <a:r>
              <a:rPr lang="uk-UA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11. Прикраси мелодії, музична орнаментика – це…</a:t>
            </a:r>
            <a:endParaRPr lang="ru-RU" sz="36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33795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953000" y="2514600"/>
            <a:ext cx="25908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б) </a:t>
            </a:r>
            <a:r>
              <a:rPr lang="uk-UA" sz="2400" dirty="0" smtClean="0"/>
              <a:t>мелізми</a:t>
            </a:r>
            <a:endParaRPr lang="ru-RU" sz="2400" dirty="0"/>
          </a:p>
        </p:txBody>
      </p:sp>
      <p:sp>
        <p:nvSpPr>
          <p:cNvPr id="33796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990600" y="4267200"/>
            <a:ext cx="23622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в) </a:t>
            </a:r>
            <a:r>
              <a:rPr lang="uk-UA" sz="2400" dirty="0" smtClean="0"/>
              <a:t>ритмічність</a:t>
            </a:r>
            <a:endParaRPr lang="ru-RU" sz="2400" dirty="0"/>
          </a:p>
        </p:txBody>
      </p:sp>
      <p:sp>
        <p:nvSpPr>
          <p:cNvPr id="33797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29200" y="4267200"/>
            <a:ext cx="25908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г) </a:t>
            </a:r>
            <a:r>
              <a:rPr lang="uk-UA" sz="2400" dirty="0" smtClean="0"/>
              <a:t>образність</a:t>
            </a:r>
            <a:endParaRPr lang="ru-RU" sz="2400" dirty="0"/>
          </a:p>
        </p:txBody>
      </p:sp>
      <p:sp>
        <p:nvSpPr>
          <p:cNvPr id="33798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3000" y="2590800"/>
            <a:ext cx="23622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а) </a:t>
            </a:r>
            <a:r>
              <a:rPr lang="uk-UA" sz="2400" dirty="0" smtClean="0"/>
              <a:t>мелодійність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rrowheads="1"/>
          </p:cNvSpPr>
          <p:nvPr/>
        </p:nvSpPr>
        <p:spPr bwMode="auto">
          <a:xfrm flipH="1">
            <a:off x="2209800" y="457200"/>
            <a:ext cx="5867400" cy="2971800"/>
          </a:xfrm>
          <a:prstGeom prst="cloudCallout">
            <a:avLst>
              <a:gd name="adj1" fmla="val 36866"/>
              <a:gd name="adj2" fmla="val 57005"/>
            </a:avLst>
          </a:prstGeom>
          <a:solidFill>
            <a:srgbClr val="00FFFF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6600" dirty="0" smtClean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Правильно!</a:t>
            </a:r>
            <a:endParaRPr lang="ru-RU" sz="66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rotWithShape="1">
            <a:gsLst>
              <a:gs pos="0">
                <a:srgbClr val="66FFFF"/>
              </a:gs>
              <a:gs pos="100000">
                <a:srgbClr val="FF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/>
              <a:t>Наступне запитання</a:t>
            </a:r>
            <a:endParaRPr lang="ru-RU" sz="3200"/>
          </a:p>
        </p:txBody>
      </p:sp>
      <p:sp>
        <p:nvSpPr>
          <p:cNvPr id="410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Наступне запитання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5" name="Picture 9" descr="Картинки по запросу правильно смайл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352800"/>
            <a:ext cx="3758357" cy="213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733800" y="44196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Спробуй ще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AutoShape 6"/>
          <p:cNvSpPr>
            <a:spLocks noChangeArrowheads="1"/>
          </p:cNvSpPr>
          <p:nvPr/>
        </p:nvSpPr>
        <p:spPr bwMode="auto">
          <a:xfrm flipH="1">
            <a:off x="3048000" y="304800"/>
            <a:ext cx="5029200" cy="2971800"/>
          </a:xfrm>
          <a:prstGeom prst="cloudCallout">
            <a:avLst>
              <a:gd name="adj1" fmla="val 43236"/>
              <a:gd name="adj2" fmla="val 58837"/>
            </a:avLst>
          </a:prstGeom>
          <a:solidFill>
            <a:srgbClr val="00FFFF">
              <a:alpha val="30196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жаль,</a:t>
            </a:r>
          </a:p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неправильно</a:t>
            </a:r>
            <a:endParaRPr lang="ru-RU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6" name="Picture 6" descr="Картинки по запросу неверно смайлик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048000"/>
            <a:ext cx="3124200" cy="2186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457200"/>
            <a:ext cx="7620000" cy="1371600"/>
          </a:xfrm>
        </p:spPr>
        <p:txBody>
          <a:bodyPr/>
          <a:lstStyle/>
          <a:p>
            <a:pPr eaLnBrk="1" hangingPunct="1"/>
            <a:r>
              <a:rPr lang="uk-UA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12.  Гасло стилю рококо?</a:t>
            </a:r>
            <a:endParaRPr lang="ru-RU" sz="36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36867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219200" y="3124200"/>
            <a:ext cx="57912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б) </a:t>
            </a:r>
            <a:r>
              <a:rPr lang="uk-UA" sz="2400" dirty="0" smtClean="0"/>
              <a:t>Мистецтво нікому не потрібне</a:t>
            </a:r>
            <a:endParaRPr lang="ru-RU" sz="2400" dirty="0"/>
          </a:p>
        </p:txBody>
      </p:sp>
      <p:sp>
        <p:nvSpPr>
          <p:cNvPr id="3686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219200" y="2362200"/>
            <a:ext cx="58674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а) </a:t>
            </a:r>
            <a:r>
              <a:rPr lang="uk-UA" sz="2400" dirty="0" smtClean="0"/>
              <a:t>Мистецтво – вимога часу</a:t>
            </a:r>
            <a:endParaRPr lang="ru-RU" sz="2400" dirty="0"/>
          </a:p>
        </p:txBody>
      </p:sp>
      <p:sp>
        <p:nvSpPr>
          <p:cNvPr id="36869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219200" y="4953000"/>
            <a:ext cx="5867400" cy="533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г) </a:t>
            </a:r>
            <a:r>
              <a:rPr lang="uk-UA" sz="2400" dirty="0" smtClean="0"/>
              <a:t>Мистецтво – обов’язок</a:t>
            </a:r>
            <a:endParaRPr lang="ru-RU" sz="2400" dirty="0"/>
          </a:p>
        </p:txBody>
      </p:sp>
      <p:sp>
        <p:nvSpPr>
          <p:cNvPr id="36870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19200" y="4038600"/>
            <a:ext cx="58674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в) </a:t>
            </a:r>
            <a:r>
              <a:rPr lang="uk-UA" sz="2400" dirty="0" smtClean="0"/>
              <a:t>Мистецтво як насолода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rrowheads="1"/>
          </p:cNvSpPr>
          <p:nvPr/>
        </p:nvSpPr>
        <p:spPr bwMode="auto">
          <a:xfrm flipH="1">
            <a:off x="2209800" y="457200"/>
            <a:ext cx="5867400" cy="2971800"/>
          </a:xfrm>
          <a:prstGeom prst="cloudCallout">
            <a:avLst>
              <a:gd name="adj1" fmla="val 36866"/>
              <a:gd name="adj2" fmla="val 57005"/>
            </a:avLst>
          </a:prstGeom>
          <a:solidFill>
            <a:srgbClr val="00FFFF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6600" dirty="0" smtClean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Правильно!</a:t>
            </a:r>
            <a:endParaRPr lang="ru-RU" sz="66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rotWithShape="1">
            <a:gsLst>
              <a:gs pos="0">
                <a:srgbClr val="66FFFF"/>
              </a:gs>
              <a:gs pos="100000">
                <a:srgbClr val="FF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/>
              <a:t>Наступне запитання</a:t>
            </a:r>
            <a:endParaRPr lang="ru-RU" sz="3200"/>
          </a:p>
        </p:txBody>
      </p:sp>
      <p:sp>
        <p:nvSpPr>
          <p:cNvPr id="410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Наступне запитання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5" name="Picture 9" descr="Картинки по запросу правильно смайл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352800"/>
            <a:ext cx="3758357" cy="213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733800" y="44196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Спробуй ще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AutoShape 6"/>
          <p:cNvSpPr>
            <a:spLocks noChangeArrowheads="1"/>
          </p:cNvSpPr>
          <p:nvPr/>
        </p:nvSpPr>
        <p:spPr bwMode="auto">
          <a:xfrm flipH="1">
            <a:off x="3048000" y="304800"/>
            <a:ext cx="5029200" cy="2971800"/>
          </a:xfrm>
          <a:prstGeom prst="cloudCallout">
            <a:avLst>
              <a:gd name="adj1" fmla="val 43236"/>
              <a:gd name="adj2" fmla="val 58837"/>
            </a:avLst>
          </a:prstGeom>
          <a:solidFill>
            <a:srgbClr val="00FFFF">
              <a:alpha val="30196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жаль,</a:t>
            </a:r>
          </a:p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неправильно</a:t>
            </a:r>
            <a:endParaRPr lang="ru-RU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6" name="Picture 6" descr="Картинки по запросу неверно смайлик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048000"/>
            <a:ext cx="3124200" cy="2186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381000"/>
            <a:ext cx="777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Список використаних джерел</a:t>
            </a: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76600" y="3200400"/>
            <a:ext cx="22747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Інтернет-ресурси</a:t>
            </a:r>
            <a:r>
              <a:rPr lang="uk-UA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3657600"/>
            <a:ext cx="4572000" cy="20867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800" dirty="0" smtClean="0">
                <a:hlinkClick r:id="rId2"/>
              </a:rPr>
              <a:t>https://uk.wikipedia.org</a:t>
            </a:r>
            <a:endParaRPr lang="uk-UA" sz="1800" dirty="0" smtClean="0"/>
          </a:p>
          <a:p>
            <a:pPr algn="l">
              <a:lnSpc>
                <a:spcPct val="90000"/>
              </a:lnSpc>
            </a:pPr>
            <a:r>
              <a:rPr lang="en-US" sz="1800" dirty="0" smtClean="0">
                <a:hlinkClick r:id="rId3"/>
              </a:rPr>
              <a:t>http://history.vn.ua</a:t>
            </a:r>
            <a:endParaRPr lang="uk-UA" sz="1800" dirty="0" smtClean="0"/>
          </a:p>
          <a:p>
            <a:pPr algn="l">
              <a:lnSpc>
                <a:spcPct val="90000"/>
              </a:lnSpc>
            </a:pPr>
            <a:r>
              <a:rPr lang="en-US" sz="1800" dirty="0" smtClean="0">
                <a:hlinkClick r:id="rId4"/>
              </a:rPr>
              <a:t>http://www.ebk.net.ua</a:t>
            </a:r>
            <a:endParaRPr lang="uk-UA" sz="1800" dirty="0" smtClean="0"/>
          </a:p>
          <a:p>
            <a:pPr algn="l">
              <a:lnSpc>
                <a:spcPct val="90000"/>
              </a:lnSpc>
            </a:pPr>
            <a:r>
              <a:rPr lang="en-US" sz="1800" dirty="0" smtClean="0">
                <a:hlinkClick r:id="rId5"/>
              </a:rPr>
              <a:t>http://poiskm.org</a:t>
            </a:r>
            <a:endParaRPr lang="uk-UA" sz="1800" dirty="0" smtClean="0"/>
          </a:p>
          <a:p>
            <a:pPr algn="l">
              <a:lnSpc>
                <a:spcPct val="90000"/>
              </a:lnSpc>
            </a:pPr>
            <a:r>
              <a:rPr lang="en-US" sz="1800" dirty="0" smtClean="0">
                <a:hlinkClick r:id="rId6"/>
              </a:rPr>
              <a:t>http://musicmobi.site/search/</a:t>
            </a:r>
            <a:r>
              <a:rPr lang="ru-RU" sz="1800" dirty="0" err="1" smtClean="0">
                <a:hlinkClick r:id="rId6"/>
              </a:rPr>
              <a:t>люлли-гавот</a:t>
            </a:r>
            <a:r>
              <a:rPr lang="ru-RU" sz="1800" dirty="0" smtClean="0">
                <a:hlinkClick r:id="rId6"/>
              </a:rPr>
              <a:t>/</a:t>
            </a:r>
            <a:endParaRPr lang="ru-RU" sz="1800" dirty="0" smtClean="0"/>
          </a:p>
          <a:p>
            <a:pPr algn="l">
              <a:lnSpc>
                <a:spcPct val="90000"/>
              </a:lnSpc>
            </a:pPr>
            <a:r>
              <a:rPr lang="en-US" sz="1800" dirty="0" smtClean="0">
                <a:hlinkClick r:id="rId7"/>
              </a:rPr>
              <a:t>https://muzofond.com</a:t>
            </a:r>
            <a:endParaRPr lang="uk-UA" sz="1800" dirty="0" smtClean="0"/>
          </a:p>
          <a:p>
            <a:pPr algn="l">
              <a:lnSpc>
                <a:spcPct val="90000"/>
              </a:lnSpc>
            </a:pPr>
            <a:r>
              <a:rPr lang="en-US" sz="1800" dirty="0" smtClean="0">
                <a:hlinkClick r:id="rId8"/>
              </a:rPr>
              <a:t>http://antik-salon.com</a:t>
            </a:r>
            <a:endParaRPr lang="uk-UA" sz="1800" dirty="0" smtClean="0"/>
          </a:p>
          <a:p>
            <a:pPr algn="l">
              <a:lnSpc>
                <a:spcPct val="90000"/>
              </a:lnSpc>
            </a:pPr>
            <a:r>
              <a:rPr lang="en-US" sz="1800" dirty="0" smtClean="0">
                <a:hlinkClick r:id="rId9"/>
              </a:rPr>
              <a:t>http://narodna-osvita.com.ua</a:t>
            </a:r>
            <a:endParaRPr lang="uk-UA" sz="1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200400" y="1066800"/>
            <a:ext cx="15579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Література: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16002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uk-UA" sz="1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1. </a:t>
            </a:r>
            <a:r>
              <a:rPr lang="uk-UA" sz="1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Масол</a:t>
            </a:r>
            <a:r>
              <a:rPr lang="uk-UA" sz="1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Л.М. Мистецтво: підручник для 8 класу загальноосвітніх навчальних закладів. – Х.: ТОВ “ФОЛІО”, 2016. – 239 с.</a:t>
            </a:r>
            <a:endParaRPr lang="ru-RU" sz="18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rrowheads="1"/>
          </p:cNvSpPr>
          <p:nvPr/>
        </p:nvSpPr>
        <p:spPr bwMode="auto">
          <a:xfrm flipH="1">
            <a:off x="2209800" y="457200"/>
            <a:ext cx="5867400" cy="2971800"/>
          </a:xfrm>
          <a:prstGeom prst="cloudCallout">
            <a:avLst>
              <a:gd name="adj1" fmla="val 36866"/>
              <a:gd name="adj2" fmla="val 57005"/>
            </a:avLst>
          </a:prstGeom>
          <a:solidFill>
            <a:srgbClr val="00FFFF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6600" dirty="0" smtClean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Правильно!</a:t>
            </a:r>
            <a:endParaRPr lang="ru-RU" sz="66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rotWithShape="1">
            <a:gsLst>
              <a:gs pos="0">
                <a:srgbClr val="66FFFF"/>
              </a:gs>
              <a:gs pos="100000">
                <a:srgbClr val="FF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/>
              <a:t>Наступне запитання</a:t>
            </a:r>
            <a:endParaRPr lang="ru-RU" sz="3200"/>
          </a:p>
        </p:txBody>
      </p:sp>
      <p:sp>
        <p:nvSpPr>
          <p:cNvPr id="410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Наступне запитання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5" name="Picture 9" descr="Картинки по запросу правильно смайл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352800"/>
            <a:ext cx="3758357" cy="213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3400" y="1295400"/>
            <a:ext cx="7772400" cy="1470025"/>
          </a:xfrm>
        </p:spPr>
        <p:txBody>
          <a:bodyPr/>
          <a:lstStyle/>
          <a:p>
            <a:pPr eaLnBrk="1" hangingPunct="1"/>
            <a:r>
              <a:rPr lang="ru-RU" sz="8000" b="1" smtClean="0">
                <a:solidFill>
                  <a:srgbClr val="CC0000"/>
                </a:solidFill>
                <a:latin typeface="Times New Roman" pitchFamily="18" charset="0"/>
              </a:rPr>
              <a:t>Кінець</a:t>
            </a:r>
            <a:endParaRPr lang="ru-RU" sz="3600" b="1" smtClean="0">
              <a:solidFill>
                <a:srgbClr val="CC0000"/>
              </a:solidFill>
              <a:latin typeface="Times New Roman" pitchFamily="18" charset="0"/>
            </a:endParaRPr>
          </a:p>
        </p:txBody>
      </p:sp>
      <p:pic>
        <p:nvPicPr>
          <p:cNvPr id="39939" name="Picture 5" descr="SjM9t0V2Wow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2819400"/>
            <a:ext cx="28956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Rectangle 6"/>
          <p:cNvSpPr>
            <a:spLocks noChangeArrowheads="1"/>
          </p:cNvSpPr>
          <p:nvPr/>
        </p:nvSpPr>
        <p:spPr bwMode="auto">
          <a:xfrm>
            <a:off x="1524000" y="5257800"/>
            <a:ext cx="6072188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CC0000"/>
                </a:solidFill>
              </a:rPr>
              <a:t>Для виходу  натисни ESC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733800" y="44196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Спробуй ще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AutoShape 6"/>
          <p:cNvSpPr>
            <a:spLocks noChangeArrowheads="1"/>
          </p:cNvSpPr>
          <p:nvPr/>
        </p:nvSpPr>
        <p:spPr bwMode="auto">
          <a:xfrm flipH="1">
            <a:off x="3048000" y="304800"/>
            <a:ext cx="5029200" cy="2971800"/>
          </a:xfrm>
          <a:prstGeom prst="cloudCallout">
            <a:avLst>
              <a:gd name="adj1" fmla="val 43236"/>
              <a:gd name="adj2" fmla="val 58837"/>
            </a:avLst>
          </a:prstGeom>
          <a:solidFill>
            <a:srgbClr val="00FFFF">
              <a:alpha val="30196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жаль,</a:t>
            </a:r>
          </a:p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неправильно</a:t>
            </a:r>
            <a:endParaRPr lang="ru-RU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6" name="Picture 6" descr="Картинки по запросу неверно смайлик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048000"/>
            <a:ext cx="3124200" cy="2186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 idx="4294967295"/>
          </p:nvPr>
        </p:nvSpPr>
        <p:spPr>
          <a:xfrm>
            <a:off x="0" y="533400"/>
            <a:ext cx="8305800" cy="1143000"/>
          </a:xfrm>
        </p:spPr>
        <p:txBody>
          <a:bodyPr/>
          <a:lstStyle/>
          <a:p>
            <a:pPr eaLnBrk="1" hangingPunct="1"/>
            <a:r>
              <a:rPr lang="uk-UA" sz="3600" b="1" dirty="0" smtClean="0">
                <a:solidFill>
                  <a:srgbClr val="CC0000"/>
                </a:solidFill>
                <a:latin typeface="Times New Roman" pitchFamily="18" charset="0"/>
              </a:rPr>
              <a:t>2. В оздобленні інтер’єрів епохи рококо переважали…</a:t>
            </a:r>
            <a:endParaRPr lang="ru-RU" sz="3600" b="1" dirty="0" smtClean="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6147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590800" y="3581400"/>
            <a:ext cx="28956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б) </a:t>
            </a:r>
            <a:r>
              <a:rPr lang="uk-UA" sz="2400" dirty="0" smtClean="0"/>
              <a:t>криві лінії</a:t>
            </a:r>
            <a:endParaRPr lang="ru-RU" sz="2400" dirty="0"/>
          </a:p>
        </p:txBody>
      </p:sp>
      <p:sp>
        <p:nvSpPr>
          <p:cNvPr id="6148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914400" y="4648200"/>
            <a:ext cx="28956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в) </a:t>
            </a:r>
            <a:r>
              <a:rPr lang="uk-UA" sz="2400" dirty="0" smtClean="0"/>
              <a:t>ламані лінії</a:t>
            </a:r>
            <a:endParaRPr lang="ru-RU" sz="2400" dirty="0"/>
          </a:p>
        </p:txBody>
      </p:sp>
      <p:sp>
        <p:nvSpPr>
          <p:cNvPr id="6149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572000" y="4648200"/>
            <a:ext cx="28956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г) </a:t>
            </a:r>
            <a:r>
              <a:rPr lang="uk-UA" sz="2400" dirty="0" smtClean="0"/>
              <a:t>мозаїка</a:t>
            </a:r>
            <a:endParaRPr lang="ru-RU" sz="2400" dirty="0"/>
          </a:p>
        </p:txBody>
      </p:sp>
      <p:sp>
        <p:nvSpPr>
          <p:cNvPr id="6150" name="AutoShap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066800" y="2286000"/>
            <a:ext cx="60198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а) </a:t>
            </a:r>
            <a:r>
              <a:rPr lang="uk-UA" sz="2400" dirty="0" smtClean="0"/>
              <a:t>гострі кути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rrowheads="1"/>
          </p:cNvSpPr>
          <p:nvPr/>
        </p:nvSpPr>
        <p:spPr bwMode="auto">
          <a:xfrm flipH="1">
            <a:off x="2209800" y="457200"/>
            <a:ext cx="5867400" cy="2971800"/>
          </a:xfrm>
          <a:prstGeom prst="cloudCallout">
            <a:avLst>
              <a:gd name="adj1" fmla="val 36866"/>
              <a:gd name="adj2" fmla="val 57005"/>
            </a:avLst>
          </a:prstGeom>
          <a:solidFill>
            <a:srgbClr val="00FFFF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6600" dirty="0" smtClean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Правильно!</a:t>
            </a:r>
            <a:endParaRPr lang="ru-RU" sz="66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rotWithShape="1">
            <a:gsLst>
              <a:gs pos="0">
                <a:srgbClr val="66FFFF"/>
              </a:gs>
              <a:gs pos="100000">
                <a:srgbClr val="FF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/>
              <a:t>Наступне запитання</a:t>
            </a:r>
            <a:endParaRPr lang="ru-RU" sz="3200"/>
          </a:p>
        </p:txBody>
      </p:sp>
      <p:sp>
        <p:nvSpPr>
          <p:cNvPr id="410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962400" y="44958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Наступне запитання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5" name="Picture 9" descr="Картинки по запросу правильно смайл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352800"/>
            <a:ext cx="3758357" cy="213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733800" y="4419600"/>
            <a:ext cx="4343400" cy="1143000"/>
          </a:xfrm>
          <a:prstGeom prst="homePlate">
            <a:avLst>
              <a:gd name="adj" fmla="val 95000"/>
            </a:avLst>
          </a:prstGeom>
          <a:gradFill flip="none" rotWithShape="1">
            <a:gsLst>
              <a:gs pos="0">
                <a:srgbClr val="00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uk-UA" sz="3200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Спробуй ще</a:t>
            </a:r>
            <a:endParaRPr lang="ru-RU" sz="3200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AutoShape 6"/>
          <p:cNvSpPr>
            <a:spLocks noChangeArrowheads="1"/>
          </p:cNvSpPr>
          <p:nvPr/>
        </p:nvSpPr>
        <p:spPr bwMode="auto">
          <a:xfrm flipH="1">
            <a:off x="3048000" y="304800"/>
            <a:ext cx="5029200" cy="2971800"/>
          </a:xfrm>
          <a:prstGeom prst="cloudCallout">
            <a:avLst>
              <a:gd name="adj1" fmla="val 43236"/>
              <a:gd name="adj2" fmla="val 58837"/>
            </a:avLst>
          </a:prstGeom>
          <a:solidFill>
            <a:srgbClr val="00FFFF">
              <a:alpha val="30196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жаль,</a:t>
            </a:r>
          </a:p>
          <a:p>
            <a:pPr>
              <a:lnSpc>
                <a:spcPct val="150000"/>
              </a:lnSpc>
            </a:pPr>
            <a:r>
              <a:rPr lang="uk-UA" dirty="0">
                <a:solidFill>
                  <a:srgbClr val="9069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неправильно</a:t>
            </a:r>
            <a:endParaRPr lang="ru-RU" dirty="0">
              <a:solidFill>
                <a:srgbClr val="9069F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6" name="Picture 6" descr="Картинки по запросу неверно смайлик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048000"/>
            <a:ext cx="3124200" cy="2186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7848600" cy="1143000"/>
          </a:xfrm>
        </p:spPr>
        <p:txBody>
          <a:bodyPr/>
          <a:lstStyle/>
          <a:p>
            <a:pPr eaLnBrk="1" hangingPunct="1"/>
            <a:r>
              <a:rPr lang="uk-UA" sz="3600" b="1" dirty="0" smtClean="0">
                <a:solidFill>
                  <a:srgbClr val="CC0000"/>
                </a:solidFill>
                <a:latin typeface="Times New Roman" pitchFamily="18" charset="0"/>
              </a:rPr>
              <a:t>3. Для візуального розширення простору на стіни вішали…</a:t>
            </a:r>
            <a:endParaRPr lang="ru-RU" sz="3600" b="1" dirty="0" smtClean="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9219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953000" y="2514600"/>
            <a:ext cx="25908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б) </a:t>
            </a:r>
            <a:r>
              <a:rPr lang="uk-UA" sz="2400" dirty="0" smtClean="0"/>
              <a:t>картини</a:t>
            </a:r>
            <a:endParaRPr lang="ru-RU" sz="2400" dirty="0"/>
          </a:p>
        </p:txBody>
      </p:sp>
      <p:sp>
        <p:nvSpPr>
          <p:cNvPr id="9220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09600" y="4267200"/>
            <a:ext cx="31242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в) </a:t>
            </a:r>
            <a:r>
              <a:rPr lang="uk-UA" sz="2400" dirty="0" smtClean="0"/>
              <a:t>великі дзеркала</a:t>
            </a:r>
            <a:endParaRPr lang="ru-RU" sz="2400" dirty="0"/>
          </a:p>
        </p:txBody>
      </p:sp>
      <p:sp>
        <p:nvSpPr>
          <p:cNvPr id="922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105400" y="4191000"/>
            <a:ext cx="28194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г) </a:t>
            </a:r>
            <a:r>
              <a:rPr lang="uk-UA" sz="2400" dirty="0" smtClean="0"/>
              <a:t>нічого не вішали</a:t>
            </a:r>
            <a:endParaRPr lang="ru-RU" sz="2400" dirty="0"/>
          </a:p>
        </p:txBody>
      </p:sp>
      <p:sp>
        <p:nvSpPr>
          <p:cNvPr id="9222" name="AutoShap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85800" y="2590800"/>
            <a:ext cx="31242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uk-UA" sz="2400" dirty="0"/>
              <a:t>а) </a:t>
            </a:r>
            <a:r>
              <a:rPr lang="uk-UA" sz="2400" dirty="0" smtClean="0"/>
              <a:t>килими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3">
      <a:dk1>
        <a:srgbClr val="333399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2A2A82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9900">
            <a:alpha val="20000"/>
          </a:srgb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9900">
            <a:alpha val="20000"/>
          </a:srgb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66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56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99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2A2A82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поа</Template>
  <TotalTime>2054</TotalTime>
  <Words>562</Words>
  <Application>Microsoft PowerPoint</Application>
  <PresentationFormat>Экран (4:3)</PresentationFormat>
  <Paragraphs>160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Слайд 1</vt:lpstr>
      <vt:lpstr>Тренажер  “Галантний стиль рококо”</vt:lpstr>
      <vt:lpstr>1. Що означає термін рококо?</vt:lpstr>
      <vt:lpstr>Слайд 4</vt:lpstr>
      <vt:lpstr>Слайд 5</vt:lpstr>
      <vt:lpstr>2. В оздобленні інтер’єрів епохи рококо переважали…</vt:lpstr>
      <vt:lpstr>Слайд 7</vt:lpstr>
      <vt:lpstr>Слайд 8</vt:lpstr>
      <vt:lpstr>3. Для візуального розширення простору на стіни вішали…</vt:lpstr>
      <vt:lpstr>Слайд 10</vt:lpstr>
      <vt:lpstr>Слайд 11</vt:lpstr>
      <vt:lpstr>4. Важливою частиною архітектурної композиції в часи панування рококо стали:</vt:lpstr>
      <vt:lpstr>Слайд 13</vt:lpstr>
      <vt:lpstr>Слайд 14</vt:lpstr>
      <vt:lpstr>5. Жан-Батист Лемуан – це відомий…</vt:lpstr>
      <vt:lpstr>Слайд 16</vt:lpstr>
      <vt:lpstr>Слайд 17</vt:lpstr>
      <vt:lpstr>6. В темах і сюжетах творів живопису епохи рококо переважали:</vt:lpstr>
      <vt:lpstr>Слайд 19</vt:lpstr>
      <vt:lpstr>Слайд 20</vt:lpstr>
      <vt:lpstr>7. Для живопису рококо характерні:</vt:lpstr>
      <vt:lpstr>Слайд 22</vt:lpstr>
      <vt:lpstr>Слайд 23</vt:lpstr>
      <vt:lpstr>8. Який музичний інструмент звучав в залах і салонах епохи рококо?</vt:lpstr>
      <vt:lpstr>Слайд 25</vt:lpstr>
      <vt:lpstr>Слайд 26</vt:lpstr>
      <vt:lpstr>9. Провідним жанром музики для клавесину стала:</vt:lpstr>
      <vt:lpstr>Слайд 28</vt:lpstr>
      <vt:lpstr>Слайд 29</vt:lpstr>
      <vt:lpstr>10. Хто з французьких композиторів написав низку опер-балетів для тогочасного театру?</vt:lpstr>
      <vt:lpstr>Слайд 31</vt:lpstr>
      <vt:lpstr>Слайд 32</vt:lpstr>
      <vt:lpstr>11. Прикраси мелодії, музична орнаментика – це…</vt:lpstr>
      <vt:lpstr>Слайд 34</vt:lpstr>
      <vt:lpstr>Слайд 35</vt:lpstr>
      <vt:lpstr>12.  Гасло стилю рококо?</vt:lpstr>
      <vt:lpstr>Слайд 37</vt:lpstr>
      <vt:lpstr>Слайд 38</vt:lpstr>
      <vt:lpstr>Слайд 39</vt:lpstr>
      <vt:lpstr>Кінець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НАТАША</dc:creator>
  <cp:lastModifiedBy>User</cp:lastModifiedBy>
  <cp:revision>102</cp:revision>
  <cp:lastPrinted>1601-01-01T00:00:00Z</cp:lastPrinted>
  <dcterms:created xsi:type="dcterms:W3CDTF">2016-01-10T16:02:57Z</dcterms:created>
  <dcterms:modified xsi:type="dcterms:W3CDTF">2017-01-31T17:22:24Z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