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6" r:id="rId4"/>
    <p:sldId id="273" r:id="rId5"/>
    <p:sldId id="274" r:id="rId6"/>
    <p:sldId id="262" r:id="rId7"/>
    <p:sldId id="272" r:id="rId8"/>
    <p:sldId id="271" r:id="rId9"/>
    <p:sldId id="270" r:id="rId10"/>
    <p:sldId id="269" r:id="rId11"/>
    <p:sldId id="268" r:id="rId12"/>
    <p:sldId id="267" r:id="rId13"/>
    <p:sldId id="266" r:id="rId14"/>
    <p:sldId id="287" r:id="rId15"/>
    <p:sldId id="286" r:id="rId16"/>
    <p:sldId id="285" r:id="rId17"/>
    <p:sldId id="284" r:id="rId18"/>
    <p:sldId id="261" r:id="rId19"/>
    <p:sldId id="28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00FF"/>
    <a:srgbClr val="C5E2FF"/>
    <a:srgbClr val="D458CB"/>
    <a:srgbClr val="DC30C8"/>
    <a:srgbClr val="800080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246026-9B60-435D-933F-FCD26B07AFEE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866A4-4B51-47ED-8422-6DFBC06D98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21CE49-4CE1-41A8-8E43-0BEEF7B483D4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8B3BD-419C-4418-9AA2-A9C75727A3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45F811-5FBF-4598-82F0-2ECE29972E75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034D09-DF31-4F80-A866-023E2144AB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8F3A906-8A50-4963-9DBF-78B7743A5C3B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0EB53716-853D-4BEC-BDEC-DB2CDFF0C3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BFEE3254-5E01-422E-ADE8-8D8B09F6EFED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0DBCD8B2-B2C4-411D-B46F-6397974B8E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45BC8C-1B8F-4E21-8064-98CBB54F6F00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07460-ED79-440B-B810-7C5EB63E92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942179-4416-4ED3-B8B2-3A47B05FF72A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93D8B-D2B4-4A6A-B389-A058CE4D8B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A06B17-6910-45F1-B55D-92F3BCC6A81C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194CD-7145-4E35-BAB2-F65F96168B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2AD147-7679-4A90-8888-654805FEC04E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262BA-822C-4BA2-8F1F-3668D44737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28F397-1595-49C8-A436-6613F4DEF289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FF64F-869B-4AE2-9386-68C1B65046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F4A0E-B58B-4AAC-9914-107890C9C7B2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46047-2DED-44CF-8606-8CDB82FF28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74FF4-D20E-44D9-B3F4-D3998C318879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52947-F5D1-42DE-B66E-7888256C16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BEB6AC-E7C0-487C-957C-D3D43A0377D9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1E9E9-0195-4D71-8A9A-476A10518E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50F158B0-BEE2-4D05-8EC2-40DB205FB9D2}" type="datetimeFigureOut">
              <a:rPr lang="ru-RU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ED92CB9-B294-42F8-ACE1-849F1AC4153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Georgia" pitchFamily="18" charset="0"/>
        <a:buChar char="•"/>
        <a:defRPr sz="32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Georgia" pitchFamily="18" charset="0"/>
        <a:buChar char="–"/>
        <a:defRPr sz="28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Georgia" pitchFamily="18" charset="0"/>
        <a:buChar char="•"/>
        <a:defRPr sz="24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Georgia" pitchFamily="18" charset="0"/>
        <a:buChar char="–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Georgia" pitchFamily="18" charset="0"/>
        <a:buChar char="»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antik-salon.com/" TargetMode="External"/><Relationship Id="rId3" Type="http://schemas.openxmlformats.org/officeDocument/2006/relationships/hyperlink" Target="http://history.vn.ua/" TargetMode="External"/><Relationship Id="rId7" Type="http://schemas.openxmlformats.org/officeDocument/2006/relationships/hyperlink" Target="https://muzofond.com/" TargetMode="External"/><Relationship Id="rId2" Type="http://schemas.openxmlformats.org/officeDocument/2006/relationships/hyperlink" Target="https://uk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usicmobi.site/search/&#1083;&#1102;&#1083;&#1083;&#1080;-&#1075;&#1072;&#1074;&#1086;&#1090;/" TargetMode="External"/><Relationship Id="rId5" Type="http://schemas.openxmlformats.org/officeDocument/2006/relationships/hyperlink" Target="http://poiskm.org/" TargetMode="External"/><Relationship Id="rId4" Type="http://schemas.openxmlformats.org/officeDocument/2006/relationships/hyperlink" Target="http://www.ebk.net.ua/" TargetMode="External"/><Relationship Id="rId9" Type="http://schemas.openxmlformats.org/officeDocument/2006/relationships/hyperlink" Target="http://narodna-osvita.com.u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/>
          </p:cNvSpPr>
          <p:nvPr>
            <p:ph type="ctrTitle" idx="4294967295"/>
          </p:nvPr>
        </p:nvSpPr>
        <p:spPr>
          <a:xfrm>
            <a:off x="539750" y="260350"/>
            <a:ext cx="8280400" cy="2597146"/>
          </a:xfrm>
        </p:spPr>
        <p:txBody>
          <a:bodyPr>
            <a:normAutofit fontScale="90000"/>
          </a:bodyPr>
          <a:lstStyle/>
          <a:p>
            <a:r>
              <a:rPr lang="uk-UA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Криптограми</a:t>
            </a:r>
            <a:r>
              <a:rPr lang="uk-UA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 теми </a:t>
            </a:r>
            <a:b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“Галантний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стиль </a:t>
            </a:r>
            <a:r>
              <a:rPr lang="uk-UA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рококо”</a:t>
            </a:r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8 клас</a:t>
            </a:r>
            <a:r>
              <a:rPr lang="uk-UA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500166" y="2928934"/>
            <a:ext cx="605948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Матеріали створила </a:t>
            </a:r>
          </a:p>
          <a:p>
            <a:pPr algn="ctr">
              <a:defRPr/>
            </a:pP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Ірина Володимирівна </a:t>
            </a:r>
            <a:r>
              <a:rPr lang="uk-UA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Бабінцева</a:t>
            </a: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учитель мистецтва </a:t>
            </a:r>
          </a:p>
          <a:p>
            <a:pPr algn="ctr">
              <a:defRPr/>
            </a:pPr>
            <a:r>
              <a:rPr lang="uk-UA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Теклинської</a:t>
            </a: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uk-UA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загальноосвітньої </a:t>
            </a:r>
          </a:p>
          <a:p>
            <a:pPr algn="ctr">
              <a:defRPr/>
            </a:pPr>
            <a:r>
              <a:rPr lang="uk-UA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школи </a:t>
            </a: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І-ІІ ступенів </a:t>
            </a:r>
          </a:p>
          <a:p>
            <a:pPr algn="ctr">
              <a:defRPr/>
            </a:pP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Смілянської районної ради </a:t>
            </a:r>
          </a:p>
          <a:p>
            <a:pPr algn="ctr">
              <a:defRPr/>
            </a:pP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Черкаської області</a:t>
            </a:r>
          </a:p>
          <a:p>
            <a:pPr algn="ctr">
              <a:defRPr/>
            </a:pPr>
            <a:endParaRPr lang="uk-UA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2017</a:t>
            </a:r>
            <a:endParaRPr 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/>
          </p:cNvSpPr>
          <p:nvPr>
            <p:ph type="body" sz="half" idx="1"/>
          </p:nvPr>
        </p:nvSpPr>
        <p:spPr>
          <a:xfrm>
            <a:off x="714348" y="714356"/>
            <a:ext cx="8147050" cy="1357322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Найвідоміший французький майстер прикрас для інтер’єру в стилі рококо…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3631" name="Group 79"/>
          <p:cNvGraphicFramePr>
            <a:graphicFrameLocks noGrp="1"/>
          </p:cNvGraphicFramePr>
          <p:nvPr>
            <p:ph sz="half" idx="2"/>
          </p:nvPr>
        </p:nvGraphicFramePr>
        <p:xfrm>
          <a:off x="900113" y="5084763"/>
          <a:ext cx="7499350" cy="1511301"/>
        </p:xfrm>
        <a:graphic>
          <a:graphicData uri="http://schemas.openxmlformats.org/drawingml/2006/table">
            <a:tbl>
              <a:tblPr/>
              <a:tblGrid>
                <a:gridCol w="1249362"/>
                <a:gridCol w="1250950"/>
                <a:gridCol w="1249363"/>
                <a:gridCol w="1249362"/>
                <a:gridCol w="1250950"/>
                <a:gridCol w="1249363"/>
              </a:tblGrid>
              <a:tr h="915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16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34" name="Rectangle 82"/>
          <p:cNvSpPr>
            <a:spLocks noChangeArrowheads="1"/>
          </p:cNvSpPr>
          <p:nvPr/>
        </p:nvSpPr>
        <p:spPr bwMode="auto">
          <a:xfrm>
            <a:off x="1116013" y="5157788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635" name="Rectangle 83"/>
          <p:cNvSpPr>
            <a:spLocks noChangeArrowheads="1"/>
          </p:cNvSpPr>
          <p:nvPr/>
        </p:nvSpPr>
        <p:spPr bwMode="auto">
          <a:xfrm>
            <a:off x="2339975" y="5157788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636" name="Rectangle 84"/>
          <p:cNvSpPr>
            <a:spLocks noChangeArrowheads="1"/>
          </p:cNvSpPr>
          <p:nvPr/>
        </p:nvSpPr>
        <p:spPr bwMode="auto">
          <a:xfrm>
            <a:off x="3563938" y="5157788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637" name="Rectangle 85"/>
          <p:cNvSpPr>
            <a:spLocks noChangeArrowheads="1"/>
          </p:cNvSpPr>
          <p:nvPr/>
        </p:nvSpPr>
        <p:spPr bwMode="auto">
          <a:xfrm>
            <a:off x="4859338" y="5157788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638" name="Rectangle 86"/>
          <p:cNvSpPr>
            <a:spLocks noChangeArrowheads="1"/>
          </p:cNvSpPr>
          <p:nvPr/>
        </p:nvSpPr>
        <p:spPr bwMode="auto">
          <a:xfrm>
            <a:off x="6084888" y="5157788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639" name="Rectangle 87"/>
          <p:cNvSpPr>
            <a:spLocks noChangeArrowheads="1"/>
          </p:cNvSpPr>
          <p:nvPr/>
        </p:nvSpPr>
        <p:spPr bwMode="auto">
          <a:xfrm>
            <a:off x="7308850" y="5157788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42" name="Picture 2" descr="Картинки по запросу Жан-Батист Лемуан портр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071678"/>
            <a:ext cx="2374363" cy="2971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3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23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23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23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23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3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34" grpId="0" animBg="1"/>
      <p:bldP spid="23635" grpId="0" animBg="1"/>
      <p:bldP spid="23636" grpId="0" animBg="1"/>
      <p:bldP spid="23637" grpId="0" animBg="1"/>
      <p:bldP spid="23638" grpId="0" animBg="1"/>
      <p:bldP spid="236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/>
          </p:cNvSpPr>
          <p:nvPr>
            <p:ph type="body" sz="half" idx="1"/>
          </p:nvPr>
        </p:nvSpPr>
        <p:spPr>
          <a:xfrm>
            <a:off x="285720" y="785794"/>
            <a:ext cx="4075113" cy="2044700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Різновид клавесина, який мав одну клавіатуру…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2672" name="Group 144"/>
          <p:cNvGraphicFramePr>
            <a:graphicFrameLocks noGrp="1"/>
          </p:cNvGraphicFramePr>
          <p:nvPr>
            <p:ph sz="half" idx="2"/>
          </p:nvPr>
        </p:nvGraphicFramePr>
        <p:xfrm>
          <a:off x="250825" y="5013324"/>
          <a:ext cx="8178826" cy="1487509"/>
        </p:xfrm>
        <a:graphic>
          <a:graphicData uri="http://schemas.openxmlformats.org/drawingml/2006/table">
            <a:tbl>
              <a:tblPr/>
              <a:tblGrid>
                <a:gridCol w="1259301"/>
                <a:gridCol w="1367998"/>
                <a:gridCol w="1367998"/>
                <a:gridCol w="1367998"/>
                <a:gridCol w="1370648"/>
                <a:gridCol w="1444883"/>
              </a:tblGrid>
              <a:tr h="9008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66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22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18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670" name="Rectangle 142"/>
          <p:cNvSpPr>
            <a:spLocks noChangeArrowheads="1"/>
          </p:cNvSpPr>
          <p:nvPr/>
        </p:nvSpPr>
        <p:spPr bwMode="auto">
          <a:xfrm>
            <a:off x="571472" y="5143512"/>
            <a:ext cx="576263" cy="696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675" name="Rectangle 147"/>
          <p:cNvSpPr>
            <a:spLocks noChangeArrowheads="1"/>
          </p:cNvSpPr>
          <p:nvPr/>
        </p:nvSpPr>
        <p:spPr bwMode="auto">
          <a:xfrm>
            <a:off x="6000760" y="5143512"/>
            <a:ext cx="576262" cy="696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676" name="Rectangle 148"/>
          <p:cNvSpPr>
            <a:spLocks noChangeArrowheads="1"/>
          </p:cNvSpPr>
          <p:nvPr/>
        </p:nvSpPr>
        <p:spPr bwMode="auto">
          <a:xfrm>
            <a:off x="7358082" y="5143512"/>
            <a:ext cx="576262" cy="696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680" name="Rectangle 152"/>
          <p:cNvSpPr>
            <a:spLocks noChangeArrowheads="1"/>
          </p:cNvSpPr>
          <p:nvPr/>
        </p:nvSpPr>
        <p:spPr bwMode="auto">
          <a:xfrm>
            <a:off x="1857356" y="5143512"/>
            <a:ext cx="576262" cy="696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681" name="Rectangle 153"/>
          <p:cNvSpPr>
            <a:spLocks noChangeArrowheads="1"/>
          </p:cNvSpPr>
          <p:nvPr/>
        </p:nvSpPr>
        <p:spPr bwMode="auto">
          <a:xfrm>
            <a:off x="3214678" y="5143512"/>
            <a:ext cx="576262" cy="696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682" name="Rectangle 154"/>
          <p:cNvSpPr>
            <a:spLocks noChangeArrowheads="1"/>
          </p:cNvSpPr>
          <p:nvPr/>
        </p:nvSpPr>
        <p:spPr bwMode="auto">
          <a:xfrm>
            <a:off x="4572000" y="5143512"/>
            <a:ext cx="576263" cy="696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220" name="Picture 4" descr="Картинки по запросу спінет роко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428736"/>
            <a:ext cx="3421587" cy="3490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2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22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22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22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22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2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70" grpId="0" animBg="1"/>
      <p:bldP spid="22675" grpId="0" animBg="1"/>
      <p:bldP spid="22676" grpId="0" animBg="1"/>
      <p:bldP spid="22680" grpId="0" animBg="1"/>
      <p:bldP spid="22681" grpId="0" animBg="1"/>
      <p:bldP spid="226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/>
          </p:cNvSpPr>
          <p:nvPr>
            <p:ph type="body" sz="half" idx="1"/>
          </p:nvPr>
        </p:nvSpPr>
        <p:spPr>
          <a:xfrm>
            <a:off x="468313" y="333374"/>
            <a:ext cx="8362950" cy="1523989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Провідний жанр музики для клавесина, який складався з танців, контрастних за характером…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1649" name="Group 145"/>
          <p:cNvGraphicFramePr>
            <a:graphicFrameLocks noGrp="1"/>
          </p:cNvGraphicFramePr>
          <p:nvPr>
            <p:ph sz="half" idx="2"/>
          </p:nvPr>
        </p:nvGraphicFramePr>
        <p:xfrm>
          <a:off x="2428860" y="2285992"/>
          <a:ext cx="4321175" cy="1366838"/>
        </p:xfrm>
        <a:graphic>
          <a:graphicData uri="http://schemas.openxmlformats.org/drawingml/2006/table">
            <a:tbl>
              <a:tblPr/>
              <a:tblGrid>
                <a:gridCol w="831850"/>
                <a:gridCol w="901700"/>
                <a:gridCol w="904875"/>
                <a:gridCol w="819150"/>
                <a:gridCol w="863600"/>
              </a:tblGrid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22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32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13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636" name="Rectangle 132"/>
          <p:cNvSpPr>
            <a:spLocks noChangeArrowheads="1"/>
          </p:cNvSpPr>
          <p:nvPr/>
        </p:nvSpPr>
        <p:spPr bwMode="auto">
          <a:xfrm>
            <a:off x="2500298" y="2357430"/>
            <a:ext cx="574675" cy="6254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639" name="Rectangle 135"/>
          <p:cNvSpPr>
            <a:spLocks noChangeArrowheads="1"/>
          </p:cNvSpPr>
          <p:nvPr/>
        </p:nvSpPr>
        <p:spPr bwMode="auto">
          <a:xfrm>
            <a:off x="5092685" y="2357430"/>
            <a:ext cx="574675" cy="6254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640" name="Rectangle 136"/>
          <p:cNvSpPr>
            <a:spLocks noChangeArrowheads="1"/>
          </p:cNvSpPr>
          <p:nvPr/>
        </p:nvSpPr>
        <p:spPr bwMode="auto">
          <a:xfrm>
            <a:off x="5956285" y="2357430"/>
            <a:ext cx="574675" cy="6254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646" name="Rectangle 142"/>
          <p:cNvSpPr>
            <a:spLocks noChangeArrowheads="1"/>
          </p:cNvSpPr>
          <p:nvPr/>
        </p:nvSpPr>
        <p:spPr bwMode="auto">
          <a:xfrm>
            <a:off x="3363898" y="2357430"/>
            <a:ext cx="574675" cy="6254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ю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647" name="Rectangle 143"/>
          <p:cNvSpPr>
            <a:spLocks noChangeArrowheads="1"/>
          </p:cNvSpPr>
          <p:nvPr/>
        </p:nvSpPr>
        <p:spPr bwMode="auto">
          <a:xfrm>
            <a:off x="4229085" y="2357430"/>
            <a:ext cx="574675" cy="6254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ї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194" name="Picture 2" descr="Картинки по запросу сюї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7" y="3786190"/>
            <a:ext cx="3759846" cy="2857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2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21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21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21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36" grpId="0" animBg="1"/>
      <p:bldP spid="21639" grpId="0" animBg="1"/>
      <p:bldP spid="21640" grpId="0" animBg="1"/>
      <p:bldP spid="21646" grpId="0" animBg="1"/>
      <p:bldP spid="216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андріївська церква у києві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4000528" cy="3000396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Grp="1"/>
          </p:cNvSpPr>
          <p:nvPr>
            <p:ph type="body" sz="half" idx="1"/>
          </p:nvPr>
        </p:nvSpPr>
        <p:spPr>
          <a:xfrm>
            <a:off x="500034" y="500042"/>
            <a:ext cx="8429684" cy="2357454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 з найкращих зразків архітектури доби рококо в Україні архітектора Растреллі. Собор, на території якого проводилися зйомки фільму </a:t>
            </a:r>
            <a:r>
              <a:rPr lang="uk-UA" sz="2800" b="1" dirty="0" err="1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“За</a:t>
            </a:r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двома </a:t>
            </a:r>
            <a:r>
              <a:rPr lang="uk-UA" sz="2800" b="1" dirty="0" err="1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зайцями”</a:t>
            </a:r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0606" name="Group 126"/>
          <p:cNvGraphicFramePr>
            <a:graphicFrameLocks noGrp="1"/>
          </p:cNvGraphicFramePr>
          <p:nvPr>
            <p:ph sz="half" idx="2"/>
          </p:nvPr>
        </p:nvGraphicFramePr>
        <p:xfrm>
          <a:off x="250825" y="4508500"/>
          <a:ext cx="8821769" cy="1617663"/>
        </p:xfrm>
        <a:graphic>
          <a:graphicData uri="http://schemas.openxmlformats.org/drawingml/2006/table">
            <a:tbl>
              <a:tblPr/>
              <a:tblGrid>
                <a:gridCol w="479342"/>
                <a:gridCol w="521097"/>
                <a:gridCol w="521932"/>
                <a:gridCol w="521097"/>
                <a:gridCol w="521097"/>
                <a:gridCol w="541974"/>
                <a:gridCol w="492703"/>
                <a:gridCol w="507619"/>
                <a:gridCol w="500066"/>
                <a:gridCol w="500066"/>
                <a:gridCol w="500066"/>
                <a:gridCol w="551392"/>
                <a:gridCol w="208280"/>
                <a:gridCol w="526212"/>
                <a:gridCol w="500066"/>
                <a:gridCol w="428628"/>
                <a:gridCol w="500066"/>
                <a:gridCol w="500066"/>
              </a:tblGrid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18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6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21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12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13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22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31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98" name="Rectangle 118"/>
          <p:cNvSpPr>
            <a:spLocks noChangeArrowheads="1"/>
          </p:cNvSpPr>
          <p:nvPr/>
        </p:nvSpPr>
        <p:spPr bwMode="auto">
          <a:xfrm>
            <a:off x="323850" y="4581525"/>
            <a:ext cx="390498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07" name="Rectangle 127"/>
          <p:cNvSpPr>
            <a:spLocks noChangeArrowheads="1"/>
          </p:cNvSpPr>
          <p:nvPr/>
        </p:nvSpPr>
        <p:spPr bwMode="auto">
          <a:xfrm>
            <a:off x="3428992" y="4572008"/>
            <a:ext cx="342914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08" name="Rectangle 128"/>
          <p:cNvSpPr>
            <a:spLocks noChangeArrowheads="1"/>
          </p:cNvSpPr>
          <p:nvPr/>
        </p:nvSpPr>
        <p:spPr bwMode="auto">
          <a:xfrm>
            <a:off x="3929058" y="4572008"/>
            <a:ext cx="408008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09" name="Rectangle 129"/>
          <p:cNvSpPr>
            <a:spLocks noChangeArrowheads="1"/>
          </p:cNvSpPr>
          <p:nvPr/>
        </p:nvSpPr>
        <p:spPr bwMode="auto">
          <a:xfrm>
            <a:off x="4429125" y="4572008"/>
            <a:ext cx="35719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ь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12" name="Rectangle 132"/>
          <p:cNvSpPr>
            <a:spLocks noChangeArrowheads="1"/>
          </p:cNvSpPr>
          <p:nvPr/>
        </p:nvSpPr>
        <p:spPr bwMode="auto">
          <a:xfrm>
            <a:off x="1285852" y="4572008"/>
            <a:ext cx="428628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13" name="Rectangle 133"/>
          <p:cNvSpPr>
            <a:spLocks noChangeArrowheads="1"/>
          </p:cNvSpPr>
          <p:nvPr/>
        </p:nvSpPr>
        <p:spPr bwMode="auto">
          <a:xfrm>
            <a:off x="1785918" y="4572008"/>
            <a:ext cx="428628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14" name="Rectangle 134"/>
          <p:cNvSpPr>
            <a:spLocks noChangeArrowheads="1"/>
          </p:cNvSpPr>
          <p:nvPr/>
        </p:nvSpPr>
        <p:spPr bwMode="auto">
          <a:xfrm>
            <a:off x="2285984" y="4572008"/>
            <a:ext cx="430213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15" name="Rectangle 135"/>
          <p:cNvSpPr>
            <a:spLocks noChangeArrowheads="1"/>
          </p:cNvSpPr>
          <p:nvPr/>
        </p:nvSpPr>
        <p:spPr bwMode="auto">
          <a:xfrm>
            <a:off x="2928926" y="4572008"/>
            <a:ext cx="350845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ї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16" name="Rectangle 136"/>
          <p:cNvSpPr>
            <a:spLocks noChangeArrowheads="1"/>
          </p:cNvSpPr>
          <p:nvPr/>
        </p:nvSpPr>
        <p:spPr bwMode="auto">
          <a:xfrm>
            <a:off x="785786" y="4572008"/>
            <a:ext cx="382567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" name="Rectangle 129"/>
          <p:cNvSpPr>
            <a:spLocks noChangeArrowheads="1"/>
          </p:cNvSpPr>
          <p:nvPr/>
        </p:nvSpPr>
        <p:spPr bwMode="auto">
          <a:xfrm>
            <a:off x="4929190" y="4572008"/>
            <a:ext cx="35719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Rectangle 129"/>
          <p:cNvSpPr>
            <a:spLocks noChangeArrowheads="1"/>
          </p:cNvSpPr>
          <p:nvPr/>
        </p:nvSpPr>
        <p:spPr bwMode="auto">
          <a:xfrm>
            <a:off x="5429256" y="4572008"/>
            <a:ext cx="35719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" name="Rectangle 129"/>
          <p:cNvSpPr>
            <a:spLocks noChangeArrowheads="1"/>
          </p:cNvSpPr>
          <p:nvPr/>
        </p:nvSpPr>
        <p:spPr bwMode="auto">
          <a:xfrm>
            <a:off x="5929322" y="4572008"/>
            <a:ext cx="35719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й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" name="Rectangle 129"/>
          <p:cNvSpPr>
            <a:spLocks noChangeArrowheads="1"/>
          </p:cNvSpPr>
          <p:nvPr/>
        </p:nvSpPr>
        <p:spPr bwMode="auto">
          <a:xfrm>
            <a:off x="6715140" y="4572008"/>
            <a:ext cx="35719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" name="Rectangle 129"/>
          <p:cNvSpPr>
            <a:spLocks noChangeArrowheads="1"/>
          </p:cNvSpPr>
          <p:nvPr/>
        </p:nvSpPr>
        <p:spPr bwMode="auto">
          <a:xfrm>
            <a:off x="7215206" y="4572008"/>
            <a:ext cx="35719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" name="Rectangle 129"/>
          <p:cNvSpPr>
            <a:spLocks noChangeArrowheads="1"/>
          </p:cNvSpPr>
          <p:nvPr/>
        </p:nvSpPr>
        <p:spPr bwMode="auto">
          <a:xfrm>
            <a:off x="7715272" y="4572008"/>
            <a:ext cx="35719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" name="Rectangle 129"/>
          <p:cNvSpPr>
            <a:spLocks noChangeArrowheads="1"/>
          </p:cNvSpPr>
          <p:nvPr/>
        </p:nvSpPr>
        <p:spPr bwMode="auto">
          <a:xfrm>
            <a:off x="8143900" y="4572008"/>
            <a:ext cx="35719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" name="Rectangle 129"/>
          <p:cNvSpPr>
            <a:spLocks noChangeArrowheads="1"/>
          </p:cNvSpPr>
          <p:nvPr/>
        </p:nvSpPr>
        <p:spPr bwMode="auto">
          <a:xfrm>
            <a:off x="8643966" y="4572008"/>
            <a:ext cx="35719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20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20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20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20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0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20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20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20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8" grpId="0" animBg="1"/>
      <p:bldP spid="20607" grpId="0" animBg="1"/>
      <p:bldP spid="20608" grpId="0" animBg="1"/>
      <p:bldP spid="20609" grpId="0" animBg="1"/>
      <p:bldP spid="20612" grpId="0" animBg="1"/>
      <p:bldP spid="20613" grpId="0" animBg="1"/>
      <p:bldP spid="20614" grpId="0" animBg="1"/>
      <p:bldP spid="20615" grpId="0" animBg="1"/>
      <p:bldP spid="206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/>
          </p:cNvSpPr>
          <p:nvPr>
            <p:ph type="body" sz="half" idx="1"/>
          </p:nvPr>
        </p:nvSpPr>
        <p:spPr>
          <a:xfrm>
            <a:off x="500034" y="857232"/>
            <a:ext cx="5286412" cy="1928826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Кімнату у стилі рококо обов’язково прикрашав…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1247" name="Group 47"/>
          <p:cNvGraphicFramePr>
            <a:graphicFrameLocks noGrp="1"/>
          </p:cNvGraphicFramePr>
          <p:nvPr>
            <p:ph sz="half" idx="2"/>
          </p:nvPr>
        </p:nvGraphicFramePr>
        <p:xfrm>
          <a:off x="1000100" y="4714884"/>
          <a:ext cx="7246957" cy="1703409"/>
        </p:xfrm>
        <a:graphic>
          <a:graphicData uri="http://schemas.openxmlformats.org/drawingml/2006/table">
            <a:tbl>
              <a:tblPr/>
              <a:tblGrid>
                <a:gridCol w="1348028"/>
                <a:gridCol w="1400048"/>
                <a:gridCol w="1499627"/>
                <a:gridCol w="1499627"/>
                <a:gridCol w="1499627"/>
              </a:tblGrid>
              <a:tr h="10321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2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15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46" name="Rectangle 46"/>
          <p:cNvSpPr>
            <a:spLocks noChangeArrowheads="1"/>
          </p:cNvSpPr>
          <p:nvPr/>
        </p:nvSpPr>
        <p:spPr bwMode="auto">
          <a:xfrm>
            <a:off x="1214414" y="4929198"/>
            <a:ext cx="86360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48" name="Rectangle 48"/>
          <p:cNvSpPr>
            <a:spLocks noChangeArrowheads="1"/>
          </p:cNvSpPr>
          <p:nvPr/>
        </p:nvSpPr>
        <p:spPr bwMode="auto">
          <a:xfrm>
            <a:off x="2500298" y="4929198"/>
            <a:ext cx="86360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49" name="Rectangle 49"/>
          <p:cNvSpPr>
            <a:spLocks noChangeArrowheads="1"/>
          </p:cNvSpPr>
          <p:nvPr/>
        </p:nvSpPr>
        <p:spPr bwMode="auto">
          <a:xfrm>
            <a:off x="3929058" y="4929198"/>
            <a:ext cx="86360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" name="Rectangle 49"/>
          <p:cNvSpPr>
            <a:spLocks noChangeArrowheads="1"/>
          </p:cNvSpPr>
          <p:nvPr/>
        </p:nvSpPr>
        <p:spPr bwMode="auto">
          <a:xfrm>
            <a:off x="5572132" y="4929198"/>
            <a:ext cx="86360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Rectangle 49"/>
          <p:cNvSpPr>
            <a:spLocks noChangeArrowheads="1"/>
          </p:cNvSpPr>
          <p:nvPr/>
        </p:nvSpPr>
        <p:spPr bwMode="auto">
          <a:xfrm>
            <a:off x="7072330" y="4929198"/>
            <a:ext cx="86360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145" name="Picture 1" descr="C:\Documents and Settings\User\Рабочий стол\цифрові 2017\Камін2.jpg"/>
          <p:cNvPicPr>
            <a:picLocks noChangeAspect="1" noChangeArrowheads="1"/>
          </p:cNvPicPr>
          <p:nvPr/>
        </p:nvPicPr>
        <p:blipFill>
          <a:blip r:embed="rId2"/>
          <a:srcRect l="9091" t="42835"/>
          <a:stretch>
            <a:fillRect/>
          </a:stretch>
        </p:blipFill>
        <p:spPr bwMode="auto">
          <a:xfrm>
            <a:off x="5000628" y="2000240"/>
            <a:ext cx="3571900" cy="2575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1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51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51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6" grpId="0" animBg="1"/>
      <p:bldP spid="51248" grpId="0" animBg="1"/>
      <p:bldP spid="51249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9" y="3296344"/>
            <a:ext cx="2500330" cy="3394943"/>
          </a:xfrm>
          <a:prstGeom prst="rect">
            <a:avLst/>
          </a:prstGeom>
          <a:noFill/>
        </p:spPr>
      </p:pic>
      <p:sp>
        <p:nvSpPr>
          <p:cNvPr id="50180" name="Rectangle 4"/>
          <p:cNvSpPr>
            <a:spLocks noGrp="1"/>
          </p:cNvSpPr>
          <p:nvPr>
            <p:ph type="body" sz="half" idx="1"/>
          </p:nvPr>
        </p:nvSpPr>
        <p:spPr>
          <a:xfrm>
            <a:off x="0" y="333374"/>
            <a:ext cx="8643966" cy="1381113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Французький живописець доби рококо, головним мотивом творчості якого став світ людських почуттів і мрій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0335" name="Group 159"/>
          <p:cNvGraphicFramePr>
            <a:graphicFrameLocks noGrp="1"/>
          </p:cNvGraphicFramePr>
          <p:nvPr>
            <p:ph sz="half" idx="2"/>
          </p:nvPr>
        </p:nvGraphicFramePr>
        <p:xfrm>
          <a:off x="285720" y="1928802"/>
          <a:ext cx="8713788" cy="1657350"/>
        </p:xfrm>
        <a:graphic>
          <a:graphicData uri="http://schemas.openxmlformats.org/drawingml/2006/table">
            <a:tbl>
              <a:tblPr/>
              <a:tblGrid>
                <a:gridCol w="762000"/>
                <a:gridCol w="828675"/>
                <a:gridCol w="827088"/>
                <a:gridCol w="750887"/>
                <a:gridCol w="741363"/>
                <a:gridCol w="827087"/>
                <a:gridCol w="484188"/>
                <a:gridCol w="755650"/>
                <a:gridCol w="720725"/>
                <a:gridCol w="690562"/>
                <a:gridCol w="663575"/>
                <a:gridCol w="661988"/>
              </a:tblGrid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11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18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24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18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19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330" name="Rectangle 154"/>
          <p:cNvSpPr>
            <a:spLocks noChangeArrowheads="1"/>
          </p:cNvSpPr>
          <p:nvPr/>
        </p:nvSpPr>
        <p:spPr bwMode="auto">
          <a:xfrm>
            <a:off x="452450" y="2071678"/>
            <a:ext cx="503237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336" name="Rectangle 160"/>
          <p:cNvSpPr>
            <a:spLocks noChangeArrowheads="1"/>
          </p:cNvSpPr>
          <p:nvPr/>
        </p:nvSpPr>
        <p:spPr bwMode="auto">
          <a:xfrm>
            <a:off x="1244612" y="2071678"/>
            <a:ext cx="503238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337" name="Rectangle 161"/>
          <p:cNvSpPr>
            <a:spLocks noChangeArrowheads="1"/>
          </p:cNvSpPr>
          <p:nvPr/>
        </p:nvSpPr>
        <p:spPr bwMode="auto">
          <a:xfrm>
            <a:off x="2036775" y="2071678"/>
            <a:ext cx="503237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338" name="Rectangle 162"/>
          <p:cNvSpPr>
            <a:spLocks noChangeArrowheads="1"/>
          </p:cNvSpPr>
          <p:nvPr/>
        </p:nvSpPr>
        <p:spPr bwMode="auto">
          <a:xfrm>
            <a:off x="2828937" y="2071678"/>
            <a:ext cx="503238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endParaRPr lang="ru-RU" sz="4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339" name="Rectangle 163"/>
          <p:cNvSpPr>
            <a:spLocks noChangeArrowheads="1"/>
          </p:cNvSpPr>
          <p:nvPr/>
        </p:nvSpPr>
        <p:spPr bwMode="auto">
          <a:xfrm>
            <a:off x="3621100" y="2071678"/>
            <a:ext cx="503237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340" name="Rectangle 164"/>
          <p:cNvSpPr>
            <a:spLocks noChangeArrowheads="1"/>
          </p:cNvSpPr>
          <p:nvPr/>
        </p:nvSpPr>
        <p:spPr bwMode="auto">
          <a:xfrm>
            <a:off x="4413262" y="2071678"/>
            <a:ext cx="503238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341" name="Rectangle 165"/>
          <p:cNvSpPr>
            <a:spLocks noChangeArrowheads="1"/>
          </p:cNvSpPr>
          <p:nvPr/>
        </p:nvSpPr>
        <p:spPr bwMode="auto">
          <a:xfrm>
            <a:off x="5637225" y="2071678"/>
            <a:ext cx="503237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342" name="Rectangle 166"/>
          <p:cNvSpPr>
            <a:spLocks noChangeArrowheads="1"/>
          </p:cNvSpPr>
          <p:nvPr/>
        </p:nvSpPr>
        <p:spPr bwMode="auto">
          <a:xfrm>
            <a:off x="6357950" y="2071678"/>
            <a:ext cx="503237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343" name="Rectangle 167"/>
          <p:cNvSpPr>
            <a:spLocks noChangeArrowheads="1"/>
          </p:cNvSpPr>
          <p:nvPr/>
        </p:nvSpPr>
        <p:spPr bwMode="auto">
          <a:xfrm>
            <a:off x="7077087" y="2071678"/>
            <a:ext cx="503238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344" name="Rectangle 168"/>
          <p:cNvSpPr>
            <a:spLocks noChangeArrowheads="1"/>
          </p:cNvSpPr>
          <p:nvPr/>
        </p:nvSpPr>
        <p:spPr bwMode="auto">
          <a:xfrm>
            <a:off x="7797812" y="2071678"/>
            <a:ext cx="503238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345" name="Rectangle 169"/>
          <p:cNvSpPr>
            <a:spLocks noChangeArrowheads="1"/>
          </p:cNvSpPr>
          <p:nvPr/>
        </p:nvSpPr>
        <p:spPr bwMode="auto">
          <a:xfrm>
            <a:off x="8445512" y="2071678"/>
            <a:ext cx="503238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0361" name="Picture 185" descr="5109577-thumb"/>
          <p:cNvPicPr>
            <a:picLocks noChangeAspect="1" noChangeArrowheads="1"/>
          </p:cNvPicPr>
          <p:nvPr/>
        </p:nvPicPr>
        <p:blipFill>
          <a:blip r:embed="rId3"/>
          <a:srcRect r="10510" b="21725"/>
          <a:stretch>
            <a:fillRect/>
          </a:stretch>
        </p:blipFill>
        <p:spPr bwMode="auto">
          <a:xfrm>
            <a:off x="4572000" y="5964238"/>
            <a:ext cx="4572000" cy="893762"/>
          </a:xfrm>
          <a:prstGeom prst="rect">
            <a:avLst/>
          </a:prstGeom>
          <a:noFill/>
        </p:spPr>
      </p:pic>
      <p:pic>
        <p:nvPicPr>
          <p:cNvPr id="50362" name="Picture 186" descr="5109577-thumb"/>
          <p:cNvPicPr>
            <a:picLocks noChangeAspect="1" noChangeArrowheads="1"/>
          </p:cNvPicPr>
          <p:nvPr/>
        </p:nvPicPr>
        <p:blipFill>
          <a:blip r:embed="rId4"/>
          <a:srcRect l="10510" b="21725"/>
          <a:stretch>
            <a:fillRect/>
          </a:stretch>
        </p:blipFill>
        <p:spPr bwMode="auto">
          <a:xfrm>
            <a:off x="0" y="5856288"/>
            <a:ext cx="3708400" cy="1001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0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50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50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50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50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0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50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50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50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50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50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30" grpId="0" animBg="1"/>
      <p:bldP spid="50336" grpId="0" animBg="1"/>
      <p:bldP spid="50337" grpId="0" animBg="1"/>
      <p:bldP spid="50338" grpId="0" animBg="1"/>
      <p:bldP spid="50339" grpId="0" animBg="1"/>
      <p:bldP spid="50340" grpId="0" animBg="1"/>
      <p:bldP spid="50341" grpId="0" animBg="1"/>
      <p:bldP spid="50342" grpId="0" animBg="1"/>
      <p:bldP spid="50343" grpId="0" animBg="1"/>
      <p:bldP spid="50344" grpId="0" animBg="1"/>
      <p:bldP spid="503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/>
          </p:cNvSpPr>
          <p:nvPr>
            <p:ph type="body" sz="half" idx="1"/>
          </p:nvPr>
        </p:nvSpPr>
        <p:spPr>
          <a:xfrm>
            <a:off x="642910" y="1000108"/>
            <a:ext cx="8218487" cy="1357322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 із найпоширеніших жанрів літератури в епоху рококо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9231" name="Group 79"/>
          <p:cNvGraphicFramePr>
            <a:graphicFrameLocks noGrp="1"/>
          </p:cNvGraphicFramePr>
          <p:nvPr>
            <p:ph sz="half" idx="2"/>
          </p:nvPr>
        </p:nvGraphicFramePr>
        <p:xfrm>
          <a:off x="468313" y="4724400"/>
          <a:ext cx="8218487" cy="1657351"/>
        </p:xfrm>
        <a:graphic>
          <a:graphicData uri="http://schemas.openxmlformats.org/drawingml/2006/table">
            <a:tbl>
              <a:tblPr/>
              <a:tblGrid>
                <a:gridCol w="1370012"/>
                <a:gridCol w="1370013"/>
                <a:gridCol w="1370012"/>
                <a:gridCol w="1368425"/>
                <a:gridCol w="1370013"/>
                <a:gridCol w="1370012"/>
              </a:tblGrid>
              <a:tr h="1004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18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19</a:t>
                      </a:r>
                      <a:endParaRPr kumimoji="0" lang="uk-U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16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234" name="Rectangle 82"/>
          <p:cNvSpPr>
            <a:spLocks noChangeArrowheads="1"/>
          </p:cNvSpPr>
          <p:nvPr/>
        </p:nvSpPr>
        <p:spPr bwMode="auto">
          <a:xfrm>
            <a:off x="684213" y="4868863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235" name="Rectangle 83"/>
          <p:cNvSpPr>
            <a:spLocks noChangeArrowheads="1"/>
          </p:cNvSpPr>
          <p:nvPr/>
        </p:nvSpPr>
        <p:spPr bwMode="auto">
          <a:xfrm>
            <a:off x="2124075" y="4868863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endParaRPr lang="ru-RU" sz="4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236" name="Rectangle 84"/>
          <p:cNvSpPr>
            <a:spLocks noChangeArrowheads="1"/>
          </p:cNvSpPr>
          <p:nvPr/>
        </p:nvSpPr>
        <p:spPr bwMode="auto">
          <a:xfrm>
            <a:off x="3419475" y="4868863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237" name="Rectangle 85"/>
          <p:cNvSpPr>
            <a:spLocks noChangeArrowheads="1"/>
          </p:cNvSpPr>
          <p:nvPr/>
        </p:nvSpPr>
        <p:spPr bwMode="auto">
          <a:xfrm>
            <a:off x="4787900" y="4868863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238" name="Rectangle 86"/>
          <p:cNvSpPr>
            <a:spLocks noChangeArrowheads="1"/>
          </p:cNvSpPr>
          <p:nvPr/>
        </p:nvSpPr>
        <p:spPr bwMode="auto">
          <a:xfrm>
            <a:off x="6227763" y="4868863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239" name="Rectangle 87"/>
          <p:cNvSpPr>
            <a:spLocks noChangeArrowheads="1"/>
          </p:cNvSpPr>
          <p:nvPr/>
        </p:nvSpPr>
        <p:spPr bwMode="auto">
          <a:xfrm>
            <a:off x="7524750" y="4868863"/>
            <a:ext cx="863600" cy="7699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098" name="Picture 2" descr="Картинки по запросу новел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1928802"/>
            <a:ext cx="3143272" cy="2671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4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4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4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4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4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34" grpId="0" animBg="1"/>
      <p:bldP spid="49235" grpId="0" animBg="1"/>
      <p:bldP spid="49236" grpId="0" animBg="1"/>
      <p:bldP spid="49237" grpId="0" animBg="1"/>
      <p:bldP spid="49238" grpId="0" animBg="1"/>
      <p:bldP spid="492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/>
          </p:cNvSpPr>
          <p:nvPr>
            <p:ph type="body" sz="half" idx="1"/>
          </p:nvPr>
        </p:nvSpPr>
        <p:spPr>
          <a:xfrm>
            <a:off x="611188" y="188913"/>
            <a:ext cx="6192837" cy="1323975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Вона є австрійська, </a:t>
            </a:r>
            <a:r>
              <a:rPr lang="uk-UA" sz="2800" b="1" dirty="0" err="1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мейсенська</a:t>
            </a:r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італійська…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8234" name="Group 106"/>
          <p:cNvGraphicFramePr>
            <a:graphicFrameLocks noGrp="1"/>
          </p:cNvGraphicFramePr>
          <p:nvPr>
            <p:ph sz="half" idx="2"/>
          </p:nvPr>
        </p:nvGraphicFramePr>
        <p:xfrm>
          <a:off x="395288" y="1412875"/>
          <a:ext cx="8569324" cy="1728788"/>
        </p:xfrm>
        <a:graphic>
          <a:graphicData uri="http://schemas.openxmlformats.org/drawingml/2006/table">
            <a:tbl>
              <a:tblPr/>
              <a:tblGrid>
                <a:gridCol w="952460"/>
                <a:gridCol w="952461"/>
                <a:gridCol w="948228"/>
                <a:gridCol w="952460"/>
                <a:gridCol w="952461"/>
                <a:gridCol w="951050"/>
                <a:gridCol w="955282"/>
                <a:gridCol w="952461"/>
                <a:gridCol w="952461"/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20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19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21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27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7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16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33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18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235" name="Rectangle 107"/>
          <p:cNvSpPr>
            <a:spLocks noChangeArrowheads="1"/>
          </p:cNvSpPr>
          <p:nvPr/>
        </p:nvSpPr>
        <p:spPr bwMode="auto">
          <a:xfrm>
            <a:off x="539751" y="1484313"/>
            <a:ext cx="603226" cy="6492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236" name="Rectangle 108"/>
          <p:cNvSpPr>
            <a:spLocks noChangeArrowheads="1"/>
          </p:cNvSpPr>
          <p:nvPr/>
        </p:nvSpPr>
        <p:spPr bwMode="auto">
          <a:xfrm>
            <a:off x="1619251" y="1484313"/>
            <a:ext cx="595296" cy="6492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237" name="Rectangle 109"/>
          <p:cNvSpPr>
            <a:spLocks noChangeArrowheads="1"/>
          </p:cNvSpPr>
          <p:nvPr/>
        </p:nvSpPr>
        <p:spPr bwMode="auto">
          <a:xfrm>
            <a:off x="2500298" y="1500174"/>
            <a:ext cx="585778" cy="6492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238" name="Rectangle 110"/>
          <p:cNvSpPr>
            <a:spLocks noChangeArrowheads="1"/>
          </p:cNvSpPr>
          <p:nvPr/>
        </p:nvSpPr>
        <p:spPr bwMode="auto">
          <a:xfrm>
            <a:off x="3428992" y="1500174"/>
            <a:ext cx="498480" cy="6492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239" name="Rectangle 111"/>
          <p:cNvSpPr>
            <a:spLocks noChangeArrowheads="1"/>
          </p:cNvSpPr>
          <p:nvPr/>
        </p:nvSpPr>
        <p:spPr bwMode="auto">
          <a:xfrm>
            <a:off x="4429124" y="1500174"/>
            <a:ext cx="561988" cy="6492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240" name="Rectangle 112"/>
          <p:cNvSpPr>
            <a:spLocks noChangeArrowheads="1"/>
          </p:cNvSpPr>
          <p:nvPr/>
        </p:nvSpPr>
        <p:spPr bwMode="auto">
          <a:xfrm>
            <a:off x="5286380" y="1500174"/>
            <a:ext cx="623908" cy="6492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241" name="Rectangle 113"/>
          <p:cNvSpPr>
            <a:spLocks noChangeArrowheads="1"/>
          </p:cNvSpPr>
          <p:nvPr/>
        </p:nvSpPr>
        <p:spPr bwMode="auto">
          <a:xfrm>
            <a:off x="6215074" y="1500174"/>
            <a:ext cx="687416" cy="6492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Rectangle 113"/>
          <p:cNvSpPr>
            <a:spLocks noChangeArrowheads="1"/>
          </p:cNvSpPr>
          <p:nvPr/>
        </p:nvSpPr>
        <p:spPr bwMode="auto">
          <a:xfrm>
            <a:off x="7143768" y="1500174"/>
            <a:ext cx="687416" cy="6492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" name="Rectangle 113"/>
          <p:cNvSpPr>
            <a:spLocks noChangeArrowheads="1"/>
          </p:cNvSpPr>
          <p:nvPr/>
        </p:nvSpPr>
        <p:spPr bwMode="auto">
          <a:xfrm>
            <a:off x="8143900" y="1500174"/>
            <a:ext cx="687416" cy="6492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074" name="Picture 2" descr="Картинки по запросу мейсенська порцеляна"/>
          <p:cNvPicPr>
            <a:picLocks noChangeAspect="1" noChangeArrowheads="1"/>
          </p:cNvPicPr>
          <p:nvPr/>
        </p:nvPicPr>
        <p:blipFill>
          <a:blip r:embed="rId2"/>
          <a:srcRect l="25000" t="12500" r="21874" b="12499"/>
          <a:stretch>
            <a:fillRect/>
          </a:stretch>
        </p:blipFill>
        <p:spPr bwMode="auto">
          <a:xfrm>
            <a:off x="3143240" y="3559269"/>
            <a:ext cx="2643206" cy="27986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4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4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4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4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48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48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35" grpId="0" animBg="1"/>
      <p:bldP spid="48236" grpId="0" animBg="1"/>
      <p:bldP spid="48237" grpId="0" animBg="1"/>
      <p:bldP spid="48238" grpId="0" animBg="1"/>
      <p:bldP spid="48239" grpId="0" animBg="1"/>
      <p:bldP spid="48240" grpId="0" animBg="1"/>
      <p:bldP spid="48241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2214546" y="2500306"/>
            <a:ext cx="4752975" cy="1143000"/>
          </a:xfrm>
        </p:spPr>
        <p:txBody>
          <a:bodyPr/>
          <a:lstStyle/>
          <a:p>
            <a:r>
              <a:rPr lang="uk-UA" sz="6600" b="1" dirty="0" smtClean="0">
                <a:solidFill>
                  <a:srgbClr val="DC30C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Молодці!</a:t>
            </a:r>
            <a:endParaRPr lang="ru-RU" sz="6600" b="1" dirty="0" smtClean="0">
              <a:solidFill>
                <a:srgbClr val="DC30C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xfrm>
            <a:off x="357158" y="2071678"/>
            <a:ext cx="8229600" cy="422753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CC00FF"/>
                </a:solidFill>
                <a:hlinkClick r:id="rId2"/>
              </a:rPr>
              <a:t>https://uk.wikipedia.org</a:t>
            </a:r>
            <a:endParaRPr lang="uk-UA" sz="2400" dirty="0" smtClean="0">
              <a:solidFill>
                <a:srgbClr val="CC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CC00FF"/>
                </a:solidFill>
                <a:hlinkClick r:id="rId3"/>
              </a:rPr>
              <a:t>http://history.vn.ua</a:t>
            </a:r>
            <a:endParaRPr lang="uk-UA" sz="2400" dirty="0" smtClean="0">
              <a:solidFill>
                <a:srgbClr val="CC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CC00FF"/>
                </a:solidFill>
                <a:hlinkClick r:id="rId4"/>
              </a:rPr>
              <a:t>http://www.ebk.net.ua</a:t>
            </a:r>
            <a:endParaRPr lang="uk-UA" sz="2400" dirty="0" smtClean="0">
              <a:solidFill>
                <a:srgbClr val="CC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CC00FF"/>
                </a:solidFill>
                <a:hlinkClick r:id="rId5"/>
              </a:rPr>
              <a:t>http://poiskm.org</a:t>
            </a:r>
            <a:endParaRPr lang="uk-UA" sz="2400" dirty="0" smtClean="0">
              <a:solidFill>
                <a:srgbClr val="CC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CC00FF"/>
                </a:solidFill>
                <a:hlinkClick r:id="rId6"/>
              </a:rPr>
              <a:t>http://musicmobi.site/search/</a:t>
            </a:r>
            <a:r>
              <a:rPr lang="ru-RU" sz="2400" dirty="0" err="1" smtClean="0">
                <a:solidFill>
                  <a:srgbClr val="CC00FF"/>
                </a:solidFill>
                <a:hlinkClick r:id="rId6"/>
              </a:rPr>
              <a:t>люлли-гавот</a:t>
            </a:r>
            <a:r>
              <a:rPr lang="ru-RU" sz="2400" dirty="0" smtClean="0">
                <a:solidFill>
                  <a:srgbClr val="CC00FF"/>
                </a:solidFill>
                <a:hlinkClick r:id="rId6"/>
              </a:rPr>
              <a:t>/</a:t>
            </a:r>
            <a:endParaRPr lang="ru-RU" sz="2400" dirty="0" smtClean="0">
              <a:solidFill>
                <a:srgbClr val="CC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CC00FF"/>
                </a:solidFill>
                <a:hlinkClick r:id="rId7"/>
              </a:rPr>
              <a:t>https://muzofond.com</a:t>
            </a:r>
            <a:endParaRPr lang="uk-UA" sz="2400" dirty="0" smtClean="0">
              <a:solidFill>
                <a:srgbClr val="CC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CC00FF"/>
                </a:solidFill>
                <a:hlinkClick r:id="rId8"/>
              </a:rPr>
              <a:t>http://antik-salon.com</a:t>
            </a:r>
            <a:endParaRPr lang="uk-UA" sz="2400" dirty="0" smtClean="0">
              <a:solidFill>
                <a:srgbClr val="CC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CC00FF"/>
                </a:solidFill>
                <a:hlinkClick r:id="rId9"/>
              </a:rPr>
              <a:t>http://narodna-osvita.com.ua</a:t>
            </a:r>
            <a:endParaRPr lang="uk-UA" sz="2400" dirty="0" smtClean="0">
              <a:solidFill>
                <a:srgbClr val="CC00FF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ru-RU" sz="2800" dirty="0" smtClean="0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323850" y="188913"/>
            <a:ext cx="8496300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uk-UA" sz="38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СПИСОК ВИКОРИСТАНИХ ДЖЕРЕЛ: </a:t>
            </a:r>
            <a:br>
              <a:rPr lang="uk-UA" sz="38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38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Інтернет-ресурси:</a:t>
            </a:r>
            <a:endParaRPr lang="ru-RU" sz="3800" b="1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Що таке </a:t>
            </a:r>
            <a:r>
              <a:rPr lang="uk-UA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криптограма</a:t>
            </a:r>
            <a:r>
              <a:rPr lang="uk-UA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endParaRPr lang="ru-RU" b="1" dirty="0" smtClean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20" name="Rectangle 4"/>
          <p:cNvSpPr>
            <a:spLocks noGrp="1"/>
          </p:cNvSpPr>
          <p:nvPr>
            <p:ph type="body" idx="1"/>
          </p:nvPr>
        </p:nvSpPr>
        <p:spPr>
          <a:xfrm>
            <a:off x="468313" y="1341438"/>
            <a:ext cx="8351837" cy="4895850"/>
          </a:xfrm>
        </p:spPr>
        <p:txBody>
          <a:bodyPr/>
          <a:lstStyle/>
          <a:p>
            <a:pPr algn="ctr"/>
            <a:r>
              <a:rPr lang="ru-RU" b="1" i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Криптограма</a:t>
            </a:r>
            <a:r>
              <a:rPr lang="ru-RU" dirty="0" smtClean="0"/>
              <a:t> (крипто...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грец</a:t>
            </a:r>
            <a:r>
              <a:rPr lang="ru-RU" dirty="0" smtClean="0"/>
              <a:t>. </a:t>
            </a:r>
            <a:r>
              <a:rPr lang="ru-RU" dirty="0" err="1" smtClean="0"/>
              <a:t>kriptos</a:t>
            </a:r>
            <a:r>
              <a:rPr lang="ru-RU" dirty="0" smtClean="0"/>
              <a:t> - </a:t>
            </a:r>
            <a:r>
              <a:rPr lang="ru-RU" dirty="0" err="1" smtClean="0"/>
              <a:t>таємний</a:t>
            </a:r>
            <a:r>
              <a:rPr lang="ru-RU" dirty="0" smtClean="0"/>
              <a:t>, </a:t>
            </a:r>
            <a:r>
              <a:rPr lang="ru-RU" dirty="0" err="1" smtClean="0"/>
              <a:t>схований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...</a:t>
            </a:r>
            <a:r>
              <a:rPr lang="ru-RU" dirty="0" err="1" smtClean="0"/>
              <a:t>грец</a:t>
            </a:r>
            <a:r>
              <a:rPr lang="ru-RU" dirty="0" smtClean="0"/>
              <a:t>. </a:t>
            </a:r>
            <a:r>
              <a:rPr lang="ru-RU" dirty="0" err="1" smtClean="0"/>
              <a:t>gramma</a:t>
            </a:r>
            <a:r>
              <a:rPr lang="ru-RU" dirty="0" smtClean="0"/>
              <a:t> - буква, </a:t>
            </a:r>
            <a:r>
              <a:rPr lang="ru-RU" dirty="0" err="1" smtClean="0"/>
              <a:t>написання</a:t>
            </a:r>
            <a:r>
              <a:rPr lang="ru-RU" dirty="0" smtClean="0"/>
              <a:t>) </a:t>
            </a:r>
            <a:r>
              <a:rPr lang="ru-RU" dirty="0" err="1" smtClean="0"/>
              <a:t>схований</a:t>
            </a:r>
            <a:r>
              <a:rPr lang="ru-RU" dirty="0" smtClean="0"/>
              <a:t>, </a:t>
            </a:r>
            <a:r>
              <a:rPr lang="ru-RU" dirty="0" err="1" smtClean="0"/>
              <a:t>зашифрований</a:t>
            </a:r>
            <a:r>
              <a:rPr lang="ru-RU" dirty="0" smtClean="0"/>
              <a:t> </a:t>
            </a:r>
            <a:r>
              <a:rPr lang="ru-RU" dirty="0" err="1" smtClean="0"/>
              <a:t>тайнопис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розкривається</a:t>
            </a:r>
            <a:r>
              <a:rPr lang="ru-RU" dirty="0" smtClean="0"/>
              <a:t> за </a:t>
            </a:r>
            <a:r>
              <a:rPr lang="ru-RU" dirty="0" err="1" smtClean="0"/>
              <a:t>допомогою</a:t>
            </a:r>
            <a:r>
              <a:rPr lang="ru-RU" dirty="0" smtClean="0"/>
              <a:t> набору </a:t>
            </a:r>
            <a:r>
              <a:rPr lang="ru-RU" dirty="0" err="1" smtClean="0"/>
              <a:t>встановлених</a:t>
            </a:r>
            <a:r>
              <a:rPr lang="ru-RU" dirty="0" smtClean="0"/>
              <a:t> правил,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відтворенням</a:t>
            </a:r>
            <a:r>
              <a:rPr lang="ru-RU" dirty="0" smtClean="0"/>
              <a:t> </a:t>
            </a:r>
            <a:r>
              <a:rPr lang="ru-RU" dirty="0" err="1" smtClean="0"/>
              <a:t>схованого</a:t>
            </a:r>
            <a:r>
              <a:rPr lang="ru-RU" dirty="0" smtClean="0"/>
              <a:t> </a:t>
            </a:r>
            <a:r>
              <a:rPr lang="ru-RU" dirty="0" err="1" smtClean="0"/>
              <a:t>запису</a:t>
            </a:r>
            <a:r>
              <a:rPr lang="ru-RU" dirty="0" smtClean="0"/>
              <a:t> для </a:t>
            </a:r>
          </a:p>
          <a:p>
            <a:pPr algn="ctr">
              <a:buFont typeface="Georgia" pitchFamily="18" charset="0"/>
              <a:buNone/>
            </a:pPr>
            <a:r>
              <a:rPr lang="ru-RU" dirty="0" smtClean="0"/>
              <a:t> </a:t>
            </a:r>
            <a:r>
              <a:rPr lang="ru-RU" dirty="0" err="1" smtClean="0"/>
              <a:t>прочитання</a:t>
            </a:r>
            <a:r>
              <a:rPr lang="ru-RU" dirty="0" smtClean="0"/>
              <a:t> </a:t>
            </a:r>
            <a:r>
              <a:rPr lang="ru-RU" dirty="0" err="1" smtClean="0"/>
              <a:t>посланої</a:t>
            </a:r>
            <a:r>
              <a:rPr lang="ru-RU" dirty="0" smtClean="0"/>
              <a:t> </a:t>
            </a:r>
          </a:p>
          <a:p>
            <a:pPr algn="ctr">
              <a:buFont typeface="Georgia" pitchFamily="18" charset="0"/>
              <a:buNone/>
            </a:pPr>
            <a:r>
              <a:rPr lang="ru-RU" dirty="0" err="1" smtClean="0"/>
              <a:t>інформації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Умови </a:t>
            </a:r>
            <a:r>
              <a:rPr lang="uk-UA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криптограми </a:t>
            </a:r>
            <a:endParaRPr lang="ru-RU" b="1" dirty="0" smtClean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772" name="Rectangle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6202363" cy="4525963"/>
          </a:xfrm>
        </p:spPr>
        <p:txBody>
          <a:bodyPr/>
          <a:lstStyle/>
          <a:p>
            <a:pPr algn="ctr"/>
            <a:r>
              <a:rPr lang="uk-UA" smtClean="0"/>
              <a:t>Відповідаючи на запитання, ви позначаєте відповідними цифрами літери, які потім і стануть «ключем» для дешифрування.</a:t>
            </a:r>
            <a:r>
              <a:rPr lang="ru-RU" smtClean="0"/>
              <a:t> </a:t>
            </a:r>
          </a:p>
          <a:p>
            <a:pPr algn="ctr"/>
            <a:r>
              <a:rPr lang="uk-UA" smtClean="0"/>
              <a:t>Ключ до криптограми – український алфавіт.</a:t>
            </a:r>
            <a:endParaRPr lang="ru-RU" smtClean="0"/>
          </a:p>
        </p:txBody>
      </p:sp>
      <p:pic>
        <p:nvPicPr>
          <p:cNvPr id="32774" name="Picture 6" descr="0_5c700_1c1b8f32_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96595">
            <a:off x="5292725" y="5157788"/>
            <a:ext cx="1546225" cy="1546225"/>
          </a:xfrm>
          <a:prstGeom prst="rect">
            <a:avLst/>
          </a:prstGeom>
          <a:noFill/>
        </p:spPr>
      </p:pic>
      <p:pic>
        <p:nvPicPr>
          <p:cNvPr id="32775" name="Picture 7" descr="0_5c6ee_bfe16627_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26025">
            <a:off x="468313" y="5229225"/>
            <a:ext cx="1439862" cy="1439863"/>
          </a:xfrm>
          <a:prstGeom prst="rect">
            <a:avLst/>
          </a:prstGeom>
          <a:noFill/>
        </p:spPr>
      </p:pic>
      <p:pic>
        <p:nvPicPr>
          <p:cNvPr id="32776" name="Picture 8" descr="0_5c6fd_47a7d3d9_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1125538"/>
            <a:ext cx="1312862" cy="1312862"/>
          </a:xfrm>
          <a:prstGeom prst="rect">
            <a:avLst/>
          </a:prstGeom>
          <a:noFill/>
        </p:spPr>
      </p:pic>
      <p:pic>
        <p:nvPicPr>
          <p:cNvPr id="32777" name="Picture 9" descr="0_5c6f2_db96d3ef_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5634038"/>
            <a:ext cx="1223962" cy="1223962"/>
          </a:xfrm>
          <a:prstGeom prst="rect">
            <a:avLst/>
          </a:prstGeom>
          <a:noFill/>
        </p:spPr>
      </p:pic>
      <p:pic>
        <p:nvPicPr>
          <p:cNvPr id="32778" name="Picture 10" descr="0_5c6f1_a60c20b5_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643518">
            <a:off x="7308850" y="4868863"/>
            <a:ext cx="1584325" cy="158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26" name="Rectangle 55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488" cy="1143000"/>
          </a:xfrm>
        </p:spPr>
        <p:txBody>
          <a:bodyPr/>
          <a:lstStyle/>
          <a:p>
            <a:r>
              <a:rPr lang="uk-UA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Криптограма</a:t>
            </a:r>
            <a:endParaRPr lang="ru-RU" b="1" smtClean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9228" name="Group 556"/>
          <p:cNvGraphicFramePr>
            <a:graphicFrameLocks noGrp="1"/>
          </p:cNvGraphicFramePr>
          <p:nvPr>
            <p:ph idx="1"/>
          </p:nvPr>
        </p:nvGraphicFramePr>
        <p:xfrm>
          <a:off x="457200" y="1600202"/>
          <a:ext cx="8043889" cy="4973272"/>
        </p:xfrm>
        <a:graphic>
          <a:graphicData uri="http://schemas.openxmlformats.org/drawingml/2006/table">
            <a:tbl>
              <a:tblPr/>
              <a:tblGrid>
                <a:gridCol w="1608778"/>
                <a:gridCol w="1603814"/>
                <a:gridCol w="1608778"/>
                <a:gridCol w="1608778"/>
                <a:gridCol w="1613741"/>
              </a:tblGrid>
              <a:tr h="7175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17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22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7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!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 gridSpan="3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Прочитавши криптограму, ви дізнаєтеся,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 який вислів став гаслом стилю рококо.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27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uk-UA" sz="2000" b="1" dirty="0" smtClean="0"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23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920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920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19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920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33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22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18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15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229" name="Line 557"/>
          <p:cNvSpPr>
            <a:spLocks noChangeShapeType="1"/>
          </p:cNvSpPr>
          <p:nvPr/>
        </p:nvSpPr>
        <p:spPr bwMode="auto">
          <a:xfrm>
            <a:off x="539750" y="1484313"/>
            <a:ext cx="5715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6386" name="Picture 2" descr="Похожее изображение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142852"/>
            <a:ext cx="1323124" cy="1328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22338"/>
          </a:xfrm>
        </p:spPr>
        <p:txBody>
          <a:bodyPr/>
          <a:lstStyle/>
          <a:p>
            <a:r>
              <a:rPr lang="uk-UA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Відповідь  </a:t>
            </a:r>
            <a:endParaRPr lang="ru-RU" b="1" smtClean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700" name="Rectangle 4"/>
          <p:cNvSpPr>
            <a:spLocks noGrp="1"/>
          </p:cNvSpPr>
          <p:nvPr>
            <p:ph type="body" idx="1"/>
          </p:nvPr>
        </p:nvSpPr>
        <p:spPr>
          <a:xfrm>
            <a:off x="1403350" y="836613"/>
            <a:ext cx="7632700" cy="2665412"/>
          </a:xfrm>
        </p:spPr>
        <p:txBody>
          <a:bodyPr/>
          <a:lstStyle/>
          <a:p>
            <a:pPr algn="ctr">
              <a:buFont typeface="Georgia" pitchFamily="18" charset="0"/>
              <a:buNone/>
            </a:pPr>
            <a:r>
              <a:rPr lang="uk-UA" sz="7200" b="1" i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«Мистецтво як насолода»</a:t>
            </a:r>
            <a:r>
              <a:rPr lang="uk-UA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algn="r">
              <a:buFont typeface="Georgia" pitchFamily="18" charset="0"/>
              <a:buNone/>
            </a:pPr>
            <a:r>
              <a:rPr lang="uk-UA" sz="24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2400" b="1" i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364" name="Picture 4" descr="Картинки по запросу палітр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082"/>
          <a:stretch>
            <a:fillRect/>
          </a:stretch>
        </p:blipFill>
        <p:spPr bwMode="auto">
          <a:xfrm>
            <a:off x="4286248" y="3071810"/>
            <a:ext cx="4167217" cy="3357586"/>
          </a:xfrm>
          <a:prstGeom prst="rect">
            <a:avLst/>
          </a:prstGeom>
          <a:noFill/>
          <a:ln>
            <a:solidFill>
              <a:srgbClr val="C5E2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/>
          </p:cNvSpPr>
          <p:nvPr>
            <p:ph type="body" sz="half" idx="1"/>
          </p:nvPr>
        </p:nvSpPr>
        <p:spPr>
          <a:xfrm>
            <a:off x="2928926" y="836613"/>
            <a:ext cx="5902337" cy="2187575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Улюбленою деталлю декоративної орнаментики рококо була…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6475" name="Group 91"/>
          <p:cNvGraphicFramePr>
            <a:graphicFrameLocks noGrp="1"/>
          </p:cNvGraphicFramePr>
          <p:nvPr>
            <p:ph sz="half" idx="2"/>
          </p:nvPr>
        </p:nvGraphicFramePr>
        <p:xfrm>
          <a:off x="1285852" y="2928934"/>
          <a:ext cx="5922962" cy="1544638"/>
        </p:xfrm>
        <a:graphic>
          <a:graphicData uri="http://schemas.openxmlformats.org/drawingml/2006/table">
            <a:tbl>
              <a:tblPr/>
              <a:tblGrid>
                <a:gridCol w="1184275"/>
                <a:gridCol w="1184275"/>
                <a:gridCol w="1184275"/>
                <a:gridCol w="1185862"/>
                <a:gridCol w="1184275"/>
              </a:tblGrid>
              <a:tr h="9366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17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24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29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16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33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78" name="Rectangle 94"/>
          <p:cNvSpPr>
            <a:spLocks noChangeArrowheads="1"/>
          </p:cNvSpPr>
          <p:nvPr/>
        </p:nvSpPr>
        <p:spPr bwMode="auto">
          <a:xfrm>
            <a:off x="1500166" y="3000372"/>
            <a:ext cx="86360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479" name="Rectangle 95"/>
          <p:cNvSpPr>
            <a:spLocks noChangeArrowheads="1"/>
          </p:cNvSpPr>
          <p:nvPr/>
        </p:nvSpPr>
        <p:spPr bwMode="auto">
          <a:xfrm>
            <a:off x="2643174" y="3000372"/>
            <a:ext cx="86360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480" name="Rectangle 96"/>
          <p:cNvSpPr>
            <a:spLocks noChangeArrowheads="1"/>
          </p:cNvSpPr>
          <p:nvPr/>
        </p:nvSpPr>
        <p:spPr bwMode="auto">
          <a:xfrm>
            <a:off x="3786182" y="3000372"/>
            <a:ext cx="86360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481" name="Rectangle 97"/>
          <p:cNvSpPr>
            <a:spLocks noChangeArrowheads="1"/>
          </p:cNvSpPr>
          <p:nvPr/>
        </p:nvSpPr>
        <p:spPr bwMode="auto">
          <a:xfrm>
            <a:off x="5000628" y="3000372"/>
            <a:ext cx="86360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482" name="Rectangle 98"/>
          <p:cNvSpPr>
            <a:spLocks noChangeArrowheads="1"/>
          </p:cNvSpPr>
          <p:nvPr/>
        </p:nvSpPr>
        <p:spPr bwMode="auto">
          <a:xfrm>
            <a:off x="6143636" y="3000372"/>
            <a:ext cx="863600" cy="769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3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786322"/>
            <a:ext cx="2562225" cy="1857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6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6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6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16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16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78" grpId="0" animBg="1"/>
      <p:bldP spid="16479" grpId="0" animBg="1"/>
      <p:bldP spid="16480" grpId="0" animBg="1"/>
      <p:bldP spid="16481" grpId="0" animBg="1"/>
      <p:bldP spid="164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/>
          </p:cNvSpPr>
          <p:nvPr>
            <p:ph type="body" sz="half" idx="1"/>
          </p:nvPr>
        </p:nvSpPr>
        <p:spPr>
          <a:xfrm>
            <a:off x="468313" y="404813"/>
            <a:ext cx="8362950" cy="820737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 унаслідував  стиль рококо у декорі від бароко?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6796" name="Group 172"/>
          <p:cNvGraphicFramePr>
            <a:graphicFrameLocks noGrp="1"/>
          </p:cNvGraphicFramePr>
          <p:nvPr>
            <p:ph sz="half" idx="2"/>
          </p:nvPr>
        </p:nvGraphicFramePr>
        <p:xfrm>
          <a:off x="250825" y="1268413"/>
          <a:ext cx="8713791" cy="1544638"/>
        </p:xfrm>
        <a:graphic>
          <a:graphicData uri="http://schemas.openxmlformats.org/drawingml/2006/table">
            <a:tbl>
              <a:tblPr/>
              <a:tblGrid>
                <a:gridCol w="671201"/>
                <a:gridCol w="603194"/>
                <a:gridCol w="604673"/>
                <a:gridCol w="603194"/>
                <a:gridCol w="669722"/>
                <a:gridCol w="671201"/>
                <a:gridCol w="334123"/>
                <a:gridCol w="665292"/>
                <a:gridCol w="598763"/>
                <a:gridCol w="665292"/>
                <a:gridCol w="665292"/>
                <a:gridCol w="598763"/>
                <a:gridCol w="598763"/>
                <a:gridCol w="764318"/>
              </a:tblGrid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10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19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16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19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23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24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16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20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18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11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24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790" name="Rectangle 166"/>
          <p:cNvSpPr>
            <a:spLocks noChangeArrowheads="1"/>
          </p:cNvSpPr>
          <p:nvPr/>
        </p:nvSpPr>
        <p:spPr bwMode="auto">
          <a:xfrm>
            <a:off x="323850" y="1341438"/>
            <a:ext cx="576263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797" name="Rectangle 173"/>
          <p:cNvSpPr>
            <a:spLocks noChangeArrowheads="1"/>
          </p:cNvSpPr>
          <p:nvPr/>
        </p:nvSpPr>
        <p:spPr bwMode="auto">
          <a:xfrm>
            <a:off x="5786446" y="1357298"/>
            <a:ext cx="500066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798" name="Rectangle 174"/>
          <p:cNvSpPr>
            <a:spLocks noChangeArrowheads="1"/>
          </p:cNvSpPr>
          <p:nvPr/>
        </p:nvSpPr>
        <p:spPr bwMode="auto">
          <a:xfrm>
            <a:off x="6429388" y="1357298"/>
            <a:ext cx="500066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799" name="Rectangle 175"/>
          <p:cNvSpPr>
            <a:spLocks noChangeArrowheads="1"/>
          </p:cNvSpPr>
          <p:nvPr/>
        </p:nvSpPr>
        <p:spPr bwMode="auto">
          <a:xfrm>
            <a:off x="7072330" y="1357298"/>
            <a:ext cx="500066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800" name="Rectangle 176"/>
          <p:cNvSpPr>
            <a:spLocks noChangeArrowheads="1"/>
          </p:cNvSpPr>
          <p:nvPr/>
        </p:nvSpPr>
        <p:spPr bwMode="auto">
          <a:xfrm>
            <a:off x="7643834" y="1357298"/>
            <a:ext cx="500066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801" name="Rectangle 177"/>
          <p:cNvSpPr>
            <a:spLocks noChangeArrowheads="1"/>
          </p:cNvSpPr>
          <p:nvPr/>
        </p:nvSpPr>
        <p:spPr bwMode="auto">
          <a:xfrm>
            <a:off x="5143504" y="1357298"/>
            <a:ext cx="504824" cy="64294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802" name="Rectangle 178"/>
          <p:cNvSpPr>
            <a:spLocks noChangeArrowheads="1"/>
          </p:cNvSpPr>
          <p:nvPr/>
        </p:nvSpPr>
        <p:spPr bwMode="auto">
          <a:xfrm>
            <a:off x="4500562" y="1357298"/>
            <a:ext cx="428628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803" name="Rectangle 179"/>
          <p:cNvSpPr>
            <a:spLocks noChangeArrowheads="1"/>
          </p:cNvSpPr>
          <p:nvPr/>
        </p:nvSpPr>
        <p:spPr bwMode="auto">
          <a:xfrm>
            <a:off x="1042988" y="1341438"/>
            <a:ext cx="457178" cy="65880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804" name="Rectangle 180"/>
          <p:cNvSpPr>
            <a:spLocks noChangeArrowheads="1"/>
          </p:cNvSpPr>
          <p:nvPr/>
        </p:nvSpPr>
        <p:spPr bwMode="auto">
          <a:xfrm>
            <a:off x="1571604" y="1357298"/>
            <a:ext cx="500066" cy="64294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805" name="Rectangle 181"/>
          <p:cNvSpPr>
            <a:spLocks noChangeArrowheads="1"/>
          </p:cNvSpPr>
          <p:nvPr/>
        </p:nvSpPr>
        <p:spPr bwMode="auto">
          <a:xfrm>
            <a:off x="2214546" y="1357298"/>
            <a:ext cx="500066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806" name="Rectangle 182"/>
          <p:cNvSpPr>
            <a:spLocks noChangeArrowheads="1"/>
          </p:cNvSpPr>
          <p:nvPr/>
        </p:nvSpPr>
        <p:spPr bwMode="auto">
          <a:xfrm>
            <a:off x="2857488" y="1357298"/>
            <a:ext cx="500066" cy="64294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807" name="Rectangle 183"/>
          <p:cNvSpPr>
            <a:spLocks noChangeArrowheads="1"/>
          </p:cNvSpPr>
          <p:nvPr/>
        </p:nvSpPr>
        <p:spPr bwMode="auto">
          <a:xfrm>
            <a:off x="3500430" y="1357298"/>
            <a:ext cx="500066" cy="63184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" name="Rectangle 176"/>
          <p:cNvSpPr>
            <a:spLocks noChangeArrowheads="1"/>
          </p:cNvSpPr>
          <p:nvPr/>
        </p:nvSpPr>
        <p:spPr bwMode="auto">
          <a:xfrm>
            <a:off x="8286776" y="1357298"/>
            <a:ext cx="500066" cy="6477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331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 l="16484" t="15110" r="8310"/>
          <a:stretch>
            <a:fillRect/>
          </a:stretch>
        </p:blipFill>
        <p:spPr bwMode="auto">
          <a:xfrm>
            <a:off x="4357686" y="3143248"/>
            <a:ext cx="3780423" cy="3200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6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2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2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2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2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2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26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26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26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26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1000"/>
                                        <p:tgtEl>
                                          <p:spTgt spid="26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90" grpId="0" animBg="1"/>
      <p:bldP spid="26797" grpId="0" animBg="1"/>
      <p:bldP spid="26798" grpId="0" animBg="1"/>
      <p:bldP spid="26799" grpId="0" animBg="1"/>
      <p:bldP spid="26800" grpId="0" animBg="1"/>
      <p:bldP spid="26801" grpId="0" animBg="1"/>
      <p:bldP spid="26802" grpId="0" animBg="1"/>
      <p:bldP spid="26803" grpId="0" animBg="1"/>
      <p:bldP spid="26804" grpId="0" animBg="1"/>
      <p:bldP spid="26805" grpId="0" animBg="1"/>
      <p:bldP spid="26806" grpId="0" animBg="1"/>
      <p:bldP spid="26807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/>
          </p:cNvSpPr>
          <p:nvPr>
            <p:ph type="body" sz="half" idx="1"/>
          </p:nvPr>
        </p:nvSpPr>
        <p:spPr>
          <a:xfrm>
            <a:off x="539750" y="333374"/>
            <a:ext cx="8147050" cy="952485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Яскравим прикладом рококо в архітектурі поблизу Мюнхена є… 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5896" name="Group 296"/>
          <p:cNvGraphicFramePr>
            <a:graphicFrameLocks noGrp="1"/>
          </p:cNvGraphicFramePr>
          <p:nvPr>
            <p:ph sz="half" idx="2"/>
          </p:nvPr>
        </p:nvGraphicFramePr>
        <p:xfrm>
          <a:off x="142844" y="1571612"/>
          <a:ext cx="8856662" cy="1366838"/>
        </p:xfrm>
        <a:graphic>
          <a:graphicData uri="http://schemas.openxmlformats.org/drawingml/2006/table">
            <a:tbl>
              <a:tblPr/>
              <a:tblGrid>
                <a:gridCol w="792162"/>
                <a:gridCol w="863600"/>
                <a:gridCol w="792163"/>
                <a:gridCol w="865187"/>
                <a:gridCol w="847725"/>
                <a:gridCol w="736600"/>
                <a:gridCol w="790575"/>
                <a:gridCol w="792163"/>
                <a:gridCol w="769937"/>
                <a:gridCol w="812800"/>
                <a:gridCol w="793750"/>
              </a:tblGrid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17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16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12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8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18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24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21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879" name="Rectangle 279"/>
          <p:cNvSpPr>
            <a:spLocks noChangeArrowheads="1"/>
          </p:cNvSpPr>
          <p:nvPr/>
        </p:nvSpPr>
        <p:spPr bwMode="auto">
          <a:xfrm>
            <a:off x="246066" y="1643050"/>
            <a:ext cx="649288" cy="7191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885" name="Rectangle 285"/>
          <p:cNvSpPr>
            <a:spLocks noChangeArrowheads="1"/>
          </p:cNvSpPr>
          <p:nvPr/>
        </p:nvSpPr>
        <p:spPr bwMode="auto">
          <a:xfrm>
            <a:off x="5143504" y="1643050"/>
            <a:ext cx="649287" cy="7191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886" name="Rectangle 286"/>
          <p:cNvSpPr>
            <a:spLocks noChangeArrowheads="1"/>
          </p:cNvSpPr>
          <p:nvPr/>
        </p:nvSpPr>
        <p:spPr bwMode="auto">
          <a:xfrm>
            <a:off x="5935666" y="1643050"/>
            <a:ext cx="649288" cy="7191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887" name="Rectangle 287"/>
          <p:cNvSpPr>
            <a:spLocks noChangeArrowheads="1"/>
          </p:cNvSpPr>
          <p:nvPr/>
        </p:nvSpPr>
        <p:spPr bwMode="auto">
          <a:xfrm>
            <a:off x="6727829" y="1643050"/>
            <a:ext cx="649287" cy="7191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888" name="Rectangle 288"/>
          <p:cNvSpPr>
            <a:spLocks noChangeArrowheads="1"/>
          </p:cNvSpPr>
          <p:nvPr/>
        </p:nvSpPr>
        <p:spPr bwMode="auto">
          <a:xfrm>
            <a:off x="8312154" y="1643050"/>
            <a:ext cx="649287" cy="7191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889" name="Rectangle 289"/>
          <p:cNvSpPr>
            <a:spLocks noChangeArrowheads="1"/>
          </p:cNvSpPr>
          <p:nvPr/>
        </p:nvSpPr>
        <p:spPr bwMode="auto">
          <a:xfrm>
            <a:off x="7519991" y="1643050"/>
            <a:ext cx="649288" cy="7191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892" name="Rectangle 292"/>
          <p:cNvSpPr>
            <a:spLocks noChangeArrowheads="1"/>
          </p:cNvSpPr>
          <p:nvPr/>
        </p:nvSpPr>
        <p:spPr bwMode="auto">
          <a:xfrm>
            <a:off x="4351341" y="1643050"/>
            <a:ext cx="649288" cy="7191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є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897" name="Rectangle 297"/>
          <p:cNvSpPr>
            <a:spLocks noChangeArrowheads="1"/>
          </p:cNvSpPr>
          <p:nvPr/>
        </p:nvSpPr>
        <p:spPr bwMode="auto">
          <a:xfrm>
            <a:off x="1111254" y="1643050"/>
            <a:ext cx="649287" cy="7191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898" name="Rectangle 298"/>
          <p:cNvSpPr>
            <a:spLocks noChangeArrowheads="1"/>
          </p:cNvSpPr>
          <p:nvPr/>
        </p:nvSpPr>
        <p:spPr bwMode="auto">
          <a:xfrm>
            <a:off x="1903416" y="1643050"/>
            <a:ext cx="649288" cy="7191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899" name="Rectangle 299"/>
          <p:cNvSpPr>
            <a:spLocks noChangeArrowheads="1"/>
          </p:cNvSpPr>
          <p:nvPr/>
        </p:nvSpPr>
        <p:spPr bwMode="auto">
          <a:xfrm>
            <a:off x="2695579" y="1643050"/>
            <a:ext cx="649287" cy="7191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900" name="Rectangle 300"/>
          <p:cNvSpPr>
            <a:spLocks noChangeArrowheads="1"/>
          </p:cNvSpPr>
          <p:nvPr/>
        </p:nvSpPr>
        <p:spPr bwMode="auto">
          <a:xfrm>
            <a:off x="3559179" y="1643050"/>
            <a:ext cx="649287" cy="7191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229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 t="7317" b="6707"/>
          <a:stretch>
            <a:fillRect/>
          </a:stretch>
        </p:blipFill>
        <p:spPr bwMode="auto">
          <a:xfrm>
            <a:off x="1785918" y="3143248"/>
            <a:ext cx="523875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25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25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25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25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5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2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25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25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25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25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79" grpId="0" animBg="1"/>
      <p:bldP spid="25885" grpId="0" animBg="1"/>
      <p:bldP spid="25886" grpId="0" animBg="1"/>
      <p:bldP spid="25887" grpId="0" animBg="1"/>
      <p:bldP spid="25888" grpId="0" animBg="1"/>
      <p:bldP spid="25889" grpId="0" animBg="1"/>
      <p:bldP spid="25892" grpId="0" animBg="1"/>
      <p:bldP spid="25897" grpId="0" animBg="1"/>
      <p:bldP spid="25898" grpId="0" animBg="1"/>
      <p:bldP spid="25899" grpId="0" animBg="1"/>
      <p:bldP spid="2590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декоративне панно роко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714752"/>
            <a:ext cx="2043040" cy="2916083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Grp="1"/>
          </p:cNvSpPr>
          <p:nvPr>
            <p:ph type="body" sz="half" idx="1"/>
          </p:nvPr>
        </p:nvSpPr>
        <p:spPr>
          <a:xfrm>
            <a:off x="323850" y="333375"/>
            <a:ext cx="4819654" cy="1684338"/>
          </a:xfrm>
        </p:spPr>
        <p:txBody>
          <a:bodyPr/>
          <a:lstStyle/>
          <a:p>
            <a:pPr marL="609600" indent="-609600" algn="ctr"/>
            <a:r>
              <a:rPr lang="uk-UA" sz="28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Найпоширеніша форма живописного твору – це…</a:t>
            </a:r>
            <a:endParaRPr lang="ru-RU" sz="2800" b="1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4607" name="Group 31"/>
          <p:cNvGraphicFramePr>
            <a:graphicFrameLocks noGrp="1"/>
          </p:cNvGraphicFramePr>
          <p:nvPr>
            <p:ph sz="half" idx="2"/>
          </p:nvPr>
        </p:nvGraphicFramePr>
        <p:xfrm>
          <a:off x="214286" y="2071678"/>
          <a:ext cx="8643990" cy="2500330"/>
        </p:xfrm>
        <a:graphic>
          <a:graphicData uri="http://schemas.openxmlformats.org/drawingml/2006/table">
            <a:tbl>
              <a:tblPr/>
              <a:tblGrid>
                <a:gridCol w="508470"/>
                <a:gridCol w="508470"/>
                <a:gridCol w="508470"/>
                <a:gridCol w="508470"/>
                <a:gridCol w="508470"/>
                <a:gridCol w="508470"/>
                <a:gridCol w="508470"/>
                <a:gridCol w="508470"/>
                <a:gridCol w="508470"/>
                <a:gridCol w="508470"/>
                <a:gridCol w="508470"/>
                <a:gridCol w="508470"/>
                <a:gridCol w="508470"/>
                <a:gridCol w="508470"/>
                <a:gridCol w="508470"/>
                <a:gridCol w="508470"/>
                <a:gridCol w="508470"/>
              </a:tblGrid>
              <a:tr h="18061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2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6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7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214282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Rectangle 34"/>
          <p:cNvSpPr>
            <a:spLocks noChangeArrowheads="1"/>
          </p:cNvSpPr>
          <p:nvPr/>
        </p:nvSpPr>
        <p:spPr bwMode="auto">
          <a:xfrm>
            <a:off x="714348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Rectangle 34"/>
          <p:cNvSpPr>
            <a:spLocks noChangeArrowheads="1"/>
          </p:cNvSpPr>
          <p:nvPr/>
        </p:nvSpPr>
        <p:spPr bwMode="auto">
          <a:xfrm>
            <a:off x="1214414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2285984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1785918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Rectangle 34"/>
          <p:cNvSpPr>
            <a:spLocks noChangeArrowheads="1"/>
          </p:cNvSpPr>
          <p:nvPr/>
        </p:nvSpPr>
        <p:spPr bwMode="auto">
          <a:xfrm>
            <a:off x="2786050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3286116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3786182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4286248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4786314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5286380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6286512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6858016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7358082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7858148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8358214" y="2357430"/>
            <a:ext cx="500066" cy="135732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C30C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10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</TotalTime>
  <Words>521</Words>
  <Application>Microsoft Office PowerPoint</Application>
  <PresentationFormat>Экран (4:3)</PresentationFormat>
  <Paragraphs>285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Криптограми до теми  “Галантний стиль рококо”, 8 клас </vt:lpstr>
      <vt:lpstr>Що таке криптограма?</vt:lpstr>
      <vt:lpstr>Умови криптограми </vt:lpstr>
      <vt:lpstr>Криптограма</vt:lpstr>
      <vt:lpstr>Відповідь 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Молодці!</vt:lpstr>
      <vt:lpstr>Слайд 19</vt:lpstr>
    </vt:vector>
  </TitlesOfParts>
  <Company>bedlam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johnny</dc:creator>
  <cp:lastModifiedBy>User</cp:lastModifiedBy>
  <cp:revision>69</cp:revision>
  <dcterms:created xsi:type="dcterms:W3CDTF">2011-07-01T17:00:54Z</dcterms:created>
  <dcterms:modified xsi:type="dcterms:W3CDTF">2017-01-31T17:50:10Z</dcterms:modified>
</cp:coreProperties>
</file>