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74" r:id="rId3"/>
    <p:sldId id="277" r:id="rId4"/>
    <p:sldId id="275" r:id="rId5"/>
    <p:sldId id="256" r:id="rId6"/>
    <p:sldId id="279" r:id="rId7"/>
    <p:sldId id="272" r:id="rId8"/>
    <p:sldId id="281" r:id="rId9"/>
    <p:sldId id="289" r:id="rId10"/>
    <p:sldId id="280" r:id="rId11"/>
    <p:sldId id="284" r:id="rId12"/>
    <p:sldId id="285" r:id="rId13"/>
    <p:sldId id="288" r:id="rId14"/>
    <p:sldId id="286" r:id="rId15"/>
    <p:sldId id="287" r:id="rId16"/>
    <p:sldId id="282" r:id="rId17"/>
    <p:sldId id="293" r:id="rId18"/>
    <p:sldId id="294" r:id="rId19"/>
    <p:sldId id="290" r:id="rId20"/>
    <p:sldId id="291" r:id="rId21"/>
    <p:sldId id="292" r:id="rId22"/>
    <p:sldId id="296" r:id="rId23"/>
    <p:sldId id="273" r:id="rId24"/>
    <p:sldId id="299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2600"/>
    <a:srgbClr val="482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10F54-9543-4419-8037-B258FDE83DE4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F6ABB-8604-4412-8E0E-3C703B37205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4331" r="4208" b="1914"/>
          <a:stretch>
            <a:fillRect/>
          </a:stretch>
        </p:blipFill>
        <p:spPr bwMode="auto">
          <a:xfrm>
            <a:off x="0" y="0"/>
            <a:ext cx="92203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438" y="2613639"/>
            <a:ext cx="2725207" cy="1973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2330229"/>
            <a:ext cx="2907084" cy="2180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0" y="278206"/>
            <a:ext cx="2735922" cy="19736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301" y="548680"/>
            <a:ext cx="2322790" cy="250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1081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latin typeface="Cambria" pitchFamily="18" charset="0"/>
              </a:rPr>
              <a:t>ЗАВДАННЯ для групи </a:t>
            </a:r>
            <a:r>
              <a:rPr lang="uk-UA" b="1" u="sng" dirty="0" smtClean="0">
                <a:latin typeface="Cambria" pitchFamily="18" charset="0"/>
              </a:rPr>
              <a:t>№2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47253"/>
            <a:ext cx="5256584" cy="4525963"/>
          </a:xfrm>
        </p:spPr>
        <p:txBody>
          <a:bodyPr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400" b="1" dirty="0" smtClean="0">
                <a:latin typeface="Cambria" pitchFamily="18" charset="0"/>
              </a:rPr>
              <a:t>1. Знайдіть </a:t>
            </a:r>
            <a:r>
              <a:rPr lang="uk-UA" sz="2400" b="1" dirty="0">
                <a:latin typeface="Cambria" pitchFamily="18" charset="0"/>
              </a:rPr>
              <a:t>помилки </a:t>
            </a:r>
            <a:r>
              <a:rPr lang="uk-UA" sz="2400" b="1" dirty="0" smtClean="0">
                <a:latin typeface="Cambria" pitchFamily="18" charset="0"/>
              </a:rPr>
              <a:t>у розповіді</a:t>
            </a:r>
          </a:p>
          <a:p>
            <a:pPr lvl="0">
              <a:spcBef>
                <a:spcPts val="0"/>
              </a:spcBef>
            </a:pPr>
            <a:endParaRPr lang="ru-RU" sz="1000" dirty="0">
              <a:latin typeface="Cambria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000" b="1" i="1" dirty="0" smtClean="0">
                <a:latin typeface="Cambria" pitchFamily="18" charset="0"/>
              </a:rPr>
              <a:t>Поет  </a:t>
            </a:r>
            <a:r>
              <a:rPr lang="uk-UA" sz="2000" b="1" i="1" dirty="0">
                <a:latin typeface="Cambria" pitchFamily="18" charset="0"/>
              </a:rPr>
              <a:t>Іван  Шиллер народився в Італії у родині </a:t>
            </a:r>
            <a:r>
              <a:rPr lang="uk-UA" sz="2000" b="1" i="1" dirty="0" smtClean="0">
                <a:latin typeface="Cambria" pitchFamily="18" charset="0"/>
              </a:rPr>
              <a:t>педагога. </a:t>
            </a:r>
            <a:r>
              <a:rPr lang="uk-UA" sz="2000" b="1" i="1" dirty="0">
                <a:latin typeface="Cambria" pitchFamily="18" charset="0"/>
              </a:rPr>
              <a:t>Отримавши освіту, він відмовляється від військової кар’єри та займається літературною діяльністю. Тема зіткнення особистості з приємним  світом знайшла своє відображення у казці «Вересовий трунок». В</a:t>
            </a:r>
            <a:r>
              <a:rPr lang="uk-UA" sz="2000" b="1" i="1" dirty="0" smtClean="0">
                <a:latin typeface="Cambria" pitchFamily="18" charset="0"/>
              </a:rPr>
              <a:t> </a:t>
            </a:r>
            <a:r>
              <a:rPr lang="uk-UA" sz="2000" b="1" i="1" dirty="0">
                <a:latin typeface="Cambria" pitchFamily="18" charset="0"/>
              </a:rPr>
              <a:t>основу твору покладено  вигадану історію, яка відбулася при дворі німецького короля Франциска. Основна думка твору – людське життя нічого не </a:t>
            </a:r>
            <a:r>
              <a:rPr lang="uk-UA" sz="2000" b="1" i="1" dirty="0" smtClean="0">
                <a:latin typeface="Cambria" pitchFamily="18" charset="0"/>
              </a:rPr>
              <a:t>варте!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340768"/>
            <a:ext cx="3538781" cy="45890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51520" y="5805264"/>
            <a:ext cx="705678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uk-UA" sz="2400" b="1" dirty="0" smtClean="0">
                <a:latin typeface="Cambria" pitchFamily="18" charset="0"/>
              </a:rPr>
              <a:t>2. Доведіть, що твір «Рукавичка» є літературною баладою.</a:t>
            </a:r>
            <a:endParaRPr lang="ru-RU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7723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260648"/>
            <a:ext cx="6851104" cy="4525963"/>
          </a:xfrm>
        </p:spPr>
        <p:txBody>
          <a:bodyPr/>
          <a:lstStyle/>
          <a:p>
            <a:pPr>
              <a:buNone/>
            </a:pPr>
            <a:r>
              <a:rPr lang="uk-UA" sz="3600" b="1" i="1" dirty="0" smtClean="0">
                <a:latin typeface="Monotype Corsiva" pitchFamily="66" charset="0"/>
              </a:rPr>
              <a:t>Людина – скарб, цінніший від усього</a:t>
            </a:r>
          </a:p>
          <a:p>
            <a:pPr algn="r">
              <a:buNone/>
            </a:pPr>
            <a:r>
              <a:rPr lang="uk-UA" dirty="0" smtClean="0">
                <a:latin typeface="Cambria" pitchFamily="18" charset="0"/>
              </a:rPr>
              <a:t>Р. Бернс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19" y="1268761"/>
            <a:ext cx="6706715" cy="536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74082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13008" b="10950"/>
          <a:stretch>
            <a:fillRect/>
          </a:stretch>
        </p:blipFill>
        <p:spPr bwMode="auto">
          <a:xfrm>
            <a:off x="323528" y="3068960"/>
            <a:ext cx="580007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8640"/>
            <a:ext cx="4482007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9512" y="836712"/>
            <a:ext cx="41764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Monotype Corsiva" pitchFamily="66" charset="0"/>
              </a:rPr>
              <a:t>Ти знаєш, </a:t>
            </a:r>
          </a:p>
          <a:p>
            <a:pPr algn="ctr"/>
            <a:r>
              <a:rPr lang="uk-UA" sz="4000" b="1" dirty="0" smtClean="0">
                <a:latin typeface="Monotype Corsiva" pitchFamily="66" charset="0"/>
              </a:rPr>
              <a:t>що ти – людина?</a:t>
            </a:r>
          </a:p>
          <a:p>
            <a:pPr algn="r"/>
            <a:r>
              <a:rPr lang="uk-UA" sz="2000" dirty="0" smtClean="0">
                <a:latin typeface="Cambria" pitchFamily="18" charset="0"/>
              </a:rPr>
              <a:t>В. Симоненк</a:t>
            </a:r>
            <a:r>
              <a:rPr lang="uk-UA" sz="2000" dirty="0" smtClean="0"/>
              <a:t>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286109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latin typeface="Cambria" pitchFamily="18" charset="0"/>
              </a:rPr>
              <a:t>ЗАВДАННЯ для групи </a:t>
            </a:r>
            <a:r>
              <a:rPr lang="uk-UA" b="1" u="sng" dirty="0" smtClean="0">
                <a:latin typeface="Cambria" pitchFamily="18" charset="0"/>
              </a:rPr>
              <a:t>№3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54726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000" b="1" dirty="0">
                <a:latin typeface="Cambria" pitchFamily="18" charset="0"/>
              </a:rPr>
              <a:t>1. Літературне доміно.</a:t>
            </a:r>
            <a:endParaRPr lang="ru-RU" sz="3000" dirty="0">
              <a:latin typeface="Cambria" pitchFamily="18" charset="0"/>
            </a:endParaRPr>
          </a:p>
          <a:p>
            <a:pPr marL="0" indent="0">
              <a:buNone/>
            </a:pPr>
            <a:r>
              <a:rPr lang="uk-UA" sz="3000" dirty="0" smtClean="0">
                <a:latin typeface="Cambria" pitchFamily="18" charset="0"/>
              </a:rPr>
              <a:t>Складіть фрази </a:t>
            </a:r>
            <a:r>
              <a:rPr lang="uk-UA" sz="3000" dirty="0">
                <a:latin typeface="Cambria" pitchFamily="18" charset="0"/>
              </a:rPr>
              <a:t>з </a:t>
            </a:r>
            <a:r>
              <a:rPr lang="uk-UA" sz="3000" dirty="0" smtClean="0">
                <a:latin typeface="Cambria" pitchFamily="18" charset="0"/>
              </a:rPr>
              <a:t>твору </a:t>
            </a:r>
          </a:p>
          <a:p>
            <a:pPr marL="0" indent="0">
              <a:buNone/>
            </a:pPr>
            <a:r>
              <a:rPr lang="uk-UA" sz="3000" dirty="0" smtClean="0">
                <a:latin typeface="Cambria" pitchFamily="18" charset="0"/>
              </a:rPr>
              <a:t>О. Пушкіна </a:t>
            </a:r>
          </a:p>
          <a:p>
            <a:pPr marL="0" indent="0">
              <a:buNone/>
            </a:pPr>
            <a:r>
              <a:rPr lang="uk-UA" sz="3000" dirty="0" smtClean="0">
                <a:latin typeface="Cambria" pitchFamily="18" charset="0"/>
              </a:rPr>
              <a:t>«Пісня про </a:t>
            </a:r>
            <a:r>
              <a:rPr lang="uk-UA" sz="3000" dirty="0">
                <a:latin typeface="Cambria" pitchFamily="18" charset="0"/>
              </a:rPr>
              <a:t>віщого Олега</a:t>
            </a:r>
            <a:r>
              <a:rPr lang="uk-UA" sz="3000" dirty="0" smtClean="0">
                <a:latin typeface="Cambria" pitchFamily="18" charset="0"/>
              </a:rPr>
              <a:t>».</a:t>
            </a:r>
            <a:endParaRPr lang="ru-RU" sz="3000" dirty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3000" b="1" dirty="0" smtClean="0">
                <a:latin typeface="Cambria" pitchFamily="18" charset="0"/>
              </a:rPr>
              <a:t>2. </a:t>
            </a:r>
            <a:r>
              <a:rPr lang="uk-UA" sz="3000" b="1" dirty="0" smtClean="0">
                <a:latin typeface="Cambria" pitchFamily="18" charset="0"/>
              </a:rPr>
              <a:t>Доведіть</a:t>
            </a:r>
            <a:r>
              <a:rPr lang="uk-UA" sz="3000" b="1" dirty="0">
                <a:latin typeface="Cambria" pitchFamily="18" charset="0"/>
              </a:rPr>
              <a:t>, що твір </a:t>
            </a:r>
            <a:endParaRPr lang="uk-UA" sz="3000" b="1" dirty="0" smtClean="0">
              <a:latin typeface="Cambria" pitchFamily="18" charset="0"/>
            </a:endParaRPr>
          </a:p>
          <a:p>
            <a:pPr marL="0" indent="0">
              <a:buNone/>
            </a:pPr>
            <a:r>
              <a:rPr lang="uk-UA" sz="3000" b="1" dirty="0" smtClean="0">
                <a:latin typeface="Cambria" pitchFamily="18" charset="0"/>
              </a:rPr>
              <a:t>«</a:t>
            </a:r>
            <a:r>
              <a:rPr lang="uk-UA" sz="3000" b="1" dirty="0">
                <a:latin typeface="Cambria" pitchFamily="18" charset="0"/>
              </a:rPr>
              <a:t>Пісня про віщого Олега» є літературною баладою. </a:t>
            </a:r>
            <a:endParaRPr lang="ru-RU" sz="3000" dirty="0"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44824"/>
            <a:ext cx="3339636" cy="41764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5129303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8880"/>
            <a:ext cx="5715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265872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«От чего ми есть </a:t>
            </a:r>
            <a:r>
              <a:rPr lang="ru-RU" sz="3200" b="1" dirty="0" err="1" smtClean="0">
                <a:latin typeface="Monotype Corsiva" pitchFamily="66" charset="0"/>
              </a:rPr>
              <a:t>умрети</a:t>
            </a:r>
            <a:r>
              <a:rPr lang="ru-RU" sz="3200" b="1" dirty="0" smtClean="0">
                <a:latin typeface="Monotype Corsiva" pitchFamily="66" charset="0"/>
              </a:rPr>
              <a:t>?» И </a:t>
            </a:r>
            <a:r>
              <a:rPr lang="ru-RU" sz="3200" b="1" dirty="0" err="1" smtClean="0">
                <a:latin typeface="Monotype Corsiva" pitchFamily="66" charset="0"/>
              </a:rPr>
              <a:t>рече</a:t>
            </a:r>
            <a:r>
              <a:rPr lang="ru-RU" sz="3200" b="1" dirty="0" smtClean="0">
                <a:latin typeface="Monotype Corsiva" pitchFamily="66" charset="0"/>
              </a:rPr>
              <a:t> ему кудесник один: «</a:t>
            </a:r>
            <a:r>
              <a:rPr lang="ru-RU" sz="3200" b="1" dirty="0" err="1" smtClean="0">
                <a:latin typeface="Monotype Corsiva" pitchFamily="66" charset="0"/>
              </a:rPr>
              <a:t>Княже</a:t>
            </a:r>
            <a:r>
              <a:rPr lang="ru-RU" sz="3200" b="1" dirty="0" smtClean="0">
                <a:latin typeface="Monotype Corsiva" pitchFamily="66" charset="0"/>
              </a:rPr>
              <a:t>! Конь, его же </a:t>
            </a:r>
            <a:r>
              <a:rPr lang="ru-RU" sz="3200" b="1" dirty="0" err="1" smtClean="0">
                <a:latin typeface="Monotype Corsiva" pitchFamily="66" charset="0"/>
              </a:rPr>
              <a:t>любиши</a:t>
            </a:r>
            <a:r>
              <a:rPr lang="ru-RU" sz="3200" b="1" dirty="0" smtClean="0">
                <a:latin typeface="Monotype Corsiva" pitchFamily="66" charset="0"/>
              </a:rPr>
              <a:t> и </a:t>
            </a:r>
            <a:r>
              <a:rPr lang="ru-RU" sz="3200" b="1" dirty="0" err="1" smtClean="0">
                <a:latin typeface="Monotype Corsiva" pitchFamily="66" charset="0"/>
              </a:rPr>
              <a:t>ездиши</a:t>
            </a:r>
            <a:r>
              <a:rPr lang="ru-RU" sz="3200" b="1" dirty="0" smtClean="0">
                <a:latin typeface="Monotype Corsiva" pitchFamily="66" charset="0"/>
              </a:rPr>
              <a:t> на нем, от того </a:t>
            </a:r>
            <a:r>
              <a:rPr lang="ru-RU" sz="3200" b="1" dirty="0" err="1" smtClean="0">
                <a:latin typeface="Monotype Corsiva" pitchFamily="66" charset="0"/>
              </a:rPr>
              <a:t>ти</a:t>
            </a:r>
            <a:r>
              <a:rPr lang="ru-RU" sz="3200" b="1" dirty="0" smtClean="0">
                <a:latin typeface="Monotype Corsiva" pitchFamily="66" charset="0"/>
              </a:rPr>
              <a:t> </a:t>
            </a:r>
            <a:r>
              <a:rPr lang="ru-RU" sz="3200" b="1" dirty="0" err="1" smtClean="0">
                <a:latin typeface="Monotype Corsiva" pitchFamily="66" charset="0"/>
              </a:rPr>
              <a:t>умрети</a:t>
            </a:r>
            <a:r>
              <a:rPr lang="ru-RU" sz="3200" b="1" dirty="0" smtClean="0">
                <a:latin typeface="Monotype Corsiva" pitchFamily="66" charset="0"/>
              </a:rPr>
              <a:t>»</a:t>
            </a:r>
          </a:p>
          <a:p>
            <a:pPr algn="r"/>
            <a:r>
              <a:rPr lang="ru-RU" sz="2400" dirty="0" smtClean="0">
                <a:latin typeface="Cambria" pitchFamily="18" charset="0"/>
              </a:rPr>
              <a:t>«Повесть временных лет»</a:t>
            </a:r>
            <a:endParaRPr lang="ru-RU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1196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3381" t="3422" r="3381" b="3422"/>
          <a:stretch>
            <a:fillRect/>
          </a:stretch>
        </p:blipFill>
        <p:spPr bwMode="auto">
          <a:xfrm rot="21189143">
            <a:off x="657763" y="2331665"/>
            <a:ext cx="5528608" cy="388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764704"/>
            <a:ext cx="71865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Судьба слепа, но бьет без единого промаха …</a:t>
            </a:r>
          </a:p>
          <a:p>
            <a:pPr algn="r"/>
            <a:r>
              <a:rPr lang="ru-RU" sz="2400" dirty="0" smtClean="0">
                <a:latin typeface="Cambria" pitchFamily="18" charset="0"/>
              </a:rPr>
              <a:t>А. Пушкин</a:t>
            </a:r>
            <a:endParaRPr lang="ru-RU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99605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latin typeface="Cambria" pitchFamily="18" charset="0"/>
              </a:rPr>
              <a:t>ЗАВДАННЯ для групи </a:t>
            </a:r>
            <a:r>
              <a:rPr lang="uk-UA" b="1" u="sng" dirty="0" smtClean="0">
                <a:latin typeface="Cambria" pitchFamily="18" charset="0"/>
              </a:rPr>
              <a:t>№4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5184576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sz="3000" b="1" dirty="0" smtClean="0">
                <a:latin typeface="Cambria" pitchFamily="18" charset="0"/>
              </a:rPr>
              <a:t>Розкажіть від імені жінки «із хвиль» про трагедію її народу. </a:t>
            </a:r>
          </a:p>
          <a:p>
            <a:pPr marL="0" indent="0">
              <a:buNone/>
            </a:pPr>
            <a:r>
              <a:rPr lang="uk-UA" sz="3000" b="1" dirty="0" smtClean="0">
                <a:latin typeface="Cambria" pitchFamily="18" charset="0"/>
              </a:rPr>
              <a:t>Доведіть</a:t>
            </a:r>
            <a:r>
              <a:rPr lang="uk-UA" sz="3000" b="1" dirty="0">
                <a:latin typeface="Cambria" pitchFamily="18" charset="0"/>
              </a:rPr>
              <a:t>, </a:t>
            </a:r>
            <a:r>
              <a:rPr lang="uk-UA" sz="3000" b="1" dirty="0" smtClean="0">
                <a:latin typeface="Cambria" pitchFamily="18" charset="0"/>
              </a:rPr>
              <a:t>актуальність теми </a:t>
            </a:r>
            <a:r>
              <a:rPr lang="uk-UA" sz="3000" b="1" dirty="0">
                <a:latin typeface="Cambria" pitchFamily="18" charset="0"/>
              </a:rPr>
              <a:t>балади у наш </a:t>
            </a:r>
            <a:r>
              <a:rPr lang="uk-UA" sz="3000" b="1" dirty="0" smtClean="0">
                <a:latin typeface="Cambria" pitchFamily="18" charset="0"/>
              </a:rPr>
              <a:t>час.</a:t>
            </a:r>
          </a:p>
          <a:p>
            <a:pPr marL="0" indent="0">
              <a:buNone/>
            </a:pPr>
            <a:r>
              <a:rPr lang="uk-UA" sz="3000" b="1" dirty="0" smtClean="0">
                <a:latin typeface="Cambria" pitchFamily="18" charset="0"/>
              </a:rPr>
              <a:t>2. </a:t>
            </a:r>
            <a:r>
              <a:rPr lang="uk-UA" sz="2800" b="1" dirty="0">
                <a:latin typeface="Cambria" pitchFamily="18" charset="0"/>
              </a:rPr>
              <a:t>Доведіть, що твір </a:t>
            </a:r>
            <a:r>
              <a:rPr lang="uk-UA" sz="2800" b="1" dirty="0" smtClean="0">
                <a:latin typeface="Cambria" pitchFamily="18" charset="0"/>
              </a:rPr>
              <a:t>«</a:t>
            </a:r>
            <a:r>
              <a:rPr lang="uk-UA" sz="2800" b="1" dirty="0" err="1" smtClean="0">
                <a:latin typeface="Cambria" pitchFamily="18" charset="0"/>
              </a:rPr>
              <a:t>Світезь</a:t>
            </a:r>
            <a:r>
              <a:rPr lang="uk-UA" sz="2800" b="1" dirty="0" smtClean="0">
                <a:latin typeface="Cambria" pitchFamily="18" charset="0"/>
              </a:rPr>
              <a:t>» </a:t>
            </a:r>
            <a:r>
              <a:rPr lang="uk-UA" sz="2800" b="1" dirty="0">
                <a:latin typeface="Cambria" pitchFamily="18" charset="0"/>
              </a:rPr>
              <a:t>є літературною баладою. </a:t>
            </a:r>
            <a:endParaRPr lang="ru-RU" sz="2800" dirty="0">
              <a:latin typeface="Cambria" pitchFamily="18" charset="0"/>
            </a:endParaRPr>
          </a:p>
        </p:txBody>
      </p:sp>
      <p:pic>
        <p:nvPicPr>
          <p:cNvPr id="9220" name="Picture 4" descr="http://s1.people.ozstatic.by/200/360/82/9/9082360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68760"/>
            <a:ext cx="3384376" cy="4847579"/>
          </a:xfrm>
          <a:prstGeom prst="ellipse">
            <a:avLst/>
          </a:prstGeom>
          <a:noFill/>
          <a:ln w="28575">
            <a:solidFill>
              <a:srgbClr val="4C2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1811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vitiaz.na.by/wp-content/uploads/2016/03/20194715/PANS-B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95" y="836712"/>
            <a:ext cx="638881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8727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resort-travel.com.ua/wp-content/uploads/2016/06/d52e7-IMG_969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6"/>
          <a:stretch/>
        </p:blipFill>
        <p:spPr bwMode="auto">
          <a:xfrm>
            <a:off x="251520" y="836712"/>
            <a:ext cx="629656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2281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latin typeface="Cambria" pitchFamily="18" charset="0"/>
              </a:rPr>
              <a:t>ЗАВДАННЯ для групи </a:t>
            </a:r>
            <a:r>
              <a:rPr lang="uk-UA" b="1" u="sng" dirty="0" smtClean="0">
                <a:latin typeface="Cambria" pitchFamily="18" charset="0"/>
              </a:rPr>
              <a:t>№5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88293"/>
            <a:ext cx="5184576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uk-UA" sz="2200" b="1" dirty="0" smtClean="0">
                <a:latin typeface="Cambria" pitchFamily="18" charset="0"/>
              </a:rPr>
              <a:t>Про </a:t>
            </a:r>
            <a:r>
              <a:rPr lang="uk-UA" sz="2200" b="1" dirty="0">
                <a:latin typeface="Cambria" pitchFamily="18" charset="0"/>
              </a:rPr>
              <a:t>які події розповідається в </a:t>
            </a:r>
            <a:r>
              <a:rPr lang="uk-UA" sz="2200" b="1" dirty="0" smtClean="0">
                <a:latin typeface="Cambria" pitchFamily="18" charset="0"/>
              </a:rPr>
              <a:t>баладі </a:t>
            </a:r>
            <a:r>
              <a:rPr lang="uk-UA" sz="2200" b="1" dirty="0">
                <a:latin typeface="Cambria" pitchFamily="18" charset="0"/>
              </a:rPr>
              <a:t>«Вересовий трунок</a:t>
            </a:r>
            <a:r>
              <a:rPr lang="uk-UA" sz="2200" b="1" dirty="0" smtClean="0">
                <a:latin typeface="Cambria" pitchFamily="18" charset="0"/>
              </a:rPr>
              <a:t>»?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200" b="1" dirty="0" smtClean="0">
                <a:latin typeface="Cambria" pitchFamily="18" charset="0"/>
              </a:rPr>
              <a:t>Висловіть судження </a:t>
            </a:r>
            <a:r>
              <a:rPr lang="uk-UA" sz="2200" b="1" dirty="0">
                <a:latin typeface="Cambria" pitchFamily="18" charset="0"/>
              </a:rPr>
              <a:t>про поведінку старого </a:t>
            </a:r>
            <a:r>
              <a:rPr lang="uk-UA" sz="2200" b="1" dirty="0" err="1">
                <a:latin typeface="Cambria" pitchFamily="18" charset="0"/>
              </a:rPr>
              <a:t>пикта</a:t>
            </a:r>
            <a:r>
              <a:rPr lang="uk-UA" sz="2200" b="1" dirty="0">
                <a:latin typeface="Cambria" pitchFamily="18" charset="0"/>
              </a:rPr>
              <a:t> , який пожертвував своїм сином і власним життям, </a:t>
            </a:r>
            <a:r>
              <a:rPr lang="uk-UA" sz="2200" b="1" dirty="0" smtClean="0">
                <a:latin typeface="Cambria" pitchFamily="18" charset="0"/>
              </a:rPr>
              <a:t> але </a:t>
            </a:r>
            <a:r>
              <a:rPr lang="uk-UA" sz="2200" b="1" dirty="0">
                <a:latin typeface="Cambria" pitchFamily="18" charset="0"/>
              </a:rPr>
              <a:t>не видав іноземцям </a:t>
            </a:r>
            <a:r>
              <a:rPr lang="uk-UA" sz="2200" b="1" dirty="0" smtClean="0">
                <a:latin typeface="Cambria" pitchFamily="18" charset="0"/>
              </a:rPr>
              <a:t>секрету вересового </a:t>
            </a:r>
            <a:r>
              <a:rPr lang="uk-UA" sz="2200" b="1" dirty="0">
                <a:latin typeface="Cambria" pitchFamily="18" charset="0"/>
              </a:rPr>
              <a:t>трунку. </a:t>
            </a:r>
            <a:endParaRPr lang="uk-UA" sz="2200" b="1" dirty="0" smtClean="0">
              <a:latin typeface="Cambria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200" b="1" dirty="0" smtClean="0">
                <a:latin typeface="Cambria" pitchFamily="18" charset="0"/>
              </a:rPr>
              <a:t>Чи </a:t>
            </a:r>
            <a:r>
              <a:rPr lang="uk-UA" sz="2200" b="1" dirty="0">
                <a:latin typeface="Cambria" pitchFamily="18" charset="0"/>
              </a:rPr>
              <a:t>варта таємниця такої ціни? Символом чого виступає тут простий, здавалося б, напій</a:t>
            </a:r>
            <a:r>
              <a:rPr lang="uk-UA" sz="2200" b="1" dirty="0" smtClean="0">
                <a:latin typeface="Cambria" pitchFamily="18" charset="0"/>
              </a:rPr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>
              <a:latin typeface="Cambria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200" b="1" dirty="0">
                <a:latin typeface="Cambria" pitchFamily="18" charset="0"/>
              </a:rPr>
              <a:t>2. </a:t>
            </a:r>
            <a:r>
              <a:rPr lang="uk-UA" sz="2200" b="1" dirty="0" smtClean="0">
                <a:latin typeface="Cambria" pitchFamily="18" charset="0"/>
              </a:rPr>
              <a:t>Доведіть</a:t>
            </a:r>
            <a:r>
              <a:rPr lang="uk-UA" sz="2200" b="1" dirty="0">
                <a:latin typeface="Cambria" pitchFamily="18" charset="0"/>
              </a:rPr>
              <a:t>, що твір «Вересовий </a:t>
            </a:r>
            <a:r>
              <a:rPr lang="uk-UA" sz="2200" b="1" dirty="0" smtClean="0">
                <a:latin typeface="Cambria" pitchFamily="18" charset="0"/>
              </a:rPr>
              <a:t>трунок» </a:t>
            </a:r>
            <a:r>
              <a:rPr lang="uk-UA" sz="2200" b="1" dirty="0">
                <a:latin typeface="Cambria" pitchFamily="18" charset="0"/>
              </a:rPr>
              <a:t>є літературною баладою. </a:t>
            </a:r>
            <a:endParaRPr lang="ru-RU" sz="2200" dirty="0"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2061" r="7534"/>
          <a:stretch>
            <a:fillRect/>
          </a:stretch>
        </p:blipFill>
        <p:spPr bwMode="auto">
          <a:xfrm>
            <a:off x="5508104" y="1556792"/>
            <a:ext cx="3514381" cy="4392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788484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oza.ru/pics/2016/08/03/6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01772" cy="637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9990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404664"/>
            <a:ext cx="66967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Людину можна знищити, але здолати її неможливо…</a:t>
            </a:r>
          </a:p>
          <a:p>
            <a:pPr algn="r"/>
            <a:r>
              <a:rPr lang="uk-UA" sz="2800" dirty="0" smtClean="0">
                <a:latin typeface="Cambria" pitchFamily="18" charset="0"/>
              </a:rPr>
              <a:t>Е. Хемінгуей</a:t>
            </a:r>
            <a:endParaRPr lang="ru-RU" sz="2800" dirty="0">
              <a:latin typeface="Cambria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703" r="1351" b="8295"/>
          <a:stretch>
            <a:fillRect/>
          </a:stretch>
        </p:blipFill>
        <p:spPr bwMode="auto">
          <a:xfrm>
            <a:off x="323528" y="2132856"/>
            <a:ext cx="5904656" cy="451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71142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6048672" cy="3096344"/>
          </a:xfrm>
        </p:spPr>
        <p:txBody>
          <a:bodyPr/>
          <a:lstStyle/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uk-UA" sz="3600" b="1" dirty="0" smtClean="0">
                <a:latin typeface="Monotype Corsiva" pitchFamily="66" charset="0"/>
              </a:rPr>
              <a:t>Спогадаймо давню давнину,</a:t>
            </a: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uk-UA" sz="3600" b="1" dirty="0" smtClean="0">
                <a:latin typeface="Monotype Corsiva" pitchFamily="66" charset="0"/>
              </a:rPr>
              <a:t>Спогадаймо повість незабутню</a:t>
            </a: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uk-UA" sz="3600" b="1" dirty="0" smtClean="0">
                <a:latin typeface="Monotype Corsiva" pitchFamily="66" charset="0"/>
              </a:rPr>
              <a:t>Про далеку </a:t>
            </a:r>
            <a:r>
              <a:rPr lang="uk-UA" sz="3600" b="1" dirty="0" err="1" smtClean="0">
                <a:latin typeface="Monotype Corsiva" pitchFamily="66" charset="0"/>
              </a:rPr>
              <a:t>вільную</a:t>
            </a:r>
            <a:r>
              <a:rPr lang="uk-UA" sz="3600" b="1" dirty="0" smtClean="0">
                <a:latin typeface="Monotype Corsiva" pitchFamily="66" charset="0"/>
              </a:rPr>
              <a:t> країну,</a:t>
            </a:r>
          </a:p>
          <a:p>
            <a:pPr>
              <a:lnSpc>
                <a:spcPts val="4000"/>
              </a:lnSpc>
              <a:spcBef>
                <a:spcPts val="0"/>
              </a:spcBef>
              <a:buNone/>
            </a:pPr>
            <a:r>
              <a:rPr lang="uk-UA" sz="3600" b="1" dirty="0" smtClean="0">
                <a:latin typeface="Monotype Corsiva" pitchFamily="66" charset="0"/>
              </a:rPr>
              <a:t>Про стару Шотландію </a:t>
            </a:r>
            <a:r>
              <a:rPr lang="uk-UA" sz="3600" b="1" dirty="0" err="1" smtClean="0">
                <a:latin typeface="Monotype Corsiva" pitchFamily="66" charset="0"/>
              </a:rPr>
              <a:t>славутню</a:t>
            </a:r>
            <a:r>
              <a:rPr lang="uk-UA" sz="3600" b="1" dirty="0" smtClean="0">
                <a:latin typeface="Monotype Corsiva" pitchFamily="66" charset="0"/>
              </a:rPr>
              <a:t>.</a:t>
            </a:r>
          </a:p>
          <a:p>
            <a:pPr algn="r">
              <a:lnSpc>
                <a:spcPts val="4000"/>
              </a:lnSpc>
              <a:spcBef>
                <a:spcPts val="0"/>
              </a:spcBef>
              <a:buNone/>
            </a:pPr>
            <a:r>
              <a:rPr lang="uk-UA" dirty="0" smtClean="0">
                <a:latin typeface="Cambria" pitchFamily="18" charset="0"/>
              </a:rPr>
              <a:t>Леся Українка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2672">
            <a:off x="1463551" y="3191662"/>
            <a:ext cx="4081081" cy="3262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60301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4331" r="4208" b="1914"/>
          <a:stretch>
            <a:fillRect/>
          </a:stretch>
        </p:blipFill>
        <p:spPr bwMode="auto">
          <a:xfrm>
            <a:off x="0" y="0"/>
            <a:ext cx="92203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8"/>
            <a:ext cx="9036496" cy="2016224"/>
          </a:xfrm>
        </p:spPr>
        <p:txBody>
          <a:bodyPr>
            <a:noAutofit/>
          </a:bodyPr>
          <a:lstStyle/>
          <a:p>
            <a:r>
              <a:rPr lang="uk-UA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mbria Math" pitchFamily="18" charset="0"/>
              </a:rPr>
              <a:t>Поетизація життя людини у фольклорних та літературних баладах</a:t>
            </a:r>
            <a:endParaRPr lang="ru-RU" sz="6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7523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Домашнє завдання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6491064" cy="485313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uk-UA" b="1" dirty="0" smtClean="0">
                <a:latin typeface="Cambria Math" pitchFamily="18" charset="0"/>
                <a:ea typeface="Cambria Math" pitchFamily="18" charset="0"/>
              </a:rPr>
              <a:t>Повторити матеріали розділу «Билини та балади».</a:t>
            </a:r>
          </a:p>
          <a:p>
            <a:pPr>
              <a:spcBef>
                <a:spcPts val="1200"/>
              </a:spcBef>
            </a:pPr>
            <a:r>
              <a:rPr lang="uk-UA" b="1" dirty="0" smtClean="0">
                <a:latin typeface="Cambria Math" pitchFamily="18" charset="0"/>
                <a:ea typeface="Cambria Math" pitchFamily="18" charset="0"/>
              </a:rPr>
              <a:t>Підготуватися до контрольної роботи.</a:t>
            </a:r>
          </a:p>
          <a:p>
            <a:pPr>
              <a:spcBef>
                <a:spcPts val="1200"/>
              </a:spcBef>
            </a:pPr>
            <a:r>
              <a:rPr lang="uk-UA" b="1" dirty="0" smtClean="0">
                <a:latin typeface="Cambria Math" pitchFamily="18" charset="0"/>
                <a:ea typeface="Cambria Math" pitchFamily="18" charset="0"/>
              </a:rPr>
              <a:t>*Створити </a:t>
            </a:r>
            <a:r>
              <a:rPr lang="uk-UA" b="1" dirty="0" err="1" smtClean="0">
                <a:latin typeface="Cambria Math" pitchFamily="18" charset="0"/>
                <a:ea typeface="Cambria Math" pitchFamily="18" charset="0"/>
              </a:rPr>
              <a:t>плейкаст</a:t>
            </a:r>
            <a:r>
              <a:rPr lang="uk-UA" b="1" dirty="0" smtClean="0">
                <a:latin typeface="Cambria Math" pitchFamily="18" charset="0"/>
                <a:ea typeface="Cambria Math" pitchFamily="18" charset="0"/>
              </a:rPr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uk-UA" b="1" dirty="0" smtClean="0">
                <a:latin typeface="Cambria Math" pitchFamily="18" charset="0"/>
                <a:ea typeface="Cambria Math" pitchFamily="18" charset="0"/>
              </a:rPr>
              <a:t>(листівка, яка поєднує музику, зображення й текст) до улюбленої балади.</a:t>
            </a:r>
            <a:endParaRPr lang="uk-UA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4536504" cy="607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smtClean="0">
                <a:latin typeface="Cambria" pitchFamily="18" charset="0"/>
              </a:rPr>
              <a:t>– </a:t>
            </a:r>
            <a:r>
              <a:rPr lang="ru-RU" b="1" dirty="0" err="1">
                <a:latin typeface="Cambria" pitchFamily="18" charset="0"/>
              </a:rPr>
              <a:t>це</a:t>
            </a:r>
            <a:r>
              <a:rPr lang="ru-RU" b="1" dirty="0">
                <a:latin typeface="Cambria" pitchFamily="18" charset="0"/>
              </a:rPr>
              <a:t> шанс. </a:t>
            </a:r>
            <a:r>
              <a:rPr lang="ru-RU" b="1" dirty="0" err="1">
                <a:latin typeface="Cambria" pitchFamily="18" charset="0"/>
              </a:rPr>
              <a:t>Скористайся</a:t>
            </a:r>
            <a:r>
              <a:rPr lang="ru-RU" b="1" dirty="0">
                <a:latin typeface="Cambria" pitchFamily="18" charset="0"/>
              </a:rPr>
              <a:t> ним.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>
                <a:latin typeface="Cambria" pitchFamily="18" charset="0"/>
              </a:rPr>
              <a:t>краса. Милуйся нею.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мрія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 smtClean="0">
                <a:latin typeface="Cambria" pitchFamily="18" charset="0"/>
              </a:rPr>
              <a:t>Здійснюй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її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виклик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Прийми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обов’язок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Виконай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гра</a:t>
            </a:r>
            <a:r>
              <a:rPr lang="ru-RU" b="1" dirty="0">
                <a:latin typeface="Cambria" pitchFamily="18" charset="0"/>
              </a:rPr>
              <a:t>. Стань </a:t>
            </a:r>
            <a:r>
              <a:rPr lang="ru-RU" b="1" dirty="0" err="1">
                <a:latin typeface="Cambria" pitchFamily="18" charset="0"/>
              </a:rPr>
              <a:t>гравцем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цінність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Цінуй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>
                <a:latin typeface="Cambria" pitchFamily="18" charset="0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>
                <a:latin typeface="Cambria" pitchFamily="18" charset="0"/>
              </a:rPr>
              <a:t>скарб. </a:t>
            </a:r>
            <a:r>
              <a:rPr lang="ru-RU" b="1" dirty="0" err="1">
                <a:latin typeface="Cambria" pitchFamily="18" charset="0"/>
              </a:rPr>
              <a:t>Бережи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любов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Насолоджуйся</a:t>
            </a:r>
            <a:r>
              <a:rPr lang="ru-RU" b="1" dirty="0">
                <a:latin typeface="Cambria" pitchFamily="18" charset="0"/>
              </a:rPr>
              <a:t> нею.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таїна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Пізнай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її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>
                <a:latin typeface="Cambria" pitchFamily="18" charset="0"/>
              </a:rPr>
              <a:t>юдоль </a:t>
            </a:r>
            <a:r>
              <a:rPr lang="ru-RU" b="1" dirty="0" err="1">
                <a:latin typeface="Cambria" pitchFamily="18" charset="0"/>
              </a:rPr>
              <a:t>бід</a:t>
            </a:r>
            <a:r>
              <a:rPr lang="ru-RU" b="1" dirty="0">
                <a:latin typeface="Cambria" pitchFamily="18" charset="0"/>
              </a:rPr>
              <a:t>. Перебори усе.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пісня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Доспівай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її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боротьба</a:t>
            </a:r>
            <a:r>
              <a:rPr lang="ru-RU" b="1" dirty="0">
                <a:latin typeface="Cambria" pitchFamily="18" charset="0"/>
              </a:rPr>
              <a:t>. Почни </a:t>
            </a:r>
            <a:r>
              <a:rPr lang="ru-RU" b="1" dirty="0" err="1">
                <a:latin typeface="Cambria" pitchFamily="18" charset="0"/>
              </a:rPr>
              <a:t>її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err="1" smtClean="0">
                <a:latin typeface="Cambria" pitchFamily="18" charset="0"/>
              </a:rPr>
              <a:t>безодня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невідомого</a:t>
            </a:r>
            <a:r>
              <a:rPr lang="ru-RU" b="1" dirty="0" smtClean="0">
                <a:latin typeface="Cambria" pitchFamily="18" charset="0"/>
              </a:rPr>
              <a:t>. Не </a:t>
            </a:r>
            <a:r>
              <a:rPr lang="ru-RU" b="1" dirty="0" err="1">
                <a:latin typeface="Cambria" pitchFamily="18" charset="0"/>
              </a:rPr>
              <a:t>бійся</a:t>
            </a:r>
            <a:r>
              <a:rPr lang="ru-RU" b="1" dirty="0">
                <a:latin typeface="Cambria" pitchFamily="18" charset="0"/>
              </a:rPr>
              <a:t>, вступи в </a:t>
            </a:r>
            <a:r>
              <a:rPr lang="ru-RU" b="1" dirty="0" err="1">
                <a:latin typeface="Cambria" pitchFamily="18" charset="0"/>
              </a:rPr>
              <a:t>неї</a:t>
            </a:r>
            <a:r>
              <a:rPr lang="ru-RU" b="1" dirty="0">
                <a:latin typeface="Cambria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smtClean="0">
                <a:latin typeface="Cambria" pitchFamily="18" charset="0"/>
              </a:rPr>
              <a:t>удача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err="1">
                <a:latin typeface="Cambria" pitchFamily="18" charset="0"/>
              </a:rPr>
              <a:t>Шукай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цю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мить</a:t>
            </a:r>
            <a:r>
              <a:rPr lang="ru-RU" b="1" dirty="0" smtClean="0">
                <a:latin typeface="Cambria" pitchFamily="18" charset="0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ru-RU" b="1" dirty="0" err="1" smtClean="0">
                <a:latin typeface="Cambria" pitchFamily="18" charset="0"/>
              </a:rPr>
              <a:t>Життя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таке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чудове</a:t>
            </a:r>
            <a:r>
              <a:rPr lang="ru-RU" b="1" dirty="0">
                <a:latin typeface="Cambria" pitchFamily="18" charset="0"/>
              </a:rPr>
              <a:t> – </a:t>
            </a:r>
            <a:r>
              <a:rPr lang="ru-RU" b="1" dirty="0" smtClean="0">
                <a:latin typeface="Cambria" pitchFamily="18" charset="0"/>
              </a:rPr>
              <a:t>не </a:t>
            </a:r>
            <a:r>
              <a:rPr lang="ru-RU" b="1" dirty="0">
                <a:latin typeface="Cambria" pitchFamily="18" charset="0"/>
              </a:rPr>
              <a:t>загуби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 smtClean="0">
                <a:latin typeface="Cambria" pitchFamily="18" charset="0"/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ru-RU" b="1" dirty="0" err="1" smtClean="0">
                <a:latin typeface="Cambria" pitchFamily="18" charset="0"/>
              </a:rPr>
              <a:t>Це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твоє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життя</a:t>
            </a:r>
            <a:r>
              <a:rPr lang="ru-RU" b="1" dirty="0">
                <a:latin typeface="Cambria" pitchFamily="18" charset="0"/>
              </a:rPr>
              <a:t>. Борони </a:t>
            </a:r>
            <a:r>
              <a:rPr lang="ru-RU" b="1" dirty="0" err="1">
                <a:latin typeface="Cambria" pitchFamily="18" charset="0"/>
              </a:rPr>
              <a:t>його</a:t>
            </a:r>
            <a:r>
              <a:rPr lang="ru-RU" b="1" dirty="0">
                <a:latin typeface="Cambria" pitchFamily="18" charset="0"/>
              </a:rPr>
              <a:t>.</a:t>
            </a:r>
          </a:p>
        </p:txBody>
      </p:sp>
      <p:pic>
        <p:nvPicPr>
          <p:cNvPr id="5122" name="Picture 2" descr="http://www.mensagemespirita.com.br/uploads/autores_file_foto/madre_tere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036318" cy="640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053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овгий І Важкий Шлях - Балада про воїна Сход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499" y="6232904"/>
            <a:ext cx="692077" cy="508464"/>
          </a:xfrm>
          <a:prstGeom prst="rect">
            <a:avLst/>
          </a:prstGeom>
        </p:spPr>
      </p:pic>
      <p:pic>
        <p:nvPicPr>
          <p:cNvPr id="1026" name="Picture 2" descr="Людмила Васильєва (Лєгостаєва) :: Балада про дві душі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6295429" cy="629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92318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mages.forwallpaper.com/files/thumbs/preview/40/400052__the-magician_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4" y="764704"/>
            <a:ext cx="887138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8938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millax.com/img.php?url=http://cs7061.vk.me/c540105/v540105823/30980/Em12mBrqC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21" y="692696"/>
            <a:ext cx="6282295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11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4331" r="4208" b="1914"/>
          <a:stretch>
            <a:fillRect/>
          </a:stretch>
        </p:blipFill>
        <p:spPr bwMode="auto">
          <a:xfrm>
            <a:off x="0" y="0"/>
            <a:ext cx="92203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8"/>
            <a:ext cx="9036496" cy="2016224"/>
          </a:xfrm>
        </p:spPr>
        <p:txBody>
          <a:bodyPr>
            <a:noAutofit/>
          </a:bodyPr>
          <a:lstStyle/>
          <a:p>
            <a:r>
              <a:rPr lang="uk-UA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mbria Math" pitchFamily="18" charset="0"/>
              </a:rPr>
              <a:t>Поетизація життя людини у фольклорних та літературних баладах</a:t>
            </a:r>
            <a:endParaRPr lang="ru-RU" sz="6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41764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700" b="1" i="1" dirty="0" smtClean="0">
                <a:latin typeface="Cambria" pitchFamily="18" charset="0"/>
              </a:rPr>
              <a:t>ЖИТТЯ – це виклик</a:t>
            </a:r>
            <a:r>
              <a:rPr lang="uk-UA" sz="2700" b="1" i="1" dirty="0">
                <a:latin typeface="Cambria" pitchFamily="18" charset="0"/>
              </a:rPr>
              <a:t>! </a:t>
            </a:r>
            <a:endParaRPr lang="uk-UA" sz="2700" b="1" i="1" dirty="0" smtClean="0">
              <a:latin typeface="Cambria" pitchFamily="18" charset="0"/>
            </a:endParaRPr>
          </a:p>
          <a:p>
            <a:pPr algn="r"/>
            <a:r>
              <a:rPr lang="uk-UA" sz="2700" b="1" i="1" dirty="0" smtClean="0">
                <a:latin typeface="Cambria" pitchFamily="18" charset="0"/>
              </a:rPr>
              <a:t>Прийми </a:t>
            </a:r>
            <a:r>
              <a:rPr lang="uk-UA" sz="2700" b="1" i="1" dirty="0">
                <a:latin typeface="Cambria" pitchFamily="18" charset="0"/>
              </a:rPr>
              <a:t>його</a:t>
            </a:r>
            <a:r>
              <a:rPr lang="uk-UA" sz="2700" b="1" i="1" dirty="0" smtClean="0">
                <a:latin typeface="Cambria" pitchFamily="18" charset="0"/>
              </a:rPr>
              <a:t>!</a:t>
            </a:r>
          </a:p>
          <a:p>
            <a:pPr algn="r"/>
            <a:endParaRPr lang="uk-UA" sz="2700" dirty="0" smtClean="0">
              <a:latin typeface="Cambria" pitchFamily="18" charset="0"/>
            </a:endParaRPr>
          </a:p>
          <a:p>
            <a:r>
              <a:rPr lang="uk-UA" sz="2700" b="1" i="1" dirty="0" smtClean="0">
                <a:latin typeface="Cambria" pitchFamily="18" charset="0"/>
              </a:rPr>
              <a:t>ЖИТТЯ – </a:t>
            </a:r>
            <a:r>
              <a:rPr lang="uk-UA" sz="2700" b="1" i="1" dirty="0">
                <a:latin typeface="Cambria" pitchFamily="18" charset="0"/>
              </a:rPr>
              <a:t>це цінність! </a:t>
            </a:r>
            <a:endParaRPr lang="uk-UA" sz="2700" b="1" i="1" dirty="0" smtClean="0">
              <a:latin typeface="Cambria" pitchFamily="18" charset="0"/>
            </a:endParaRPr>
          </a:p>
          <a:p>
            <a:pPr algn="r"/>
            <a:r>
              <a:rPr lang="uk-UA" sz="2700" b="1" i="1" dirty="0" smtClean="0">
                <a:latin typeface="Cambria" pitchFamily="18" charset="0"/>
              </a:rPr>
              <a:t>Цінуй його!</a:t>
            </a:r>
          </a:p>
          <a:p>
            <a:pPr algn="r"/>
            <a:endParaRPr lang="uk-UA" sz="2700" dirty="0" smtClean="0">
              <a:latin typeface="Cambria" pitchFamily="18" charset="0"/>
            </a:endParaRPr>
          </a:p>
          <a:p>
            <a:r>
              <a:rPr lang="uk-UA" sz="2700" b="1" i="1" dirty="0" smtClean="0">
                <a:latin typeface="Cambria" pitchFamily="18" charset="0"/>
              </a:rPr>
              <a:t>ЖИТТЯ – </a:t>
            </a:r>
            <a:r>
              <a:rPr lang="uk-UA" sz="2700" b="1" i="1" dirty="0">
                <a:latin typeface="Cambria" pitchFamily="18" charset="0"/>
              </a:rPr>
              <a:t>це таїна. </a:t>
            </a:r>
            <a:endParaRPr lang="uk-UA" sz="2700" b="1" i="1" dirty="0" smtClean="0">
              <a:latin typeface="Cambria" pitchFamily="18" charset="0"/>
            </a:endParaRPr>
          </a:p>
          <a:p>
            <a:pPr algn="r"/>
            <a:r>
              <a:rPr lang="uk-UA" sz="2700" b="1" i="1" dirty="0" smtClean="0">
                <a:latin typeface="Cambria" pitchFamily="18" charset="0"/>
              </a:rPr>
              <a:t>Пізнай </a:t>
            </a:r>
            <a:r>
              <a:rPr lang="uk-UA" sz="2700" b="1" i="1" dirty="0">
                <a:latin typeface="Cambria" pitchFamily="18" charset="0"/>
              </a:rPr>
              <a:t>її</a:t>
            </a:r>
            <a:r>
              <a:rPr lang="uk-UA" sz="2700" b="1" i="1" dirty="0" smtClean="0">
                <a:latin typeface="Cambria" pitchFamily="18" charset="0"/>
              </a:rPr>
              <a:t>!</a:t>
            </a:r>
          </a:p>
          <a:p>
            <a:pPr algn="r"/>
            <a:endParaRPr lang="uk-UA" sz="2700" dirty="0">
              <a:latin typeface="Cambria" pitchFamily="18" charset="0"/>
            </a:endParaRPr>
          </a:p>
          <a:p>
            <a:r>
              <a:rPr lang="uk-UA" sz="2700" b="1" i="1" dirty="0" smtClean="0">
                <a:latin typeface="Cambria" pitchFamily="18" charset="0"/>
              </a:rPr>
              <a:t>ЖИТТЯ – це боротьба</a:t>
            </a:r>
            <a:r>
              <a:rPr lang="uk-UA" sz="2700" b="1" i="1" dirty="0">
                <a:latin typeface="Cambria" pitchFamily="18" charset="0"/>
              </a:rPr>
              <a:t>! </a:t>
            </a:r>
            <a:endParaRPr lang="uk-UA" sz="2700" b="1" i="1" dirty="0" smtClean="0">
              <a:latin typeface="Cambria" pitchFamily="18" charset="0"/>
            </a:endParaRPr>
          </a:p>
          <a:p>
            <a:pPr algn="r"/>
            <a:r>
              <a:rPr lang="uk-UA" sz="2700" b="1" i="1" dirty="0" smtClean="0">
                <a:latin typeface="Cambria" pitchFamily="18" charset="0"/>
              </a:rPr>
              <a:t>Почни  </a:t>
            </a:r>
            <a:r>
              <a:rPr lang="uk-UA" sz="2700" b="1" i="1" dirty="0">
                <a:latin typeface="Cambria" pitchFamily="18" charset="0"/>
              </a:rPr>
              <a:t>її</a:t>
            </a:r>
            <a:r>
              <a:rPr lang="uk-UA" sz="2700" b="1" i="1" dirty="0" smtClean="0">
                <a:latin typeface="Cambria" pitchFamily="18" charset="0"/>
              </a:rPr>
              <a:t>!</a:t>
            </a:r>
          </a:p>
          <a:p>
            <a:pPr algn="r"/>
            <a:endParaRPr lang="ru-RU" sz="2700" dirty="0">
              <a:latin typeface="Cambria" pitchFamily="18" charset="0"/>
            </a:endParaRPr>
          </a:p>
          <a:p>
            <a:r>
              <a:rPr lang="uk-UA" sz="2700" b="1" i="1" dirty="0" smtClean="0">
                <a:latin typeface="Cambria" pitchFamily="18" charset="0"/>
              </a:rPr>
              <a:t>ЖИТТЯ – </a:t>
            </a:r>
            <a:r>
              <a:rPr lang="uk-UA" sz="2700" b="1" i="1" dirty="0">
                <a:latin typeface="Cambria" pitchFamily="18" charset="0"/>
              </a:rPr>
              <a:t>це </a:t>
            </a:r>
            <a:r>
              <a:rPr lang="uk-UA" sz="2700" b="1" i="1" dirty="0" err="1">
                <a:latin typeface="Cambria" pitchFamily="18" charset="0"/>
              </a:rPr>
              <a:t>обов</a:t>
            </a:r>
            <a:r>
              <a:rPr lang="ru-RU" sz="2700" b="1" i="1" dirty="0">
                <a:latin typeface="Cambria" pitchFamily="18" charset="0"/>
              </a:rPr>
              <a:t>’</a:t>
            </a:r>
            <a:r>
              <a:rPr lang="uk-UA" sz="2700" b="1" i="1" dirty="0" err="1">
                <a:latin typeface="Cambria" pitchFamily="18" charset="0"/>
              </a:rPr>
              <a:t>язок</a:t>
            </a:r>
            <a:r>
              <a:rPr lang="uk-UA" sz="2700" b="1" i="1" dirty="0">
                <a:latin typeface="Cambria" pitchFamily="18" charset="0"/>
              </a:rPr>
              <a:t>. </a:t>
            </a:r>
            <a:endParaRPr lang="uk-UA" sz="2700" b="1" i="1" dirty="0" smtClean="0">
              <a:latin typeface="Cambria" pitchFamily="18" charset="0"/>
            </a:endParaRPr>
          </a:p>
          <a:p>
            <a:pPr algn="r"/>
            <a:r>
              <a:rPr lang="uk-UA" sz="2700" b="1" i="1" dirty="0" smtClean="0">
                <a:latin typeface="Cambria" pitchFamily="18" charset="0"/>
              </a:rPr>
              <a:t>Виконай </a:t>
            </a:r>
            <a:r>
              <a:rPr lang="uk-UA" sz="2700" b="1" i="1" dirty="0">
                <a:latin typeface="Cambria" pitchFamily="18" charset="0"/>
              </a:rPr>
              <a:t>його</a:t>
            </a:r>
            <a:r>
              <a:rPr lang="uk-UA" sz="2700" b="1" i="1" dirty="0" smtClean="0">
                <a:latin typeface="Cambria" pitchFamily="18" charset="0"/>
              </a:rPr>
              <a:t>!</a:t>
            </a:r>
            <a:endParaRPr lang="ru-RU" sz="2700" dirty="0">
              <a:latin typeface="Cambria" pitchFamily="18" charset="0"/>
            </a:endParaRPr>
          </a:p>
        </p:txBody>
      </p:sp>
      <p:pic>
        <p:nvPicPr>
          <p:cNvPr id="5122" name="Picture 2" descr="http://www.mensagemespirita.com.br/uploads/autores_file_foto/madre_tere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036318" cy="640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6568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18256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 Math" pitchFamily="18" charset="0"/>
              </a:rPr>
              <a:t>Ознаки літературної балади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52736"/>
            <a:ext cx="6480720" cy="5517232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Наявність автора.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Ліро-епічний твір з напруженим сюжетом.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Невеликий обсяг, стислість викладу.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Зв’язок із фольклором.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Невелика кількість персонажів.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Вираження авторської позиції.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uk-UA" b="1" dirty="0" smtClean="0">
                <a:latin typeface="Cambria" pitchFamily="18" charset="0"/>
                <a:ea typeface="Cambria Math" pitchFamily="18" charset="0"/>
              </a:rPr>
              <a:t>Використання художніх прийомів (епітети, символи, метафори, діалектизми, окличні речення, анафора, інверсія).</a:t>
            </a:r>
            <a:endParaRPr lang="ru-RU" b="1" dirty="0">
              <a:latin typeface="Cambria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latin typeface="Cambria" pitchFamily="18" charset="0"/>
              </a:rPr>
              <a:t>ЗАВДАННЯ для групи </a:t>
            </a:r>
            <a:r>
              <a:rPr lang="uk-UA" b="1" u="sng" dirty="0" smtClean="0">
                <a:latin typeface="Cambria" pitchFamily="18" charset="0"/>
              </a:rPr>
              <a:t>№1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6552728" cy="4525963"/>
          </a:xfrm>
        </p:spPr>
        <p:txBody>
          <a:bodyPr>
            <a:normAutofit/>
          </a:bodyPr>
          <a:lstStyle/>
          <a:p>
            <a:pPr marL="514350" lvl="0" indent="-514350">
              <a:buAutoNum type="arabicPeriod"/>
            </a:pPr>
            <a:r>
              <a:rPr lang="uk-UA" b="1" dirty="0" smtClean="0">
                <a:latin typeface="Cambria" pitchFamily="18" charset="0"/>
              </a:rPr>
              <a:t>Прийом перевтілення </a:t>
            </a:r>
          </a:p>
          <a:p>
            <a:pPr marL="0" lvl="0" indent="0">
              <a:buNone/>
            </a:pPr>
            <a:r>
              <a:rPr lang="uk-UA" b="1" dirty="0">
                <a:latin typeface="Cambria" pitchFamily="18" charset="0"/>
              </a:rPr>
              <a:t>	</a:t>
            </a:r>
            <a:r>
              <a:rPr lang="uk-UA" b="1" dirty="0" smtClean="0">
                <a:latin typeface="Cambria" pitchFamily="18" charset="0"/>
              </a:rPr>
              <a:t>	«</a:t>
            </a:r>
            <a:r>
              <a:rPr lang="uk-UA" b="1" dirty="0">
                <a:latin typeface="Cambria" pitchFamily="18" charset="0"/>
              </a:rPr>
              <a:t>Я – РОБІН ГУД </a:t>
            </a:r>
            <a:r>
              <a:rPr lang="uk-UA" b="1" dirty="0" smtClean="0">
                <a:latin typeface="Cambria" pitchFamily="18" charset="0"/>
              </a:rPr>
              <a:t>.... » </a:t>
            </a:r>
            <a:endParaRPr lang="ru-RU" dirty="0">
              <a:latin typeface="Cambria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uk-UA" b="1" dirty="0" smtClean="0">
                <a:latin typeface="Cambria" pitchFamily="18" charset="0"/>
              </a:rPr>
              <a:t>2</a:t>
            </a:r>
            <a:r>
              <a:rPr lang="uk-UA" b="1" dirty="0">
                <a:latin typeface="Cambria" pitchFamily="18" charset="0"/>
              </a:rPr>
              <a:t>. </a:t>
            </a:r>
            <a:r>
              <a:rPr lang="uk-UA" b="1" dirty="0" smtClean="0">
                <a:latin typeface="Cambria" pitchFamily="18" charset="0"/>
              </a:rPr>
              <a:t>Доведіть</a:t>
            </a:r>
            <a:r>
              <a:rPr lang="uk-UA" b="1" dirty="0">
                <a:latin typeface="Cambria" pitchFamily="18" charset="0"/>
              </a:rPr>
              <a:t>, що твір про Робіна </a:t>
            </a:r>
            <a:r>
              <a:rPr lang="uk-UA" b="1" dirty="0" err="1">
                <a:latin typeface="Cambria" pitchFamily="18" charset="0"/>
              </a:rPr>
              <a:t>Гуда</a:t>
            </a:r>
            <a:r>
              <a:rPr lang="uk-UA" b="1" dirty="0">
                <a:latin typeface="Cambria" pitchFamily="18" charset="0"/>
              </a:rPr>
              <a:t>  є фольклорною  </a:t>
            </a:r>
            <a:r>
              <a:rPr lang="uk-UA" b="1" dirty="0" smtClean="0">
                <a:latin typeface="Cambria" pitchFamily="18" charset="0"/>
              </a:rPr>
              <a:t>баладою.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6146" name="Picture 2" descr="http://i99.beon.ru/www.canalred.info/public/Fondos_Pantalla/Disney/Robin%2520Hoo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89040"/>
            <a:ext cx="360040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8091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e-reading.life/illustrations/1020/1020050-c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4664"/>
            <a:ext cx="3907532" cy="616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38ti28r2q2qewh0lhs6ctr7.wpengine.netdna-cdn.com/wp-content/uploads/2012/08/Robin-Of-Loxl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634879" cy="463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67507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622</Words>
  <Application>Microsoft Office PowerPoint</Application>
  <PresentationFormat>Экран (4:3)</PresentationFormat>
  <Paragraphs>88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Cambria</vt:lpstr>
      <vt:lpstr>Cambria Math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Поетизація життя людини у фольклорних та літературних баладах</vt:lpstr>
      <vt:lpstr>Презентация PowerPoint</vt:lpstr>
      <vt:lpstr>Ознаки літературної балади</vt:lpstr>
      <vt:lpstr>ЗАВДАННЯ для групи №1</vt:lpstr>
      <vt:lpstr>Презентация PowerPoint</vt:lpstr>
      <vt:lpstr>ЗАВДАННЯ для групи №2</vt:lpstr>
      <vt:lpstr>Презентация PowerPoint</vt:lpstr>
      <vt:lpstr>Презентация PowerPoint</vt:lpstr>
      <vt:lpstr>ЗАВДАННЯ для групи №3</vt:lpstr>
      <vt:lpstr>Презентация PowerPoint</vt:lpstr>
      <vt:lpstr>Презентация PowerPoint</vt:lpstr>
      <vt:lpstr>ЗАВДАННЯ для групи №4</vt:lpstr>
      <vt:lpstr>Презентация PowerPoint</vt:lpstr>
      <vt:lpstr>Презентация PowerPoint</vt:lpstr>
      <vt:lpstr>ЗАВДАННЯ для групи №5</vt:lpstr>
      <vt:lpstr>Презентация PowerPoint</vt:lpstr>
      <vt:lpstr>Презентация PowerPoint</vt:lpstr>
      <vt:lpstr>Поетизація життя людини у фольклорних та літературних баладах</vt:lpstr>
      <vt:lpstr>Домашнє завдання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Літературні  балади – перлини  ліро-епічного жанру</dc:title>
  <dc:creator>Vika</dc:creator>
  <cp:lastModifiedBy>админ</cp:lastModifiedBy>
  <cp:revision>56</cp:revision>
  <dcterms:created xsi:type="dcterms:W3CDTF">2011-10-15T09:54:22Z</dcterms:created>
  <dcterms:modified xsi:type="dcterms:W3CDTF">2016-10-17T06:12:09Z</dcterms:modified>
</cp:coreProperties>
</file>