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90" r:id="rId3"/>
    <p:sldId id="291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8" r:id="rId16"/>
    <p:sldId id="276" r:id="rId17"/>
    <p:sldId id="281" r:id="rId18"/>
    <p:sldId id="265" r:id="rId19"/>
    <p:sldId id="277" r:id="rId20"/>
    <p:sldId id="284" r:id="rId21"/>
    <p:sldId id="292" r:id="rId22"/>
    <p:sldId id="269" r:id="rId23"/>
    <p:sldId id="270" r:id="rId24"/>
    <p:sldId id="271" r:id="rId25"/>
    <p:sldId id="272" r:id="rId26"/>
    <p:sldId id="273" r:id="rId27"/>
    <p:sldId id="282" r:id="rId28"/>
    <p:sldId id="274" r:id="rId29"/>
    <p:sldId id="280" r:id="rId30"/>
    <p:sldId id="275" r:id="rId31"/>
    <p:sldId id="285" r:id="rId32"/>
    <p:sldId id="286" r:id="rId33"/>
    <p:sldId id="288" r:id="rId34"/>
    <p:sldId id="287" r:id="rId35"/>
    <p:sldId id="289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4BAEB1-BA85-4696-8F95-3EFC9DDC0073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8FBD6-8092-48E7-9549-7672430154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6" descr="C:\Users\Oksana\Desktop\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93663"/>
            <a:ext cx="9096375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1988841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0" b="1" i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22552" y="1556792"/>
            <a:ext cx="649889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Знавці   </a:t>
            </a:r>
            <a:r>
              <a:rPr lang="uk-UA" sz="6600" b="1" i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історії</a:t>
            </a:r>
          </a:p>
          <a:p>
            <a:pPr lvl="8"/>
            <a:endParaRPr lang="uk-UA" sz="3200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uk-UA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uk-UA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uk-UA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uk-UA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lvl="8"/>
            <a:r>
              <a:rPr lang="uk-UA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Мальцева О.В.,</a:t>
            </a:r>
          </a:p>
          <a:p>
            <a:pPr lvl="8"/>
            <a:r>
              <a:rPr lang="uk-UA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 історії </a:t>
            </a:r>
            <a:endParaRPr lang="uk-UA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200" b="1" i="1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uk-UA" sz="1200" b="1" i="1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uk-UA" sz="1200" b="1" i="1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uk-UA" sz="1200" b="1" i="1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uk-UA" sz="1200" b="1" i="1" dirty="0" smtClean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200" b="1" i="1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936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карта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8540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\\fserver2\data\Рабочие столы учителей\grigoryeva\Рабочий стол\Детский алфавит\Детский алфавит\буковки\А.png">
            <a:hlinkClick r:id="rId3" action="ppaction://hlinksldjump"/>
          </p:cNvPr>
          <p:cNvPicPr>
            <a:picLocks noGrp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6191250" y="2108200"/>
            <a:ext cx="2952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500306"/>
            <a:ext cx="2409056" cy="188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357562"/>
            <a:ext cx="792088" cy="68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357562"/>
            <a:ext cx="7920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932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</a:rPr>
              <a:t>Либ</a:t>
            </a:r>
            <a:r>
              <a:rPr lang="uk-UA" sz="4800" b="1" i="1" dirty="0" err="1">
                <a:solidFill>
                  <a:srgbClr val="FF0000"/>
                </a:solidFill>
              </a:rPr>
              <a:t>і</a:t>
            </a:r>
            <a:r>
              <a:rPr lang="uk-UA" sz="4800" b="1" i="1" dirty="0" err="1" smtClean="0">
                <a:solidFill>
                  <a:srgbClr val="FF0000"/>
                </a:solidFill>
              </a:rPr>
              <a:t>дь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597025"/>
            <a:ext cx="852487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438"/>
            <a:ext cx="852488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85407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854075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8994"/>
            <a:ext cx="2592288" cy="24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852686" cy="68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07" y="2283750"/>
            <a:ext cx="2376264" cy="26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52028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69909" y="3234634"/>
            <a:ext cx="1224136" cy="171926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854075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178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rgbClr val="FF0000"/>
                </a:solidFill>
              </a:rPr>
              <a:t>                    закон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049463"/>
            <a:ext cx="2232025" cy="2808287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15" y="620688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525688"/>
            <a:ext cx="2208857" cy="18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253" y="1124744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83568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22" y="883568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7161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гетьман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2636838"/>
            <a:ext cx="1728787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2322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2088232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000372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000372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143248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Н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2462" y="2714620"/>
            <a:ext cx="1071538" cy="146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6012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булава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19050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64807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4" y="2522304"/>
            <a:ext cx="3474149" cy="231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37" y="1091952"/>
            <a:ext cx="64807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1652"/>
            <a:ext cx="64807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2530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996952"/>
            <a:ext cx="1905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81644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81644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2562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2562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2971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варвари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5410200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                                  В=Ф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1368425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\\fserver2\data\Рабочие столы учителей\grigoryeva\Рабочий стол\Детский алфавит\Детский алфавит\буковки\В.png">
            <a:hlinkClick r:id="rId3" action="ppaction://hlinksldjump"/>
          </p:cNvPr>
          <p:cNvPicPr>
            <a:picLocks noGrp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36850"/>
            <a:ext cx="19446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76500"/>
            <a:ext cx="1866503" cy="28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00" y="1389437"/>
            <a:ext cx="2381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76501"/>
            <a:ext cx="2481064" cy="227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7093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69623">
            <a:off x="1662969" y="2238147"/>
            <a:ext cx="4581264" cy="2379588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2</a:t>
            </a:r>
            <a:r>
              <a:rPr 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12976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Oksana\Desktop\pro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1804333" cy="20048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У </a:t>
            </a:r>
            <a:r>
              <a:rPr lang="ru-RU" i="1" dirty="0" err="1">
                <a:solidFill>
                  <a:srgbClr val="0070C0"/>
                </a:solidFill>
              </a:rPr>
              <a:t>Стародавньому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Єгипті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красивим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вважал</a:t>
            </a:r>
            <a:r>
              <a:rPr lang="uk-UA" i="1" dirty="0">
                <a:solidFill>
                  <a:srgbClr val="0070C0"/>
                </a:solidFill>
              </a:rPr>
              <a:t>о</a:t>
            </a:r>
            <a:r>
              <a:rPr lang="ru-RU" i="1" dirty="0" err="1">
                <a:solidFill>
                  <a:srgbClr val="0070C0"/>
                </a:solidFill>
              </a:rPr>
              <a:t>ся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жирне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волосся</a:t>
            </a:r>
            <a:r>
              <a:rPr lang="ru-RU" i="1" dirty="0">
                <a:solidFill>
                  <a:srgbClr val="0070C0"/>
                </a:solidFill>
              </a:rPr>
              <a:t>, тому </a:t>
            </a:r>
            <a:r>
              <a:rPr lang="ru-RU" i="1" dirty="0" err="1">
                <a:solidFill>
                  <a:srgbClr val="0070C0"/>
                </a:solidFill>
              </a:rPr>
              <a:t>єгиптяни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рясно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змащували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uk-UA" i="1" dirty="0">
                <a:solidFill>
                  <a:srgbClr val="0070C0"/>
                </a:solidFill>
              </a:rPr>
              <a:t>його</a:t>
            </a:r>
            <a:r>
              <a:rPr lang="ru-RU" i="1" dirty="0">
                <a:solidFill>
                  <a:srgbClr val="0070C0"/>
                </a:solidFill>
              </a:rPr>
              <a:t> жиром.</a:t>
            </a:r>
            <a:r>
              <a:rPr lang="uk-UA" i="1" dirty="0">
                <a:solidFill>
                  <a:srgbClr val="0070C0"/>
                </a:solidFill>
              </a:rPr>
              <a:t> У</a:t>
            </a:r>
            <a:r>
              <a:rPr lang="ru-RU" i="1" dirty="0">
                <a:solidFill>
                  <a:srgbClr val="0070C0"/>
                </a:solidFill>
              </a:rPr>
              <a:t> д</a:t>
            </a:r>
            <a:r>
              <a:rPr lang="uk-UA" i="1" dirty="0">
                <a:solidFill>
                  <a:srgbClr val="0070C0"/>
                </a:solidFill>
              </a:rPr>
              <a:t>е</a:t>
            </a:r>
            <a:r>
              <a:rPr lang="ru-RU" i="1" dirty="0">
                <a:solidFill>
                  <a:srgbClr val="0070C0"/>
                </a:solidFill>
              </a:rPr>
              <a:t>н</a:t>
            </a:r>
            <a:r>
              <a:rPr lang="uk-UA" i="1" dirty="0">
                <a:solidFill>
                  <a:srgbClr val="0070C0"/>
                </a:solidFill>
              </a:rPr>
              <a:t>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похорону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прийнято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було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посипати</a:t>
            </a:r>
            <a:r>
              <a:rPr lang="ru-RU" i="1" dirty="0">
                <a:solidFill>
                  <a:srgbClr val="0070C0"/>
                </a:solidFill>
              </a:rPr>
              <a:t> голову </a:t>
            </a:r>
            <a:r>
              <a:rPr lang="ru-RU" i="1" dirty="0" err="1">
                <a:solidFill>
                  <a:srgbClr val="0070C0"/>
                </a:solidFill>
              </a:rPr>
              <a:t>попелом</a:t>
            </a:r>
            <a:r>
              <a:rPr lang="ru-RU" i="1" dirty="0">
                <a:solidFill>
                  <a:srgbClr val="0070C0"/>
                </a:solidFill>
              </a:rPr>
              <a:t>. Одного разу </a:t>
            </a:r>
            <a:r>
              <a:rPr lang="ru-RU" i="1" dirty="0" err="1">
                <a:solidFill>
                  <a:srgbClr val="0070C0"/>
                </a:solidFill>
              </a:rPr>
              <a:t>під</a:t>
            </a:r>
            <a:r>
              <a:rPr lang="ru-RU" i="1" dirty="0">
                <a:solidFill>
                  <a:srgbClr val="0070C0"/>
                </a:solidFill>
              </a:rPr>
              <a:t> час </a:t>
            </a:r>
            <a:r>
              <a:rPr lang="ru-RU" i="1" dirty="0" err="1">
                <a:solidFill>
                  <a:srgbClr val="0070C0"/>
                </a:solidFill>
              </a:rPr>
              <a:t>похорону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пішов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дощ</a:t>
            </a:r>
            <a:r>
              <a:rPr lang="ru-RU" i="1" dirty="0">
                <a:solidFill>
                  <a:srgbClr val="0070C0"/>
                </a:solidFill>
              </a:rPr>
              <a:t>, і в </a:t>
            </a:r>
            <a:r>
              <a:rPr lang="ru-RU" i="1" dirty="0" err="1">
                <a:solidFill>
                  <a:srgbClr val="0070C0"/>
                </a:solidFill>
              </a:rPr>
              <a:t>цей</a:t>
            </a:r>
            <a:r>
              <a:rPr lang="ru-RU" i="1" dirty="0">
                <a:solidFill>
                  <a:srgbClr val="0070C0"/>
                </a:solidFill>
              </a:rPr>
              <a:t> момент, як </a:t>
            </a:r>
            <a:r>
              <a:rPr lang="ru-RU" i="1" dirty="0" err="1">
                <a:solidFill>
                  <a:srgbClr val="0070C0"/>
                </a:solidFill>
              </a:rPr>
              <a:t>свідчить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uk-UA" i="1" dirty="0">
                <a:solidFill>
                  <a:srgbClr val="0070C0"/>
                </a:solidFill>
              </a:rPr>
              <a:t>історія</a:t>
            </a:r>
            <a:r>
              <a:rPr lang="ru-RU" i="1" dirty="0">
                <a:solidFill>
                  <a:srgbClr val="0070C0"/>
                </a:solidFill>
              </a:rPr>
              <a:t>, люди </a:t>
            </a:r>
            <a:r>
              <a:rPr lang="ru-RU" i="1" dirty="0" err="1">
                <a:solidFill>
                  <a:srgbClr val="0070C0"/>
                </a:solidFill>
              </a:rPr>
              <a:t>винайшли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щось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що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зіграло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значну</a:t>
            </a:r>
            <a:r>
              <a:rPr lang="ru-RU" i="1" dirty="0">
                <a:solidFill>
                  <a:srgbClr val="0070C0"/>
                </a:solidFill>
              </a:rPr>
              <a:t> роль в </a:t>
            </a:r>
            <a:r>
              <a:rPr lang="ru-RU" i="1" dirty="0" err="1">
                <a:solidFill>
                  <a:srgbClr val="0070C0"/>
                </a:solidFill>
              </a:rPr>
              <a:t>житті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людства</a:t>
            </a:r>
            <a:r>
              <a:rPr lang="ru-RU" i="1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3789040"/>
            <a:ext cx="25088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53090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5">
                    <a:lumMod val="75000"/>
                  </a:schemeClr>
                </a:solidFill>
              </a:rPr>
              <a:t>Єгипетські піраміди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endParaRPr lang="ru-RU" sz="6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дине 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Семи чудес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дійшло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наших </a:t>
            </a:r>
            <a:r>
              <a:rPr lang="ru-RU" sz="6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днів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88032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736304" cy="178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5328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i="1" dirty="0" smtClean="0">
                <a:solidFill>
                  <a:srgbClr val="C00000"/>
                </a:solidFill>
              </a:rPr>
              <a:t>Правила поведінки: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i="1" dirty="0" smtClean="0">
                <a:solidFill>
                  <a:srgbClr val="FF0000"/>
                </a:solidFill>
              </a:rPr>
              <a:t>не викрикувати відповіді;</a:t>
            </a:r>
          </a:p>
          <a:p>
            <a:r>
              <a:rPr lang="uk-UA" sz="3600" b="1" i="1" dirty="0" smtClean="0">
                <a:solidFill>
                  <a:srgbClr val="FFFF00"/>
                </a:solidFill>
              </a:rPr>
              <a:t>не ображати своїх суперників та членів команди, які дали неправильні відповіді;</a:t>
            </a:r>
          </a:p>
          <a:p>
            <a:r>
              <a:rPr lang="uk-UA" sz="3600" b="1" i="1" dirty="0" smtClean="0">
                <a:solidFill>
                  <a:srgbClr val="0000FF"/>
                </a:solidFill>
              </a:rPr>
              <a:t>достойно сприйняти свій програш і нікого у цьому не звинувачувати.</a:t>
            </a:r>
            <a:endParaRPr lang="ru-RU" sz="3600" b="1" i="1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 smtClean="0"/>
              <a:t>Дніпро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Цю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річку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давні</a:t>
            </a:r>
            <a:r>
              <a:rPr lang="ru-RU" b="1" dirty="0" smtClean="0">
                <a:solidFill>
                  <a:srgbClr val="002060"/>
                </a:solidFill>
              </a:rPr>
              <a:t> греки </a:t>
            </a:r>
            <a:r>
              <a:rPr lang="ru-RU" b="1" dirty="0" err="1" smtClean="0">
                <a:solidFill>
                  <a:srgbClr val="002060"/>
                </a:solidFill>
              </a:rPr>
              <a:t>називали</a:t>
            </a:r>
            <a:r>
              <a:rPr lang="ru-RU" b="1" dirty="0" smtClean="0">
                <a:solidFill>
                  <a:srgbClr val="002060"/>
                </a:solidFill>
              </a:rPr>
              <a:t> «</a:t>
            </a:r>
            <a:r>
              <a:rPr lang="ru-RU" b="1" dirty="0" err="1" smtClean="0">
                <a:solidFill>
                  <a:srgbClr val="002060"/>
                </a:solidFill>
              </a:rPr>
              <a:t>Борисфен</a:t>
            </a:r>
            <a:r>
              <a:rPr lang="ru-RU" b="1" dirty="0" smtClean="0">
                <a:solidFill>
                  <a:srgbClr val="002060"/>
                </a:solidFill>
              </a:rPr>
              <a:t>», турки — «Узу», </a:t>
            </a:r>
            <a:r>
              <a:rPr lang="ru-RU" b="1" dirty="0" err="1" smtClean="0">
                <a:solidFill>
                  <a:srgbClr val="002060"/>
                </a:solidFill>
              </a:rPr>
              <a:t>слов'яни</a:t>
            </a:r>
            <a:r>
              <a:rPr lang="ru-RU" b="1" dirty="0" smtClean="0">
                <a:solidFill>
                  <a:srgbClr val="002060"/>
                </a:solidFill>
              </a:rPr>
              <a:t> — «Славутич». А як </a:t>
            </a:r>
            <a:r>
              <a:rPr lang="ru-RU" b="1" dirty="0" err="1" smtClean="0">
                <a:solidFill>
                  <a:srgbClr val="002060"/>
                </a:solidFill>
              </a:rPr>
              <a:t>називається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річка</a:t>
            </a:r>
            <a:r>
              <a:rPr lang="ru-RU" b="1" dirty="0" smtClean="0">
                <a:solidFill>
                  <a:srgbClr val="002060"/>
                </a:solidFill>
              </a:rPr>
              <a:t> зараз?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Oksan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4968552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352"/>
            <a:ext cx="3033464" cy="2050552"/>
          </a:xfrm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</a:rPr>
              <a:t>її приносили в жертву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429000"/>
            <a:ext cx="2743200" cy="281940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Ацтеки грали у гру, схожу на футбол, набагато раніше європейців. Але команда, яка програла, не мала права на реванш. Чому?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C:\Users\Oksana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5148064" cy="17453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3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1512168" cy="16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8039"/>
            <a:ext cx="2880320" cy="258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86203"/>
            <a:ext cx="3096344" cy="327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274471" y="1697061"/>
            <a:ext cx="7416824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спільного?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10127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620688"/>
            <a:ext cx="40324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3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97250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3317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107504" y="1196752"/>
            <a:ext cx="8496944" cy="280831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Стрибог</a:t>
            </a:r>
            <a:r>
              <a:rPr lang="uk-UA" sz="6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, Велес, </a:t>
            </a:r>
            <a:r>
              <a:rPr lang="uk-UA" sz="6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Даждьбог</a:t>
            </a:r>
            <a:endParaRPr lang="ru-RU" sz="6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78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21088"/>
            <a:ext cx="23317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79512" y="548680"/>
            <a:ext cx="8964488" cy="3384376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</a:t>
            </a:r>
            <a:r>
              <a:rPr lang="uk-UA" sz="4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uk-UA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Ігор,               Ольга</a:t>
            </a:r>
          </a:p>
          <a:p>
            <a:pPr algn="ctr"/>
            <a:endParaRPr lang="ru-RU" sz="48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15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3317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755576" y="548680"/>
            <a:ext cx="8208912" cy="335045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 Кий, Щек, Хорив</a:t>
            </a:r>
            <a:endParaRPr lang="ru-RU" sz="4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20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23317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23528" y="188640"/>
            <a:ext cx="8223123" cy="34563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Пітекантроп,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еандерталець,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кроманьйонець</a:t>
            </a:r>
            <a:endParaRPr lang="uk-UA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487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54052">
            <a:off x="2500363" y="1457207"/>
            <a:ext cx="4976389" cy="1833460"/>
          </a:xfrm>
        </p:spPr>
        <p:txBody>
          <a:bodyPr>
            <a:normAutofit/>
          </a:bodyPr>
          <a:lstStyle/>
          <a:p>
            <a:r>
              <a:rPr lang="uk-UA" sz="53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4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Picture 2" descr="C:\Users\Oksana\Desktop\pro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1804333" cy="20048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9298" y="3244334"/>
            <a:ext cx="4248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</a:rPr>
              <a:t>Склади слово</a:t>
            </a:r>
            <a:endParaRPr lang="ru-RU" sz="4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29" y="764704"/>
            <a:ext cx="1959471" cy="255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           </a:t>
            </a:r>
            <a:r>
              <a:rPr lang="uk-UA" b="1" i="1" dirty="0" smtClean="0">
                <a:solidFill>
                  <a:srgbClr val="008000"/>
                </a:solidFill>
              </a:rPr>
              <a:t>Сторінка </a:t>
            </a:r>
            <a:r>
              <a:rPr lang="uk-UA" b="1" i="1" dirty="0">
                <a:solidFill>
                  <a:srgbClr val="008000"/>
                </a:solidFill>
              </a:rPr>
              <a:t>4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8000" b="1" i="1" dirty="0" smtClean="0">
                <a:solidFill>
                  <a:srgbClr val="FF0000"/>
                </a:solidFill>
              </a:rPr>
              <a:t>Склади слово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 rot="20333046">
            <a:off x="5148063" y="5085184"/>
            <a:ext cx="1588709" cy="1008112"/>
          </a:xfrm>
          <a:prstGeom prst="rect">
            <a:avLst/>
          </a:prstGeom>
        </p:spPr>
      </p:pic>
      <p:pic>
        <p:nvPicPr>
          <p:cNvPr id="7" name="Picture 9" descr="\\fserver2\data\Рабочие столы учителей\grigoryeva\Рабочий стол\Детский алфавит\Детский алфавит\буковки\З.png">
            <a:hlinkClick r:id="" action="ppaction://noaction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33185" y="4221782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М">
            <a:hlinkClick r:id="" action="ppaction://noaction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7411">
            <a:off x="7610801" y="3366865"/>
            <a:ext cx="1391920" cy="1019175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 rot="1510416">
            <a:off x="3572628" y="4836797"/>
            <a:ext cx="1296144" cy="1139937"/>
          </a:xfrm>
          <a:prstGeom prst="rect">
            <a:avLst/>
          </a:prstGeom>
        </p:spPr>
      </p:pic>
      <p:pic>
        <p:nvPicPr>
          <p:cNvPr id="10" name="Picture 14" descr="М">
            <a:hlinkClick r:id="" action="ppaction://noaction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21782"/>
            <a:ext cx="1391920" cy="1019175"/>
          </a:xfrm>
          <a:prstGeom prst="rect">
            <a:avLst/>
          </a:prstGeom>
          <a:noFill/>
        </p:spPr>
      </p:pic>
      <p:pic>
        <p:nvPicPr>
          <p:cNvPr id="11" name="Picture 30" descr="Ю">
            <a:hlinkClick r:id="" action="ppaction://noaction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71542" y="5406765"/>
            <a:ext cx="1718144" cy="127297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36712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7442">
            <a:off x="262397" y="2441256"/>
            <a:ext cx="37444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134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latin typeface="Monotype Corsiva" pitchFamily="66" charset="0"/>
                <a:cs typeface="Arabic Typesetting" pitchFamily="66" charset="-78"/>
              </a:rPr>
              <a:t>Склади слово</a:t>
            </a:r>
            <a:endParaRPr lang="ru-RU" sz="8000" b="1" dirty="0">
              <a:solidFill>
                <a:srgbClr val="00B0F0"/>
              </a:solidFill>
              <a:latin typeface="Monotype Corsiva" pitchFamily="66" charset="0"/>
              <a:cs typeface="Arabic Typesetting" pitchFamily="66" charset="-78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  та  п</a:t>
            </a: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  </a:t>
            </a: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uk-UA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  </a:t>
            </a: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</a:t>
            </a: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нка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ці  </a:t>
            </a: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он</a:t>
            </a:r>
            <a:endParaRPr lang="ru-RU" sz="5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  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</a:t>
            </a: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</a:t>
            </a:r>
            <a:endParaRPr lang="ru-RU" sz="5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</a:t>
            </a: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  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</a:t>
            </a:r>
            <a:endParaRPr lang="uk-UA" sz="5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  се 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</a:t>
            </a:r>
            <a:endParaRPr lang="ru-RU" sz="5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</a:t>
            </a: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</a:t>
            </a:r>
            <a:endParaRPr lang="ru-RU" sz="5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ті  топи</a:t>
            </a:r>
            <a:endParaRPr lang="ru-RU" sz="5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372916" cy="54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0607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Сторінка;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егіон;</a:t>
            </a: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карта;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дружина;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uk-UA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іп</a:t>
            </a:r>
            <a:r>
              <a:rPr lang="uk-UA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ліпописець</a:t>
            </a:r>
            <a:r>
              <a:rPr lang="uk-UA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універсал</a:t>
            </a:r>
            <a:r>
              <a:rPr lang="uk-UA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атлас;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Кобзар;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тік.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187220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61967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7653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5</a:t>
            </a:r>
            <a: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chemeClr val="accent5">
                    <a:lumMod val="75000"/>
                  </a:schemeClr>
                </a:solidFill>
              </a:rPr>
              <a:t>«Крилаті вислови»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 descr="C:\Users\Oksana\Desktop\pro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140968"/>
            <a:ext cx="1804333" cy="20048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920085"/>
            <a:ext cx="4618856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1.Перейти Рубікон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2.Ахілесова п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uk-UA" sz="3200" b="1" dirty="0" err="1" smtClean="0">
                <a:solidFill>
                  <a:schemeClr val="accent5">
                    <a:lumMod val="75000"/>
                  </a:schemeClr>
                </a:solidFill>
              </a:rPr>
              <a:t>ята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3.Троянський кінь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4.Пірова перемога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5.Нитка Аріадни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6.Розрубати </a:t>
            </a:r>
            <a:r>
              <a:rPr lang="uk-UA" sz="3200" b="1" dirty="0" err="1" smtClean="0">
                <a:solidFill>
                  <a:schemeClr val="accent5">
                    <a:lumMod val="75000"/>
                  </a:schemeClr>
                </a:solidFill>
              </a:rPr>
              <a:t>Гордієв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 вузол 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Admin\Desktop\76277572_school03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7433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Червоний ящик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ksana\Desktop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27126"/>
            <a:ext cx="4930874" cy="49308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У червоному ящику лежать три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“яблука”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Перше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“яблуко”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було завезено до Росії у XVII ст. із Голландії за наказом Петра І, а в Голландію потрапило з Америки. Його називали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“земляне”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або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“чортове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яблуко”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Друге яблуко було завезене з Південної Америки. Французи та італійці називали його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“яблуком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кохання”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“золотим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яблуком”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Перша згадка про це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“яблуко”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в Росії датована 1718 роком. У цей час його вирощували тільки в приватному ботанічному саду. Третє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“яблуко”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– китайське, батьківщина його – Південно-Східна Азія. Воно так і називається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“китайське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яблуко”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Назвіть яблука, що лежать у червоному ящику.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8" name="Picture 2" descr="C:\Users\Oksana\Desktop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043535" cy="3043535"/>
          </a:xfrm>
          <a:prstGeom prst="rect">
            <a:avLst/>
          </a:prstGeom>
          <a:noFill/>
        </p:spPr>
      </p:pic>
      <p:pic>
        <p:nvPicPr>
          <p:cNvPr id="4099" name="Picture 3" descr="C:\Users\Oksana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344019" cy="3344019"/>
          </a:xfrm>
          <a:prstGeom prst="rect">
            <a:avLst/>
          </a:prstGeom>
          <a:noFill/>
        </p:spPr>
      </p:pic>
      <p:pic>
        <p:nvPicPr>
          <p:cNvPr id="4100" name="Picture 4" descr="C:\Users\Oksana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2983979" cy="2983979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275856" y="2564904"/>
            <a:ext cx="1296144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1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28184" y="5013176"/>
            <a:ext cx="1296144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3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87624" y="5301208"/>
            <a:ext cx="1368152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2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101" name="Picture 5" descr="C:\Users\Oksana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93852"/>
            <a:ext cx="2566834" cy="1703300"/>
          </a:xfrm>
          <a:prstGeom prst="rect">
            <a:avLst/>
          </a:prstGeom>
          <a:noFill/>
        </p:spPr>
      </p:pic>
      <p:pic>
        <p:nvPicPr>
          <p:cNvPr id="4102" name="Picture 6" descr="C:\Users\Oksana\Desktop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08720"/>
            <a:ext cx="2871219" cy="1527993"/>
          </a:xfrm>
          <a:prstGeom prst="rect">
            <a:avLst/>
          </a:prstGeom>
          <a:noFill/>
        </p:spPr>
      </p:pic>
      <p:pic>
        <p:nvPicPr>
          <p:cNvPr id="4104" name="Picture 8" descr="C:\Users\Oksana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29000"/>
            <a:ext cx="2365674" cy="14828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err="1" smtClean="0"/>
              <a:t>Дякую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44 слай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7" y="2420888"/>
            <a:ext cx="4348274" cy="28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" y="3356992"/>
            <a:ext cx="3434182" cy="314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16" descr="post-47238-126883786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2927945" cy="292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62021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50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910" y="2924944"/>
            <a:ext cx="4464496" cy="1358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8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РЕБУСИ</a:t>
            </a:r>
            <a:endParaRPr lang="ru-RU" sz="8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88" y="194025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22" y="45720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0884"/>
            <a:ext cx="22770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888" y="57150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88" y="57150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16" y="5714853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16" y="57150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17555">
            <a:off x="646856" y="2191318"/>
            <a:ext cx="952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69" y="67126"/>
            <a:ext cx="962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Oksana\Desktop\pro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214290"/>
            <a:ext cx="1285875" cy="14287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589259">
            <a:off x="2405364" y="115528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Сторінка 1</a:t>
            </a:r>
            <a: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48246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293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                        </a:t>
            </a:r>
            <a:r>
              <a:rPr lang="uk-UA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531" y="980728"/>
            <a:ext cx="4029075" cy="432048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5" y="949005"/>
            <a:ext cx="2450603" cy="39201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33" y="1628801"/>
            <a:ext cx="2949996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9" y="1159931"/>
            <a:ext cx="75182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08455"/>
            <a:ext cx="723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3215"/>
            <a:ext cx="21210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02" y="763094"/>
            <a:ext cx="488110" cy="6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32" y="678499"/>
            <a:ext cx="625316" cy="75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93" y="840616"/>
            <a:ext cx="647735" cy="4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9462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u="sng" dirty="0" smtClean="0">
                <a:solidFill>
                  <a:srgbClr val="FF0000"/>
                </a:solidFill>
              </a:rPr>
              <a:t>скіфи</a:t>
            </a:r>
            <a:endParaRPr lang="ru-RU" sz="4800" b="1" i="1" u="sng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4572000" y="865188"/>
            <a:ext cx="4572000" cy="619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6000" b="0" dirty="0" smtClean="0">
                <a:solidFill>
                  <a:srgbClr val="FF0000"/>
                </a:solidFill>
              </a:rPr>
              <a:t>Ф=В</a:t>
            </a:r>
            <a:endParaRPr lang="ru-RU" sz="6000" b="0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r>
              <a:rPr lang="en-US" dirty="0" smtClean="0"/>
              <a:t>                               </a:t>
            </a:r>
            <a:r>
              <a:rPr lang="en-US" sz="6600" dirty="0" smtClean="0"/>
              <a:t>‘’”//’</a:t>
            </a:r>
            <a:endParaRPr lang="ru-RU" sz="6600" dirty="0"/>
          </a:p>
        </p:txBody>
      </p:sp>
      <p:pic>
        <p:nvPicPr>
          <p:cNvPr id="6" name="Picture 19" descr="С">
            <a:hlinkClick r:id="" action="ppaction://noaction"/>
          </p:cNvPr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49504"/>
            <a:ext cx="2736304" cy="266429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17" y="1729464"/>
            <a:ext cx="41208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29464"/>
            <a:ext cx="864096" cy="8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 descr="\\fserver2\data\Рабочие столы учителей\grigoryeva\Рабочий стол\Детский алфавит\Детский алфавит\буковки\И.png">
            <a:hlinkClick r:id="" action="ppaction://noaction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54169" y="2420888"/>
            <a:ext cx="213831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92361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endParaRPr lang="ru-RU" dirty="0"/>
          </a:p>
        </p:txBody>
      </p:sp>
      <p:pic>
        <p:nvPicPr>
          <p:cNvPr id="7" name="Picture 16" descr="О">
            <a:hlinkClick r:id="" action="ppaction://noaction"/>
          </p:cNvPr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375"/>
            <a:ext cx="3527425" cy="32400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55058"/>
            <a:ext cx="3040732" cy="295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69075"/>
            <a:ext cx="118923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683"/>
            <a:ext cx="118923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836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софія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12842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2" descr="Ф">
            <a:hlinkClick r:id="" action="ppaction://noaction"/>
          </p:cNvPr>
          <p:cNvPicPr>
            <a:picLocks noGrp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0175" y="2420938"/>
            <a:ext cx="2663825" cy="2447925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268413"/>
            <a:ext cx="9239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268413"/>
            <a:ext cx="93503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3214"/>
            <a:ext cx="2409056" cy="324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469868" cy="19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5241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князь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4040188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4198143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                </a:t>
            </a:r>
          </a:p>
          <a:p>
            <a:endParaRPr lang="ru-RU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7920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924694" cy="63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1602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983533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9" y="1825523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6" y="1825523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6" y="2420888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4" y="2987190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5" y="3566508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6" y="4145826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06" y="4725144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60" y="1700808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60" y="2693874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68" y="3502869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61" y="4082187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29" y="4661505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51164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74" y="2168407"/>
            <a:ext cx="869801" cy="5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1439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662</TotalTime>
  <Words>438</Words>
  <Application>Microsoft Office PowerPoint</Application>
  <PresentationFormat>Экран (4:3)</PresentationFormat>
  <Paragraphs>96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Слайд 1</vt:lpstr>
      <vt:lpstr>Правила поведінки:</vt:lpstr>
      <vt:lpstr>Слайд 3</vt:lpstr>
      <vt:lpstr>        </vt:lpstr>
      <vt:lpstr>                        історія</vt:lpstr>
      <vt:lpstr>скіфи</vt:lpstr>
      <vt:lpstr>Олег</vt:lpstr>
      <vt:lpstr>софія</vt:lpstr>
      <vt:lpstr>князь</vt:lpstr>
      <vt:lpstr>карта</vt:lpstr>
      <vt:lpstr>Либідь</vt:lpstr>
      <vt:lpstr>                    закон</vt:lpstr>
      <vt:lpstr>гетьман</vt:lpstr>
      <vt:lpstr>булава</vt:lpstr>
      <vt:lpstr>раб</vt:lpstr>
      <vt:lpstr>варвари</vt:lpstr>
      <vt:lpstr>Сторінка 2 </vt:lpstr>
      <vt:lpstr>Мило</vt:lpstr>
      <vt:lpstr>Єгипетські піраміди</vt:lpstr>
      <vt:lpstr>Дніпро</vt:lpstr>
      <vt:lpstr>її приносили в жертву </vt:lpstr>
      <vt:lpstr>   Сторінка 3   </vt:lpstr>
      <vt:lpstr>Слайд 23</vt:lpstr>
      <vt:lpstr>Слайд 24</vt:lpstr>
      <vt:lpstr>Слайд 25</vt:lpstr>
      <vt:lpstr>Слайд 26</vt:lpstr>
      <vt:lpstr>Сторінка 4 </vt:lpstr>
      <vt:lpstr>                                 Сторінка 4   Склади слово</vt:lpstr>
      <vt:lpstr>Склади слово</vt:lpstr>
      <vt:lpstr>Слайд 30</vt:lpstr>
      <vt:lpstr>Сторінка 5 </vt:lpstr>
      <vt:lpstr>Слайд 32</vt:lpstr>
      <vt:lpstr>Червоний ящик</vt:lpstr>
      <vt:lpstr>Слайд 34</vt:lpstr>
      <vt:lpstr> </vt:lpstr>
      <vt:lpstr>Дякую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Л+</dc:title>
  <dc:creator>РАБОТА</dc:creator>
  <cp:lastModifiedBy>Oksana</cp:lastModifiedBy>
  <cp:revision>52</cp:revision>
  <dcterms:created xsi:type="dcterms:W3CDTF">2014-02-18T18:36:50Z</dcterms:created>
  <dcterms:modified xsi:type="dcterms:W3CDTF">2017-08-14T13:40:20Z</dcterms:modified>
</cp:coreProperties>
</file>