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92" r:id="rId2"/>
    <p:sldMasterId id="2147483828" r:id="rId3"/>
    <p:sldMasterId id="2147483858" r:id="rId4"/>
    <p:sldMasterId id="2147483870" r:id="rId5"/>
  </p:sldMasterIdLst>
  <p:notesMasterIdLst>
    <p:notesMasterId r:id="rId49"/>
  </p:notesMasterIdLst>
  <p:sldIdLst>
    <p:sldId id="294" r:id="rId6"/>
    <p:sldId id="279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256" r:id="rId16"/>
    <p:sldId id="280" r:id="rId17"/>
    <p:sldId id="257" r:id="rId18"/>
    <p:sldId id="258" r:id="rId19"/>
    <p:sldId id="260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5" r:id="rId29"/>
    <p:sldId id="276" r:id="rId30"/>
    <p:sldId id="282" r:id="rId31"/>
    <p:sldId id="283" r:id="rId32"/>
    <p:sldId id="284" r:id="rId33"/>
    <p:sldId id="286" r:id="rId34"/>
    <p:sldId id="285" r:id="rId35"/>
    <p:sldId id="287" r:id="rId36"/>
    <p:sldId id="305" r:id="rId37"/>
    <p:sldId id="277" r:id="rId38"/>
    <p:sldId id="306" r:id="rId39"/>
    <p:sldId id="307" r:id="rId40"/>
    <p:sldId id="278" r:id="rId41"/>
    <p:sldId id="288" r:id="rId42"/>
    <p:sldId id="289" r:id="rId43"/>
    <p:sldId id="281" r:id="rId44"/>
    <p:sldId id="308" r:id="rId45"/>
    <p:sldId id="290" r:id="rId46"/>
    <p:sldId id="293" r:id="rId47"/>
    <p:sldId id="303" r:id="rId48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973F3-9231-408F-97A4-1E2864012C33}" type="datetimeFigureOut">
              <a:rPr lang="uk-UA" smtClean="0"/>
              <a:t>19.08.2017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C9F93E-7C89-4848-A99F-CCD0B92D8A9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25756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9F93E-7C89-4848-A99F-CCD0B92D8A91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86894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A3093D-9F23-430F-AC04-996A559B6D2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280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9F93E-7C89-4848-A99F-CCD0B92D8A91}" type="slidenum">
              <a:rPr lang="uk-UA" smtClean="0"/>
              <a:t>29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08340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9F93E-7C89-4848-A99F-CCD0B92D8A91}" type="slidenum">
              <a:rPr lang="uk-UA" smtClean="0"/>
              <a:t>38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38875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F4EE-D462-4582-B862-477FF9BE0956}" type="datetimeFigureOut">
              <a:rPr lang="uk-UA" smtClean="0"/>
              <a:t>19.08.2017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A06D1-D9C2-49ED-9CB7-19D86943DDC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81958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F4EE-D462-4582-B862-477FF9BE0956}" type="datetimeFigureOut">
              <a:rPr lang="uk-UA" smtClean="0"/>
              <a:t>19.08.2017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A06D1-D9C2-49ED-9CB7-19D86943DDC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41690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F4EE-D462-4582-B862-477FF9BE0956}" type="datetimeFigureOut">
              <a:rPr lang="uk-UA" smtClean="0"/>
              <a:t>19.08.2017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A06D1-D9C2-49ED-9CB7-19D86943DDC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78976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9E9E1-0E98-41F2-9622-2F404016B455}" type="slidenum">
              <a:rPr lang="uk-UA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3401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AAF13-8F4C-4013-828A-F90B6DCAE651}" type="slidenum">
              <a:rPr lang="uk-UA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0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5E343-6E9E-451E-AD2F-9F42C8EAABB2}" type="slidenum">
              <a:rPr lang="uk-UA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147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959A1-3E54-4F10-A416-FD8755463F71}" type="slidenum">
              <a:rPr lang="uk-UA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0098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48CFE-6B29-4665-8A4B-FC34B60ECEA9}" type="slidenum">
              <a:rPr lang="uk-UA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2652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734A8-A96E-42AC-9B4A-3D9D27F9886E}" type="slidenum">
              <a:rPr lang="uk-UA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0928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0DA11-3D14-4656-8A44-A85A47E1215F}" type="slidenum">
              <a:rPr lang="uk-UA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2341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C5FB1-AFB9-454E-877C-030526E14B6A}" type="slidenum">
              <a:rPr lang="uk-UA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810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F4EE-D462-4582-B862-477FF9BE0956}" type="datetimeFigureOut">
              <a:rPr lang="uk-UA" smtClean="0"/>
              <a:t>19.08.2017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A06D1-D9C2-49ED-9CB7-19D86943DDC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001481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973EE-F7DF-451D-86CF-7BFFE34F9379}" type="slidenum">
              <a:rPr lang="uk-UA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5002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1C797-D999-4464-B861-5D59034AE91D}" type="slidenum">
              <a:rPr lang="uk-UA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038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A73CA5-73C6-4EE1-AF88-CDDC439F12F2}" type="slidenum">
              <a:rPr lang="uk-UA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5548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6032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3517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9012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9674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1123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4943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190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F4EE-D462-4582-B862-477FF9BE0956}" type="datetimeFigureOut">
              <a:rPr lang="uk-UA" smtClean="0"/>
              <a:t>19.08.2017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A06D1-D9C2-49ED-9CB7-19D86943DDC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304484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0949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8859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3968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8079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black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black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17110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2877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172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6177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3955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D8A1-4090-46BD-A252-22FCE4AF5548}" type="datetimeFigureOut">
              <a:rPr lang="uk-UA" smtClean="0">
                <a:solidFill>
                  <a:prstClr val="black"/>
                </a:solidFill>
              </a:rPr>
              <a:pPr/>
              <a:t>19.08.2017</a:t>
            </a:fld>
            <a:endParaRPr lang="uk-UA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50D5-0E71-49B8-BE2C-021EC54AF871}" type="slidenum">
              <a:rPr lang="uk-UA" smtClean="0">
                <a:solidFill>
                  <a:prstClr val="black"/>
                </a:solidFill>
              </a:rPr>
              <a:pPr/>
              <a:t>‹#›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20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F4EE-D462-4582-B862-477FF9BE0956}" type="datetimeFigureOut">
              <a:rPr lang="uk-UA" smtClean="0"/>
              <a:t>19.08.2017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A06D1-D9C2-49ED-9CB7-19D86943DDC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6362079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E1247-D0FC-44C3-A044-D1214440FB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47BA-F4F1-4FD8-BE3B-6BE039442A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1986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E1247-D0FC-44C3-A044-D1214440FB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47BA-F4F1-4FD8-BE3B-6BE039442A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0640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E1247-D0FC-44C3-A044-D1214440FB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47BA-F4F1-4FD8-BE3B-6BE039442A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1539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E1247-D0FC-44C3-A044-D1214440FB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47BA-F4F1-4FD8-BE3B-6BE039442A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8796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E1247-D0FC-44C3-A044-D1214440FB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47BA-F4F1-4FD8-BE3B-6BE039442A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4336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E1247-D0FC-44C3-A044-D1214440FB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47BA-F4F1-4FD8-BE3B-6BE039442A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7238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E1247-D0FC-44C3-A044-D1214440FB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47BA-F4F1-4FD8-BE3B-6BE039442A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6407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E1247-D0FC-44C3-A044-D1214440FB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47BA-F4F1-4FD8-BE3B-6BE039442A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6879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E1247-D0FC-44C3-A044-D1214440FB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47BA-F4F1-4FD8-BE3B-6BE039442A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076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E1247-D0FC-44C3-A044-D1214440FB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47BA-F4F1-4FD8-BE3B-6BE039442A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90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F4EE-D462-4582-B862-477FF9BE0956}" type="datetimeFigureOut">
              <a:rPr lang="uk-UA" smtClean="0"/>
              <a:t>19.08.2017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A06D1-D9C2-49ED-9CB7-19D86943DDC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0831519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E1247-D0FC-44C3-A044-D1214440FB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47BA-F4F1-4FD8-BE3B-6BE039442A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3328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5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7" name="Freeform 9"/>
          <p:cNvSpPr/>
          <p:nvPr/>
        </p:nvSpPr>
        <p:spPr>
          <a:xfrm rot="10800000">
            <a:off x="1189096" y="5617774"/>
            <a:ext cx="9843913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1320801" y="1017588"/>
            <a:ext cx="9571567" cy="4830762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11"/>
          <p:cNvSpPr/>
          <p:nvPr/>
        </p:nvSpPr>
        <p:spPr>
          <a:xfrm>
            <a:off x="1320801" y="1009650"/>
            <a:ext cx="9573684" cy="4832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1026585" y="701676"/>
            <a:ext cx="755649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10567723" y="654844"/>
            <a:ext cx="566738" cy="755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02934" y="1794935"/>
            <a:ext cx="7631291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02934" y="3736622"/>
            <a:ext cx="761623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9027585" y="5357814"/>
            <a:ext cx="1619249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3CE63-0E3F-46B2-824D-8DBEC341C8F6}" type="datetimeFigureOut">
              <a:rPr lang="uk-UA">
                <a:solidFill>
                  <a:srgbClr val="465E9C"/>
                </a:solidFill>
              </a:rPr>
              <a:pPr>
                <a:defRPr/>
              </a:pPr>
              <a:t>19.08.2017</a:t>
            </a:fld>
            <a:endParaRPr lang="uk-UA">
              <a:solidFill>
                <a:srgbClr val="465E9C"/>
              </a:solidFill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66334" y="5357814"/>
            <a:ext cx="6711951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srgbClr val="465E9C"/>
              </a:solidFill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4634" y="5357814"/>
            <a:ext cx="738717" cy="3651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7B177784-D875-48D8-BC3A-53B9154C6D15}" type="slidenum">
              <a:rPr lang="uk-UA" altLang="uk-UA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46425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E04E7-4924-4EE0-B7ED-F02D45B8A56C}" type="datetimeFigureOut">
              <a:rPr lang="uk-UA">
                <a:solidFill>
                  <a:srgbClr val="465E9C"/>
                </a:solidFill>
              </a:rPr>
              <a:pPr>
                <a:defRPr/>
              </a:pPr>
              <a:t>19.08.2017</a:t>
            </a:fld>
            <a:endParaRPr lang="uk-UA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F82C1-AAF8-4CD3-B555-9ECF9786FD69}" type="slidenum">
              <a:rPr lang="uk-UA" altLang="uk-UA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57388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6639" y="2239431"/>
            <a:ext cx="8338725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690" y="3725335"/>
            <a:ext cx="8308623" cy="1309511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C3C41-D276-4BD5-9C12-072E0717E242}" type="datetimeFigureOut">
              <a:rPr lang="uk-UA">
                <a:solidFill>
                  <a:srgbClr val="465E9C"/>
                </a:solidFill>
              </a:rPr>
              <a:pPr>
                <a:defRPr/>
              </a:pPr>
              <a:t>19.08.2017</a:t>
            </a:fld>
            <a:endParaRPr lang="uk-UA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7EC67-11E1-4B49-8382-E0EA421D577A}" type="slidenum">
              <a:rPr lang="uk-UA" altLang="uk-UA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114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731264" y="2121407"/>
            <a:ext cx="42672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217920" y="2119313"/>
            <a:ext cx="42672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4EFA-5084-4B59-B34F-A62E0F0070C0}" type="datetimeFigureOut">
              <a:rPr lang="uk-UA">
                <a:solidFill>
                  <a:srgbClr val="465E9C"/>
                </a:solidFill>
              </a:rPr>
              <a:pPr>
                <a:defRPr/>
              </a:pPr>
              <a:t>19.08.2017</a:t>
            </a:fld>
            <a:endParaRPr lang="uk-UA">
              <a:solidFill>
                <a:srgbClr val="465E9C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srgbClr val="465E9C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6DE70-FE92-4076-8DA3-D33FFD40B99F}" type="slidenum">
              <a:rPr lang="uk-UA" altLang="uk-UA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79354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77160" y="2122312"/>
            <a:ext cx="391936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47559" y="2122311"/>
            <a:ext cx="3925824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731264" y="2944368"/>
            <a:ext cx="4303776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193535" y="2944813"/>
            <a:ext cx="4303776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4F6C0-E436-418C-8F04-0DE3F22EEA1B}" type="datetimeFigureOut">
              <a:rPr lang="uk-UA">
                <a:solidFill>
                  <a:srgbClr val="465E9C"/>
                </a:solidFill>
              </a:rPr>
              <a:pPr>
                <a:defRPr/>
              </a:pPr>
              <a:t>19.08.2017</a:t>
            </a:fld>
            <a:endParaRPr lang="uk-UA">
              <a:solidFill>
                <a:srgbClr val="465E9C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srgbClr val="465E9C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672F5-2177-4198-9012-6958D2B7BC33}" type="slidenum">
              <a:rPr lang="uk-UA" altLang="uk-UA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21788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F12B9-657D-4489-9139-487D59F2729A}" type="datetimeFigureOut">
              <a:rPr lang="uk-UA">
                <a:solidFill>
                  <a:srgbClr val="465E9C"/>
                </a:solidFill>
              </a:rPr>
              <a:pPr>
                <a:defRPr/>
              </a:pPr>
              <a:t>19.08.2017</a:t>
            </a:fld>
            <a:endParaRPr lang="uk-UA">
              <a:solidFill>
                <a:srgbClr val="465E9C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srgbClr val="465E9C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CF7FE-2882-4D58-A884-457BDA389DE8}" type="slidenum">
              <a:rPr lang="uk-UA" altLang="uk-UA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24641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DB206-9DC6-4CD1-B561-234DDE1E3471}" type="datetimeFigureOut">
              <a:rPr lang="uk-UA">
                <a:solidFill>
                  <a:srgbClr val="465E9C"/>
                </a:solidFill>
              </a:rPr>
              <a:pPr>
                <a:defRPr/>
              </a:pPr>
              <a:t>19.08.2017</a:t>
            </a:fld>
            <a:endParaRPr lang="uk-UA">
              <a:solidFill>
                <a:srgbClr val="465E9C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srgbClr val="465E9C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EAED5-BA90-4356-814B-7CCBCE4AABE7}" type="slidenum">
              <a:rPr lang="uk-UA" altLang="uk-UA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2584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8" name="Freeform 10"/>
          <p:cNvSpPr/>
          <p:nvPr/>
        </p:nvSpPr>
        <p:spPr>
          <a:xfrm rot="10800000">
            <a:off x="842903" y="6058038"/>
            <a:ext cx="10295468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15"/>
          <p:cNvSpPr/>
          <p:nvPr/>
        </p:nvSpPr>
        <p:spPr>
          <a:xfrm rot="60000">
            <a:off x="5958417" y="604839"/>
            <a:ext cx="505248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16"/>
          <p:cNvSpPr/>
          <p:nvPr/>
        </p:nvSpPr>
        <p:spPr>
          <a:xfrm rot="60000">
            <a:off x="5962651" y="603250"/>
            <a:ext cx="5050367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Rectangle 12"/>
          <p:cNvSpPr/>
          <p:nvPr/>
        </p:nvSpPr>
        <p:spPr>
          <a:xfrm rot="21540000">
            <a:off x="999067" y="576263"/>
            <a:ext cx="5052484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3"/>
          <p:cNvSpPr/>
          <p:nvPr/>
        </p:nvSpPr>
        <p:spPr>
          <a:xfrm rot="21540000">
            <a:off x="999067" y="576263"/>
            <a:ext cx="5052484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3162300" y="293689"/>
            <a:ext cx="755651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8467990" y="238919"/>
            <a:ext cx="566738" cy="755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478635" y="2020043"/>
            <a:ext cx="4086436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6472388" y="1150993"/>
            <a:ext cx="4027723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530834" y="3623748"/>
            <a:ext cx="4065188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456084" y="5886451"/>
            <a:ext cx="161713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73701-0BE1-46A5-BEBB-E90CA6EEEC85}" type="datetimeFigureOut">
              <a:rPr lang="uk-UA">
                <a:solidFill>
                  <a:srgbClr val="465E9C"/>
                </a:solidFill>
              </a:rPr>
              <a:pPr>
                <a:defRPr/>
              </a:pPr>
              <a:t>19.08.2017</a:t>
            </a:fld>
            <a:endParaRPr lang="uk-UA">
              <a:solidFill>
                <a:srgbClr val="465E9C"/>
              </a:solidFill>
            </a:endParaRP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1219201" y="5829301"/>
            <a:ext cx="46968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srgbClr val="465E9C"/>
              </a:solidFill>
            </a:endParaRPr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10077451" y="5897564"/>
            <a:ext cx="738716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B3D8E4-1B0B-42E8-BA58-76E16D3A3006}" type="slidenum">
              <a:rPr lang="uk-UA" altLang="uk-UA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9940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8" name="Freeform 30"/>
          <p:cNvSpPr/>
          <p:nvPr/>
        </p:nvSpPr>
        <p:spPr>
          <a:xfrm rot="10800000">
            <a:off x="842903" y="6058038"/>
            <a:ext cx="10295468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11"/>
          <p:cNvSpPr/>
          <p:nvPr/>
        </p:nvSpPr>
        <p:spPr>
          <a:xfrm rot="21540000">
            <a:off x="999067" y="576263"/>
            <a:ext cx="5052484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12"/>
          <p:cNvSpPr/>
          <p:nvPr/>
        </p:nvSpPr>
        <p:spPr>
          <a:xfrm rot="21540000">
            <a:off x="992717" y="576263"/>
            <a:ext cx="5052483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Rectangle 28"/>
          <p:cNvSpPr/>
          <p:nvPr/>
        </p:nvSpPr>
        <p:spPr>
          <a:xfrm rot="60000">
            <a:off x="5958417" y="604839"/>
            <a:ext cx="505248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29"/>
          <p:cNvSpPr/>
          <p:nvPr/>
        </p:nvSpPr>
        <p:spPr>
          <a:xfrm rot="60000">
            <a:off x="5952067" y="603250"/>
            <a:ext cx="5052484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3162300" y="293689"/>
            <a:ext cx="755651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8467990" y="238919"/>
            <a:ext cx="566738" cy="755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475232" y="2020824"/>
            <a:ext cx="408432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6531487" y="1207272"/>
            <a:ext cx="3885151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536192" y="3621024"/>
            <a:ext cx="4059936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460318" y="5888039"/>
            <a:ext cx="1619249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93CD9-3755-42A0-B863-A9DED6E7635A}" type="datetimeFigureOut">
              <a:rPr lang="uk-UA">
                <a:solidFill>
                  <a:srgbClr val="465E9C"/>
                </a:solidFill>
              </a:rPr>
              <a:pPr>
                <a:defRPr/>
              </a:pPr>
              <a:t>19.08.2017</a:t>
            </a:fld>
            <a:endParaRPr lang="uk-UA">
              <a:solidFill>
                <a:srgbClr val="465E9C"/>
              </a:solidFill>
            </a:endParaRP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1219201" y="5830889"/>
            <a:ext cx="4425951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srgbClr val="465E9C"/>
              </a:solidFill>
            </a:endParaRPr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10083800" y="5900739"/>
            <a:ext cx="738717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D2EF2B-5955-4D3C-884D-22EAA86D1003}" type="slidenum">
              <a:rPr lang="uk-UA" altLang="uk-UA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869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F4EE-D462-4582-B862-477FF9BE0956}" type="datetimeFigureOut">
              <a:rPr lang="uk-UA" smtClean="0"/>
              <a:t>19.08.2017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A06D1-D9C2-49ED-9CB7-19D86943DDC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0739264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99270-0AE4-4C7C-A9F6-A354B12DCA9A}" type="datetimeFigureOut">
              <a:rPr lang="uk-UA">
                <a:solidFill>
                  <a:srgbClr val="465E9C"/>
                </a:solidFill>
              </a:rPr>
              <a:pPr>
                <a:defRPr/>
              </a:pPr>
              <a:t>19.08.2017</a:t>
            </a:fld>
            <a:endParaRPr lang="uk-UA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71A49-3F18-43C1-98D5-1191283EE61D}" type="slidenum">
              <a:rPr lang="uk-UA" altLang="uk-UA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46454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2" y="925691"/>
            <a:ext cx="1907823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0962" y="1106313"/>
            <a:ext cx="690503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E8328-61B9-4EBE-9F5B-58E0BF65ECE4}" type="datetimeFigureOut">
              <a:rPr lang="uk-UA">
                <a:solidFill>
                  <a:srgbClr val="465E9C"/>
                </a:solidFill>
              </a:rPr>
              <a:pPr>
                <a:defRPr/>
              </a:pPr>
              <a:t>19.08.2017</a:t>
            </a:fld>
            <a:endParaRPr lang="uk-UA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F044A-83A3-4EBB-8071-394A9D27C595}" type="slidenum">
              <a:rPr lang="uk-UA" altLang="uk-UA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uk-UA" altLang="uk-UA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97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F4EE-D462-4582-B862-477FF9BE0956}" type="datetimeFigureOut">
              <a:rPr lang="uk-UA" smtClean="0"/>
              <a:t>19.08.2017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A06D1-D9C2-49ED-9CB7-19D86943DDC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03771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F4EE-D462-4582-B862-477FF9BE0956}" type="datetimeFigureOut">
              <a:rPr lang="uk-UA" smtClean="0"/>
              <a:t>19.08.2017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A06D1-D9C2-49ED-9CB7-19D86943DDC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79536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F4EE-D462-4582-B862-477FF9BE0956}" type="datetimeFigureOut">
              <a:rPr lang="uk-UA" smtClean="0"/>
              <a:t>19.08.2017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A06D1-D9C2-49ED-9CB7-19D86943DDC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47418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FF4EE-D462-4582-B862-477FF9BE0956}" type="datetimeFigureOut">
              <a:rPr lang="uk-UA" smtClean="0"/>
              <a:t>19.08.2017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A06D1-D9C2-49ED-9CB7-19D86943DDC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57224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Образец текста</a:t>
            </a:r>
          </a:p>
          <a:p>
            <a:pPr lvl="1"/>
            <a:r>
              <a:rPr lang="uk-UA" altLang="uk-UA" smtClean="0"/>
              <a:t>Второй уровень</a:t>
            </a:r>
          </a:p>
          <a:p>
            <a:pPr lvl="2"/>
            <a:r>
              <a:rPr lang="uk-UA" altLang="uk-UA" smtClean="0"/>
              <a:t>Третий уровень</a:t>
            </a:r>
          </a:p>
          <a:p>
            <a:pPr lvl="3"/>
            <a:r>
              <a:rPr lang="uk-UA" altLang="uk-UA" smtClean="0"/>
              <a:t>Четвертый уровень</a:t>
            </a:r>
          </a:p>
          <a:p>
            <a:pPr lvl="4"/>
            <a:r>
              <a:rPr lang="uk-UA" altLang="uk-UA" smtClean="0"/>
              <a:t>Пятый уровень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 altLang="uk-UA">
              <a:solidFill>
                <a:srgbClr val="000000"/>
              </a:solidFill>
            </a:endParaRP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5B3AD3-17EB-4CFC-BC26-05A82CE2A4B7}" type="slidenum">
              <a:rPr lang="uk-UA" altLang="uk-UA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uk-UA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457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defTabSz="457200">
              <a:defRPr/>
            </a:pPr>
            <a:fld id="{45249B56-FD1C-4CE3-A357-BA0963E15271}" type="datetimeFigureOut">
              <a:rPr lang="ru-RU" smtClean="0">
                <a:solidFill>
                  <a:prstClr val="black"/>
                </a:solidFill>
              </a:rPr>
              <a:pPr defTabSz="457200">
                <a:defRPr/>
              </a:pPr>
              <a:t>19.08.2017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defTabSz="457200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defTabSz="457200"/>
            <a:fld id="{16BB33EE-7A0B-4C93-9954-14686D5AEFBD}" type="slidenum">
              <a:rPr lang="ru-RU" altLang="uk-UA" smtClean="0">
                <a:solidFill>
                  <a:prstClr val="black"/>
                </a:solidFill>
              </a:rPr>
              <a:pPr defTabSz="457200"/>
              <a:t>‹#›</a:t>
            </a:fld>
            <a:endParaRPr lang="ru-RU" alt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180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  <p:sldLayoutId id="214748384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E1247-D0FC-44C3-A044-D1214440FB8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747BA-F4F1-4FD8-BE3B-6BE039442A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53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5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38201" y="6069330"/>
            <a:ext cx="1056132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75784" y="574675"/>
            <a:ext cx="102616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75784" y="576263"/>
            <a:ext cx="102616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032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726018" y="273051"/>
            <a:ext cx="755649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10914856" y="203994"/>
            <a:ext cx="566738" cy="755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itle Placeholder 1"/>
          <p:cNvSpPr>
            <a:spLocks noGrp="1"/>
          </p:cNvSpPr>
          <p:nvPr>
            <p:ph type="title"/>
          </p:nvPr>
        </p:nvSpPr>
        <p:spPr bwMode="auto">
          <a:xfrm>
            <a:off x="1460501" y="817564"/>
            <a:ext cx="9285817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  <a:endParaRPr lang="en-US" altLang="uk-UA" smtClean="0"/>
          </a:p>
        </p:txBody>
      </p:sp>
      <p:sp>
        <p:nvSpPr>
          <p:cNvPr id="10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951567" y="2119314"/>
            <a:ext cx="8261351" cy="3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  <a:endParaRPr lang="en-US" altLang="uk-U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06367" y="5808664"/>
            <a:ext cx="16171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Rage Italic" pitchFamily="66" charset="0"/>
                <a:cs typeface="+mn-cs"/>
              </a:defRPr>
            </a:lvl1pPr>
          </a:lstStyle>
          <a:p>
            <a:pPr>
              <a:defRPr/>
            </a:pPr>
            <a:fld id="{E2B45BE3-5CAA-4C72-8CFD-9EF9239CB929}" type="datetimeFigureOut">
              <a:rPr lang="uk-UA">
                <a:solidFill>
                  <a:srgbClr val="465E9C"/>
                </a:solidFill>
              </a:rPr>
              <a:pPr>
                <a:defRPr/>
              </a:pPr>
              <a:t>19.08.2017</a:t>
            </a:fld>
            <a:endParaRPr lang="uk-UA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9201" y="5808664"/>
            <a:ext cx="7387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Rage Italic" pitchFamily="66" charset="0"/>
                <a:cs typeface="+mn-cs"/>
              </a:defRPr>
            </a:lvl1pPr>
          </a:lstStyle>
          <a:p>
            <a:pPr>
              <a:defRPr/>
            </a:pPr>
            <a:endParaRPr lang="uk-UA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27734" y="5808664"/>
            <a:ext cx="7387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chemeClr val="tx2"/>
                </a:solidFill>
                <a:latin typeface="Rage Italic" panose="03070502040507070304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B4073C-1311-4A0E-BAAF-471082610111}" type="slidenum">
              <a:rPr lang="uk-UA" altLang="uk-UA">
                <a:solidFill>
                  <a:srgbClr val="465E9C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uk-UA" altLang="uk-UA">
              <a:solidFill>
                <a:srgbClr val="465E9C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445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anose="03060802040406070304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anose="03060802040406070304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anose="03060802040406070304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anose="03060802040406070304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4465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anose="03060802040406070304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26.png"/><Relationship Id="rId7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10" Type="http://schemas.openxmlformats.org/officeDocument/2006/relationships/audio" Target="../media/audio3.wav"/><Relationship Id="rId4" Type="http://schemas.openxmlformats.org/officeDocument/2006/relationships/image" Target="../media/image29.jpeg"/><Relationship Id="rId9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17.png"/><Relationship Id="rId7" Type="http://schemas.openxmlformats.org/officeDocument/2006/relationships/image" Target="../media/image5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gif"/><Relationship Id="rId5" Type="http://schemas.openxmlformats.org/officeDocument/2006/relationships/image" Target="../media/image14.png"/><Relationship Id="rId4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47917" y="1253242"/>
            <a:ext cx="6328938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5000"/>
              <a:buFont typeface="Brush Script MT" panose="03060802040406070304" pitchFamily="66" charset="0"/>
              <a:buChar char="O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Brush Script MT" panose="03060802040406070304" pitchFamily="66" charset="0"/>
              <a:buChar char="O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85000"/>
              <a:buFont typeface="Brush Script MT" panose="03060802040406070304" pitchFamily="66" charset="0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85000"/>
              <a:buFont typeface="Brush Script MT" panose="03060802040406070304" pitchFamily="66" charset="0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SzPct val="85000"/>
              <a:buFont typeface="Brush Script MT" panose="03060802040406070304" pitchFamily="66" charset="0"/>
              <a:buChar char="O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Brush Script MT" panose="03060802040406070304" pitchFamily="66" charset="0"/>
              <a:buChar char="O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Brush Script MT" panose="03060802040406070304" pitchFamily="66" charset="0"/>
              <a:buChar char="O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Brush Script MT" panose="03060802040406070304" pitchFamily="66" charset="0"/>
              <a:buChar char="O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Brush Script MT" panose="03060802040406070304" pitchFamily="66" charset="0"/>
              <a:buChar char="O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uk-UA" sz="3200" b="1" dirty="0">
                <a:solidFill>
                  <a:srgbClr val="00206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Система роботи </a:t>
            </a:r>
            <a:endParaRPr lang="uk-UA" altLang="uk-UA" sz="3200" b="1" dirty="0" smtClean="0">
              <a:solidFill>
                <a:srgbClr val="002060"/>
              </a:solidFill>
              <a:latin typeface="Monotype Corsiva" panose="03010101010201010101" pitchFamily="66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uk-UA" sz="32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з </a:t>
            </a:r>
            <a:r>
              <a:rPr lang="uk-UA" altLang="uk-UA" sz="3200" b="1" dirty="0">
                <a:solidFill>
                  <a:srgbClr val="00206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обдарованими дітьми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uk-UA" sz="3200" b="1" dirty="0">
                <a:solidFill>
                  <a:srgbClr val="00206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вчителя </a:t>
            </a:r>
            <a:r>
              <a:rPr lang="uk-UA" altLang="uk-UA" sz="32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початкових класів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uk-UA" sz="32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Одеської СШ №117 </a:t>
            </a:r>
            <a:r>
              <a:rPr lang="uk-UA" altLang="uk-UA" sz="3200" b="1" dirty="0">
                <a:solidFill>
                  <a:srgbClr val="00206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І-ІІІ ступенів</a:t>
            </a:r>
            <a:r>
              <a:rPr lang="uk-UA" altLang="uk-UA" sz="2800" b="1" dirty="0">
                <a:solidFill>
                  <a:srgbClr val="00206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 </a:t>
            </a:r>
            <a:endParaRPr lang="uk-UA" altLang="uk-UA" sz="4800" b="1" dirty="0">
              <a:solidFill>
                <a:srgbClr val="002060"/>
              </a:solidFill>
              <a:latin typeface="Monotype Corsiva" panose="03010101010201010101" pitchFamily="66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uk-UA" sz="4800" b="1" dirty="0" err="1" smtClean="0">
                <a:solidFill>
                  <a:srgbClr val="7030A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Сокур</a:t>
            </a:r>
            <a:r>
              <a:rPr lang="uk-UA" altLang="uk-UA" sz="4800" b="1" dirty="0" smtClean="0">
                <a:solidFill>
                  <a:srgbClr val="7030A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  Ганни       Олександрівни</a:t>
            </a:r>
            <a:endParaRPr lang="uk-UA" altLang="uk-UA" sz="4800" b="1" dirty="0">
              <a:solidFill>
                <a:srgbClr val="7030A0"/>
              </a:solidFill>
              <a:latin typeface="Monotype Corsiva" panose="03010101010201010101" pitchFamily="66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9831" y="4733387"/>
            <a:ext cx="3093707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u="sng" dirty="0">
                <a:solidFill>
                  <a:srgbClr val="0070C0"/>
                </a:solidFill>
                <a:latin typeface="Franklin Gothic Book" panose="020B0503020102020204" pitchFamily="34" charset="0"/>
                <a:cs typeface="Arial" charset="0"/>
              </a:rPr>
              <a:t>Педагогічне кредо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 b="1" i="1" u="sng" dirty="0">
              <a:solidFill>
                <a:srgbClr val="0070C0"/>
              </a:solidFill>
              <a:latin typeface="Franklin Gothic Book" panose="020B0503020102020204" pitchFamily="34" charset="0"/>
              <a:cs typeface="Arial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1" t="4295" r="14201" b="30620"/>
          <a:stretch/>
        </p:blipFill>
        <p:spPr>
          <a:xfrm>
            <a:off x="1975668" y="1142604"/>
            <a:ext cx="2694971" cy="3496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975668" y="5133497"/>
            <a:ext cx="82842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Вміння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знаходити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здібних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обдарованих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ТАЛАНТ, </a:t>
            </a:r>
            <a:endPara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вміння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виховувати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МИСТЕЦТВО.</a:t>
            </a:r>
          </a:p>
        </p:txBody>
      </p:sp>
      <p:pic>
        <p:nvPicPr>
          <p:cNvPr id="7" name="Picture 9" descr="Новини Волині Волинська ОДТРК - Part 29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60791" y="4104460"/>
            <a:ext cx="3595955" cy="23899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1218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139484" y="166768"/>
            <a:ext cx="11845871" cy="1143000"/>
          </a:xfrm>
        </p:spPr>
        <p:txBody>
          <a:bodyPr/>
          <a:lstStyle/>
          <a:p>
            <a:pPr eaLnBrk="1" hangingPunct="1"/>
            <a:r>
              <a:rPr lang="ru-RU" altLang="uk-UA" sz="3200" b="1" dirty="0" err="1">
                <a:solidFill>
                  <a:srgbClr val="006600"/>
                </a:solidFill>
              </a:rPr>
              <a:t>Розвитку</a:t>
            </a:r>
            <a:r>
              <a:rPr lang="ru-RU" altLang="uk-UA" sz="3200" b="1" dirty="0">
                <a:solidFill>
                  <a:srgbClr val="006600"/>
                </a:solidFill>
              </a:rPr>
              <a:t> </a:t>
            </a:r>
            <a:r>
              <a:rPr lang="ru-RU" altLang="uk-UA" sz="3200" b="1" dirty="0" err="1">
                <a:solidFill>
                  <a:srgbClr val="006600"/>
                </a:solidFill>
              </a:rPr>
              <a:t>обдарованості</a:t>
            </a:r>
            <a:r>
              <a:rPr lang="ru-RU" altLang="uk-UA" sz="3200" b="1" dirty="0">
                <a:solidFill>
                  <a:srgbClr val="006600"/>
                </a:solidFill>
              </a:rPr>
              <a:t> </a:t>
            </a:r>
            <a:r>
              <a:rPr lang="ru-RU" altLang="uk-UA" sz="3200" b="1" dirty="0" err="1">
                <a:solidFill>
                  <a:srgbClr val="006600"/>
                </a:solidFill>
              </a:rPr>
              <a:t>сприяє</a:t>
            </a:r>
            <a:r>
              <a:rPr lang="ru-RU" altLang="uk-UA" sz="3200" b="1" dirty="0">
                <a:solidFill>
                  <a:srgbClr val="006600"/>
                </a:solidFill>
              </a:rPr>
              <a:t> </a:t>
            </a:r>
            <a:r>
              <a:rPr lang="ru-RU" altLang="uk-UA" sz="3200" b="1" dirty="0" err="1">
                <a:solidFill>
                  <a:srgbClr val="006600"/>
                </a:solidFill>
              </a:rPr>
              <a:t>самостійна</a:t>
            </a:r>
            <a:r>
              <a:rPr lang="ru-RU" altLang="uk-UA" sz="3200" b="1" dirty="0">
                <a:solidFill>
                  <a:srgbClr val="006600"/>
                </a:solidFill>
              </a:rPr>
              <a:t> робота </a:t>
            </a:r>
            <a:r>
              <a:rPr lang="ru-RU" altLang="uk-UA" sz="3200" b="1" dirty="0" err="1">
                <a:solidFill>
                  <a:srgbClr val="006600"/>
                </a:solidFill>
              </a:rPr>
              <a:t>учнів</a:t>
            </a:r>
            <a:r>
              <a:rPr lang="ru-RU" altLang="uk-UA" sz="4000" dirty="0"/>
              <a:t> </a:t>
            </a:r>
          </a:p>
        </p:txBody>
      </p:sp>
      <p:sp>
        <p:nvSpPr>
          <p:cNvPr id="14339" name="Rectangle 3"/>
          <p:cNvSpPr>
            <a:spLocks noGrp="1"/>
          </p:cNvSpPr>
          <p:nvPr>
            <p:ph type="body" idx="1"/>
          </p:nvPr>
        </p:nvSpPr>
        <p:spPr>
          <a:xfrm>
            <a:off x="873071" y="1538207"/>
            <a:ext cx="10972800" cy="4525963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uk-UA" b="1" dirty="0" smtClean="0"/>
              <a:t>		</a:t>
            </a:r>
            <a:r>
              <a:rPr lang="ru-RU" altLang="uk-UA" b="1" dirty="0" err="1" smtClean="0">
                <a:solidFill>
                  <a:srgbClr val="006600"/>
                </a:solidFill>
              </a:rPr>
              <a:t>Класифікація</a:t>
            </a:r>
            <a:r>
              <a:rPr lang="ru-RU" altLang="uk-UA" b="1" dirty="0" smtClean="0">
                <a:solidFill>
                  <a:srgbClr val="006600"/>
                </a:solidFill>
              </a:rPr>
              <a:t> </a:t>
            </a:r>
            <a:r>
              <a:rPr lang="ru-RU" altLang="uk-UA" b="1" dirty="0" err="1" smtClean="0">
                <a:solidFill>
                  <a:srgbClr val="006600"/>
                </a:solidFill>
              </a:rPr>
              <a:t>типів</a:t>
            </a:r>
            <a:r>
              <a:rPr lang="ru-RU" altLang="uk-UA" b="1" dirty="0" smtClean="0">
                <a:solidFill>
                  <a:srgbClr val="006600"/>
                </a:solidFill>
              </a:rPr>
              <a:t> </a:t>
            </a:r>
            <a:r>
              <a:rPr lang="ru-RU" altLang="uk-UA" b="1" dirty="0" err="1" smtClean="0">
                <a:solidFill>
                  <a:srgbClr val="006600"/>
                </a:solidFill>
              </a:rPr>
              <a:t>самостійної</a:t>
            </a:r>
            <a:r>
              <a:rPr lang="ru-RU" altLang="uk-UA" b="1" dirty="0" smtClean="0">
                <a:solidFill>
                  <a:srgbClr val="006600"/>
                </a:solidFill>
              </a:rPr>
              <a:t> </a:t>
            </a:r>
            <a:r>
              <a:rPr lang="ru-RU" altLang="uk-UA" b="1" dirty="0" err="1" smtClean="0">
                <a:solidFill>
                  <a:srgbClr val="006600"/>
                </a:solidFill>
              </a:rPr>
              <a:t>роботи</a:t>
            </a:r>
            <a:r>
              <a:rPr lang="ru-RU" altLang="uk-UA" b="1" dirty="0" smtClean="0">
                <a:solidFill>
                  <a:srgbClr val="006600"/>
                </a:solidFill>
              </a:rPr>
              <a:t>:</a:t>
            </a:r>
            <a:endParaRPr lang="uk-UA" altLang="uk-UA" dirty="0" smtClean="0">
              <a:solidFill>
                <a:srgbClr val="006600"/>
              </a:solidFill>
            </a:endParaRPr>
          </a:p>
          <a:p>
            <a:pPr eaLnBrk="1" hangingPunct="1">
              <a:lnSpc>
                <a:spcPct val="125000"/>
              </a:lnSpc>
            </a:pPr>
            <a:r>
              <a:rPr lang="ru-RU" altLang="uk-UA" dirty="0" smtClean="0"/>
              <a:t> </a:t>
            </a:r>
            <a:r>
              <a:rPr lang="ru-RU" altLang="uk-UA" sz="2800" i="1" dirty="0" err="1"/>
              <a:t>алгоритмічний</a:t>
            </a:r>
            <a:r>
              <a:rPr lang="ru-RU" altLang="uk-UA" sz="2800" i="1" dirty="0"/>
              <a:t>;	</a:t>
            </a:r>
          </a:p>
          <a:p>
            <a:pPr eaLnBrk="1" hangingPunct="1">
              <a:lnSpc>
                <a:spcPct val="125000"/>
              </a:lnSpc>
            </a:pPr>
            <a:r>
              <a:rPr lang="ru-RU" altLang="uk-UA" sz="2800" i="1" dirty="0"/>
              <a:t> </a:t>
            </a:r>
            <a:r>
              <a:rPr lang="ru-RU" altLang="uk-UA" sz="2800" i="1" dirty="0" err="1"/>
              <a:t>із</a:t>
            </a:r>
            <a:r>
              <a:rPr lang="en-US" altLang="uk-UA" sz="2800" i="1" dirty="0"/>
              <a:t> </a:t>
            </a:r>
            <a:r>
              <a:rPr lang="ru-RU" altLang="uk-UA" sz="2800" i="1" dirty="0" err="1"/>
              <a:t>вказанням</a:t>
            </a:r>
            <a:r>
              <a:rPr lang="en-US" altLang="uk-UA" sz="2800" i="1" dirty="0"/>
              <a:t> </a:t>
            </a:r>
            <a:r>
              <a:rPr lang="ru-RU" altLang="uk-UA" sz="2800" i="1" dirty="0"/>
              <a:t>способу</a:t>
            </a:r>
            <a:r>
              <a:rPr lang="en-US" altLang="uk-UA" sz="2800" i="1" dirty="0"/>
              <a:t> </a:t>
            </a:r>
            <a:r>
              <a:rPr lang="ru-RU" altLang="uk-UA" sz="2800" i="1" dirty="0" err="1"/>
              <a:t>виконання</a:t>
            </a:r>
            <a:r>
              <a:rPr lang="en-US" altLang="uk-UA" sz="2800" i="1" dirty="0"/>
              <a:t>;</a:t>
            </a:r>
            <a:endParaRPr lang="ru-RU" altLang="uk-UA" sz="2800" i="1" dirty="0"/>
          </a:p>
          <a:p>
            <a:pPr eaLnBrk="1" hangingPunct="1">
              <a:lnSpc>
                <a:spcPct val="125000"/>
              </a:lnSpc>
            </a:pPr>
            <a:r>
              <a:rPr lang="ru-RU" altLang="uk-UA" sz="2800" i="1" dirty="0"/>
              <a:t> </a:t>
            </a:r>
            <a:r>
              <a:rPr lang="ru-RU" altLang="uk-UA" sz="2800" i="1" dirty="0" err="1"/>
              <a:t>розпізнання</a:t>
            </a:r>
            <a:r>
              <a:rPr lang="ru-RU" altLang="uk-UA" sz="2800" i="1" dirty="0"/>
              <a:t>;</a:t>
            </a:r>
          </a:p>
          <a:p>
            <a:pPr eaLnBrk="1" hangingPunct="1">
              <a:lnSpc>
                <a:spcPct val="125000"/>
              </a:lnSpc>
            </a:pPr>
            <a:r>
              <a:rPr lang="ru-RU" altLang="uk-UA" sz="2800" i="1" dirty="0"/>
              <a:t> </a:t>
            </a:r>
            <a:r>
              <a:rPr lang="ru-RU" altLang="uk-UA" sz="2800" i="1" dirty="0" err="1"/>
              <a:t>обґрунтування</a:t>
            </a:r>
            <a:r>
              <a:rPr lang="ru-RU" altLang="uk-UA" sz="2800" i="1" dirty="0"/>
              <a:t>;</a:t>
            </a:r>
          </a:p>
          <a:p>
            <a:pPr eaLnBrk="1" hangingPunct="1">
              <a:lnSpc>
                <a:spcPct val="125000"/>
              </a:lnSpc>
            </a:pPr>
            <a:r>
              <a:rPr lang="ru-RU" altLang="uk-UA" sz="2800" i="1" dirty="0"/>
              <a:t> </a:t>
            </a:r>
            <a:r>
              <a:rPr lang="ru-RU" altLang="uk-UA" sz="2800" i="1" dirty="0" err="1"/>
              <a:t>творчість</a:t>
            </a:r>
            <a:r>
              <a:rPr lang="ru-RU" altLang="uk-UA" sz="2800" i="1" dirty="0"/>
              <a:t>.</a:t>
            </a:r>
          </a:p>
        </p:txBody>
      </p:sp>
      <p:pic>
        <p:nvPicPr>
          <p:cNvPr id="14340" name="Picture 0" descr="dais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3"/>
          <a:stretch>
            <a:fillRect/>
          </a:stretch>
        </p:blipFill>
        <p:spPr bwMode="auto">
          <a:xfrm>
            <a:off x="7310439" y="2000251"/>
            <a:ext cx="2986087" cy="462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1" descr="ladybu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3213100"/>
            <a:ext cx="1016000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0557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http://dok.znaimo.com.ua/pars_docs/refs/32/31744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140" y="-197602"/>
            <a:ext cx="12445140" cy="7055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8271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C:\Users\User\Desktop\1488880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8" t="25862" r="14231" b="23922"/>
          <a:stretch/>
        </p:blipFill>
        <p:spPr bwMode="auto">
          <a:xfrm>
            <a:off x="960893" y="479595"/>
            <a:ext cx="10074885" cy="447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60893" y="735318"/>
            <a:ext cx="962444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>
                <a:solidFill>
                  <a:prstClr val="white"/>
                </a:solidFill>
                <a:latin typeface="Helvetica"/>
                <a:ea typeface="Times New Roman"/>
              </a:rPr>
              <a:t>Все уроки, как люди, и похожи, и </a:t>
            </a:r>
            <a:r>
              <a:rPr lang="ru-RU" sz="3200" b="1" dirty="0" smtClean="0">
                <a:solidFill>
                  <a:prstClr val="white"/>
                </a:solidFill>
                <a:latin typeface="Helvetica"/>
                <a:ea typeface="Times New Roman"/>
              </a:rPr>
              <a:t>разные,</a:t>
            </a:r>
          </a:p>
          <a:p>
            <a:pPr algn="r"/>
            <a:r>
              <a:rPr lang="ru-RU" sz="3200" b="1" dirty="0" smtClean="0">
                <a:solidFill>
                  <a:prstClr val="white"/>
                </a:solidFill>
                <a:latin typeface="Helvetica"/>
                <a:ea typeface="Times New Roman"/>
              </a:rPr>
              <a:t>Если </a:t>
            </a:r>
            <a:r>
              <a:rPr lang="ru-RU" sz="3200" b="1" dirty="0">
                <a:solidFill>
                  <a:prstClr val="white"/>
                </a:solidFill>
                <a:latin typeface="Helvetica"/>
                <a:ea typeface="Times New Roman"/>
              </a:rPr>
              <a:t>к ним приглядеться с различных сторон.</a:t>
            </a:r>
            <a:br>
              <a:rPr lang="ru-RU" sz="3200" b="1" dirty="0">
                <a:solidFill>
                  <a:prstClr val="white"/>
                </a:solidFill>
                <a:latin typeface="Helvetica"/>
                <a:ea typeface="Times New Roman"/>
              </a:rPr>
            </a:br>
            <a:r>
              <a:rPr lang="ru-RU" sz="3200" b="1" dirty="0">
                <a:solidFill>
                  <a:prstClr val="white"/>
                </a:solidFill>
                <a:latin typeface="Helvetica"/>
                <a:ea typeface="Times New Roman"/>
              </a:rPr>
              <a:t>Есть уроки, как светлый и радостный праздник!</a:t>
            </a:r>
            <a:br>
              <a:rPr lang="ru-RU" sz="3200" b="1" dirty="0">
                <a:solidFill>
                  <a:prstClr val="white"/>
                </a:solidFill>
                <a:latin typeface="Helvetica"/>
                <a:ea typeface="Times New Roman"/>
              </a:rPr>
            </a:br>
            <a:r>
              <a:rPr lang="ru-RU" sz="3200" b="1" dirty="0">
                <a:solidFill>
                  <a:prstClr val="white"/>
                </a:solidFill>
                <a:latin typeface="Helvetica"/>
                <a:ea typeface="Times New Roman"/>
              </a:rPr>
              <a:t>Есть другие – как страшный, мучительный сон.</a:t>
            </a:r>
            <a:r>
              <a:rPr lang="ru-RU" sz="3200" b="1" dirty="0">
                <a:solidFill>
                  <a:prstClr val="white"/>
                </a:solidFill>
                <a:latin typeface="Times New Roman"/>
                <a:ea typeface="Times New Roman"/>
              </a:rPr>
              <a:t/>
            </a:r>
            <a:br>
              <a:rPr lang="ru-RU" sz="3200" b="1" dirty="0">
                <a:solidFill>
                  <a:prstClr val="white"/>
                </a:solidFill>
                <a:latin typeface="Times New Roman"/>
                <a:ea typeface="Times New Roman"/>
              </a:rPr>
            </a:br>
            <a:r>
              <a:rPr lang="ru-RU" sz="3200" b="1" dirty="0" err="1">
                <a:solidFill>
                  <a:prstClr val="white"/>
                </a:solidFill>
                <a:latin typeface="Helvetica"/>
                <a:ea typeface="Calibri"/>
              </a:rPr>
              <a:t>В.Троицкий</a:t>
            </a:r>
            <a:endParaRPr lang="ru-RU" sz="3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20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4623" y="4710715"/>
            <a:ext cx="3827779" cy="14698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8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8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джола</a:t>
            </a:r>
            <a:r>
              <a:rPr lang="ru-RU" sz="8800" b="1" dirty="0">
                <a:solidFill>
                  <a:srgbClr val="C00000"/>
                </a:solidFill>
              </a:rPr>
              <a:t>́</a:t>
            </a:r>
            <a:endParaRPr lang="ru-RU" sz="88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7179" y="1579321"/>
            <a:ext cx="7755243" cy="29205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171998" y="227226"/>
            <a:ext cx="333302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РЕБУСИ</a:t>
            </a: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8523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68978" y="4412551"/>
            <a:ext cx="3054041" cy="14698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8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ґа</a:t>
            </a:r>
            <a:r>
              <a:rPr lang="ru-RU" sz="8800" b="1" dirty="0">
                <a:solidFill>
                  <a:srgbClr val="C00000"/>
                </a:solidFill>
              </a:rPr>
              <a:t>́</a:t>
            </a:r>
            <a:r>
              <a:rPr lang="uk-UA" sz="8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нок</a:t>
            </a:r>
            <a:endParaRPr lang="ru-RU" sz="88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889" y="1025319"/>
            <a:ext cx="8630221" cy="3252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95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7081" y="4397053"/>
            <a:ext cx="4037837" cy="14698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8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оліве</a:t>
            </a:r>
            <a:r>
              <a:rPr lang="ru-RU" sz="8800" b="1" dirty="0">
                <a:solidFill>
                  <a:srgbClr val="C00000"/>
                </a:solidFill>
              </a:rPr>
              <a:t>́</a:t>
            </a:r>
            <a:r>
              <a:rPr lang="uk-UA" sz="8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ць</a:t>
            </a:r>
            <a:endParaRPr lang="ru-RU" sz="88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37" y="991079"/>
            <a:ext cx="9076192" cy="354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21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146" y="212798"/>
            <a:ext cx="3186974" cy="2627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927169" y="2874497"/>
            <a:ext cx="808309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 w="18415" cmpd="sng">
                  <a:solidFill>
                    <a:srgbClr val="242852">
                      <a:lumMod val="50000"/>
                    </a:srgbClr>
                  </a:solidFill>
                  <a:prstDash val="solid"/>
                </a:ln>
                <a:solidFill>
                  <a:srgbClr val="242852">
                    <a:lumMod val="60000"/>
                    <a:lumOff val="40000"/>
                  </a:srgb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Простір між будинками в межах міста чи села, призначений для проїзду транспорту та ходіння.</a:t>
            </a:r>
            <a:endParaRPr lang="uk-UA" sz="2400" dirty="0">
              <a:ln w="18415" cmpd="sng">
                <a:solidFill>
                  <a:srgbClr val="242852">
                    <a:lumMod val="50000"/>
                  </a:srgbClr>
                </a:solidFill>
                <a:prstDash val="solid"/>
              </a:ln>
              <a:solidFill>
                <a:srgbClr val="242852">
                  <a:lumMod val="60000"/>
                  <a:lumOff val="40000"/>
                </a:srgb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86" y="3558902"/>
            <a:ext cx="1011237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72181" y="3922398"/>
            <a:ext cx="6190462" cy="461665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Утвори словосполучення зі словом </a:t>
            </a:r>
            <a:r>
              <a:rPr lang="uk-UA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вулиця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93125" y="4412204"/>
            <a:ext cx="12601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головна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63013" y="4426765"/>
            <a:ext cx="1800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центральна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72961" y="4405984"/>
            <a:ext cx="19713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багатолюдна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00146" y="4395073"/>
            <a:ext cx="17863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освітлена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22500" y="4426765"/>
            <a:ext cx="13299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широка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667" y="4859734"/>
            <a:ext cx="1011237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281127" y="5248791"/>
            <a:ext cx="26272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Коли так кажуть?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03902" y="5321997"/>
            <a:ext cx="2116432" cy="43088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200" b="1" dirty="0">
                <a:solidFill>
                  <a:srgbClr val="FF99CC"/>
                </a:solidFill>
                <a:latin typeface="Times New Roman" pitchFamily="18" charset="0"/>
                <a:cs typeface="Times New Roman" pitchFamily="18" charset="0"/>
              </a:rPr>
              <a:t>Зелена вулиця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02380" y="5949281"/>
            <a:ext cx="4017955" cy="43088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200" b="1" dirty="0">
                <a:solidFill>
                  <a:srgbClr val="FF99CC"/>
                </a:solidFill>
                <a:latin typeface="Times New Roman" pitchFamily="18" charset="0"/>
                <a:cs typeface="Times New Roman" pitchFamily="18" charset="0"/>
              </a:rPr>
              <a:t>Буде і на нашій вулиці свято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00146" y="5949281"/>
            <a:ext cx="2952328" cy="43088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і у нас буде радість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266381" y="5314747"/>
            <a:ext cx="3456384" cy="43088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вільний шлях до чогось</a:t>
            </a: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277" y="-98813"/>
            <a:ext cx="1011237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34612" y="307250"/>
            <a:ext cx="28154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Відгадай ребус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4386925" y="395885"/>
            <a:ext cx="2444389" cy="1403742"/>
            <a:chOff x="3338968" y="5373216"/>
            <a:chExt cx="2444389" cy="1403742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3" t="11888" r="6732" b="8467"/>
            <a:stretch/>
          </p:blipFill>
          <p:spPr>
            <a:xfrm>
              <a:off x="3338968" y="5373216"/>
              <a:ext cx="1142402" cy="1403742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</p:pic>
        <p:sp>
          <p:nvSpPr>
            <p:cNvPr id="13" name="TextBox 12"/>
            <p:cNvSpPr txBox="1"/>
            <p:nvPr/>
          </p:nvSpPr>
          <p:spPr>
            <a:xfrm>
              <a:off x="4706385" y="5373216"/>
              <a:ext cx="1076972" cy="111825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l-GR" sz="10000" b="1" baseline="-25000" dirty="0">
                  <a:solidFill>
                    <a:srgbClr val="FFC000"/>
                  </a:solidFill>
                  <a:effectLst>
                    <a:glow rad="228600">
                      <a:srgbClr val="629DD1">
                        <a:satMod val="175000"/>
                        <a:alpha val="4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᾿</a:t>
              </a:r>
              <a:r>
                <a:rPr lang="uk-UA" sz="2800" b="1" dirty="0">
                  <a:solidFill>
                    <a:srgbClr val="FFC000"/>
                  </a:solidFill>
                  <a:effectLst>
                    <a:glow rad="228600">
                      <a:srgbClr val="629DD1">
                        <a:satMod val="175000"/>
                        <a:alpha val="4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ЦЯ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858447" y="1404523"/>
            <a:ext cx="2736304" cy="923330"/>
            <a:chOff x="-665553" y="1404523"/>
            <a:chExt cx="2736304" cy="923330"/>
          </a:xfrm>
        </p:grpSpPr>
        <p:sp>
          <p:nvSpPr>
            <p:cNvPr id="2" name="TextBox 1"/>
            <p:cNvSpPr txBox="1"/>
            <p:nvPr/>
          </p:nvSpPr>
          <p:spPr>
            <a:xfrm>
              <a:off x="-665553" y="1404523"/>
              <a:ext cx="2736304" cy="92333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uk-UA" sz="5400" b="1" dirty="0">
                  <a:solidFill>
                    <a:srgbClr val="FF99CC"/>
                  </a:solidFill>
                  <a:effectLst>
                    <a:glow rad="228600">
                      <a:srgbClr val="297FD5">
                        <a:satMod val="175000"/>
                        <a:alpha val="4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Вул</a:t>
              </a:r>
              <a:r>
                <a:rPr lang="uk-UA" sz="5400" b="1" dirty="0">
                  <a:solidFill>
                    <a:srgbClr val="FF0000"/>
                  </a:solidFill>
                  <a:effectLst>
                    <a:glow rad="228600">
                      <a:srgbClr val="297FD5">
                        <a:satMod val="175000"/>
                        <a:alpha val="4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и</a:t>
              </a:r>
              <a:r>
                <a:rPr lang="uk-UA" sz="5400" b="1" dirty="0">
                  <a:solidFill>
                    <a:srgbClr val="FF99CC"/>
                  </a:solidFill>
                  <a:effectLst>
                    <a:glow rad="228600">
                      <a:srgbClr val="297FD5">
                        <a:satMod val="175000"/>
                        <a:alpha val="4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ця</a:t>
              </a:r>
            </a:p>
          </p:txBody>
        </p:sp>
        <p:sp>
          <p:nvSpPr>
            <p:cNvPr id="27" name="Блок-схема: объединение 26"/>
            <p:cNvSpPr/>
            <p:nvPr/>
          </p:nvSpPr>
          <p:spPr>
            <a:xfrm>
              <a:off x="764461" y="1607250"/>
              <a:ext cx="170884" cy="207688"/>
            </a:xfrm>
            <a:prstGeom prst="flowChartMerg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prstClr val="black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6935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  <p:bldP spid="8" grpId="0"/>
      <p:bldP spid="9" grpId="0"/>
      <p:bldP spid="10" grpId="0"/>
      <p:bldP spid="11" grpId="0"/>
      <p:bldP spid="14" grpId="0"/>
      <p:bldP spid="15" grpId="0" animBg="1"/>
      <p:bldP spid="17" grpId="0" animBg="1"/>
      <p:bldP spid="18" grpId="0" animBg="1"/>
      <p:bldP spid="19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116633"/>
            <a:ext cx="1011237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39615" y="459314"/>
            <a:ext cx="1910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ln w="12700">
                  <a:solidFill>
                    <a:srgbClr val="ACCBF9">
                      <a:satMod val="155000"/>
                    </a:srgb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glow rad="228600">
                    <a:srgbClr val="5AA2AE">
                      <a:satMod val="175000"/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Розшифруй</a:t>
            </a:r>
            <a:r>
              <a:rPr lang="uk-UA" sz="2000" b="1" dirty="0">
                <a:ln w="12700">
                  <a:solidFill>
                    <a:srgbClr val="ACCBF9">
                      <a:satMod val="1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rgbClr val="5AA2AE">
                      <a:satMod val="175000"/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4655840" y="283694"/>
            <a:ext cx="5662566" cy="811261"/>
            <a:chOff x="3131840" y="279834"/>
            <a:chExt cx="5662566" cy="811261"/>
          </a:xfrm>
        </p:grpSpPr>
        <p:sp>
          <p:nvSpPr>
            <p:cNvPr id="5" name="Сердце 4"/>
            <p:cNvSpPr/>
            <p:nvPr/>
          </p:nvSpPr>
          <p:spPr>
            <a:xfrm>
              <a:off x="7354246" y="379118"/>
              <a:ext cx="818153" cy="593891"/>
            </a:xfrm>
            <a:prstGeom prst="hear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prstClr val="white"/>
                </a:solidFill>
              </a:endParaRPr>
            </a:p>
          </p:txBody>
        </p:sp>
        <p:sp>
          <p:nvSpPr>
            <p:cNvPr id="6" name="Облако 5"/>
            <p:cNvSpPr/>
            <p:nvPr/>
          </p:nvSpPr>
          <p:spPr>
            <a:xfrm>
              <a:off x="3923928" y="379118"/>
              <a:ext cx="646644" cy="588272"/>
            </a:xfrm>
            <a:prstGeom prst="cloud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prstClr val="white"/>
                </a:solidFill>
              </a:endParaRPr>
            </a:p>
          </p:txBody>
        </p:sp>
        <p:sp>
          <p:nvSpPr>
            <p:cNvPr id="7" name="Пятно 1 6"/>
            <p:cNvSpPr/>
            <p:nvPr/>
          </p:nvSpPr>
          <p:spPr>
            <a:xfrm>
              <a:off x="5355647" y="279834"/>
              <a:ext cx="723735" cy="759070"/>
            </a:xfrm>
            <a:prstGeom prst="irregularSeal1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prstClr val="white"/>
                </a:solidFill>
              </a:endParaRPr>
            </a:p>
          </p:txBody>
        </p:sp>
        <p:sp>
          <p:nvSpPr>
            <p:cNvPr id="8" name="Солнце 7"/>
            <p:cNvSpPr/>
            <p:nvPr/>
          </p:nvSpPr>
          <p:spPr>
            <a:xfrm>
              <a:off x="4531206" y="279834"/>
              <a:ext cx="824441" cy="704331"/>
            </a:xfrm>
            <a:prstGeom prst="sun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prstClr val="white"/>
                </a:solidFill>
              </a:endParaRPr>
            </a:p>
          </p:txBody>
        </p:sp>
        <p:sp>
          <p:nvSpPr>
            <p:cNvPr id="9" name="Блок-схема: перфолента 8"/>
            <p:cNvSpPr/>
            <p:nvPr/>
          </p:nvSpPr>
          <p:spPr>
            <a:xfrm>
              <a:off x="6024432" y="379118"/>
              <a:ext cx="671804" cy="602405"/>
            </a:xfrm>
            <a:prstGeom prst="flowChartPunchedTap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prstClr val="white"/>
                </a:solidFill>
              </a:endParaRPr>
            </a:p>
          </p:txBody>
        </p:sp>
        <p:sp>
          <p:nvSpPr>
            <p:cNvPr id="11" name="7-конечная звезда 10"/>
            <p:cNvSpPr/>
            <p:nvPr/>
          </p:nvSpPr>
          <p:spPr>
            <a:xfrm>
              <a:off x="3131840" y="279834"/>
              <a:ext cx="775494" cy="704331"/>
            </a:xfrm>
            <a:prstGeom prst="star7">
              <a:avLst/>
            </a:prstGeom>
            <a:solidFill>
              <a:srgbClr val="FF66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srgbClr val="FF3300"/>
                </a:solidFill>
              </a:endParaRPr>
            </a:p>
          </p:txBody>
        </p:sp>
        <p:sp>
          <p:nvSpPr>
            <p:cNvPr id="12" name="Месяц 11"/>
            <p:cNvSpPr/>
            <p:nvPr/>
          </p:nvSpPr>
          <p:spPr>
            <a:xfrm>
              <a:off x="8172399" y="379118"/>
              <a:ext cx="622007" cy="588272"/>
            </a:xfrm>
            <a:prstGeom prst="mo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prstClr val="white"/>
                </a:solidFill>
              </a:endParaRPr>
            </a:p>
          </p:txBody>
        </p:sp>
        <p:sp>
          <p:nvSpPr>
            <p:cNvPr id="29" name="5-конечная звезда 28"/>
            <p:cNvSpPr/>
            <p:nvPr/>
          </p:nvSpPr>
          <p:spPr>
            <a:xfrm>
              <a:off x="6802113" y="305119"/>
              <a:ext cx="648072" cy="785976"/>
            </a:xfrm>
            <a:prstGeom prst="star5">
              <a:avLst/>
            </a:prstGeom>
            <a:solidFill>
              <a:srgbClr val="99FF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prstClr val="white"/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135099" y="2284792"/>
            <a:ext cx="1936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>
                <a:solidFill>
                  <a:srgbClr val="00B050"/>
                </a:solidFill>
                <a:effectLst>
                  <a:glow rad="228600">
                    <a:srgbClr val="9D90A0">
                      <a:satMod val="175000"/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ароматний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998790" y="2600926"/>
            <a:ext cx="1828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>
                <a:solidFill>
                  <a:srgbClr val="00B050"/>
                </a:solidFill>
                <a:effectLst>
                  <a:glow rad="228600">
                    <a:srgbClr val="9D90A0">
                      <a:satMod val="175000"/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запашний</a:t>
            </a:r>
          </a:p>
        </p:txBody>
      </p:sp>
      <p:sp>
        <p:nvSpPr>
          <p:cNvPr id="2048" name="TextBox 2047"/>
          <p:cNvSpPr txBox="1"/>
          <p:nvPr/>
        </p:nvSpPr>
        <p:spPr>
          <a:xfrm>
            <a:off x="5396095" y="2946264"/>
            <a:ext cx="1524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>
                <a:solidFill>
                  <a:srgbClr val="00B050"/>
                </a:solidFill>
                <a:effectLst>
                  <a:glow rad="228600">
                    <a:srgbClr val="9D90A0">
                      <a:satMod val="175000"/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пахучий</a:t>
            </a: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861" y="3717033"/>
            <a:ext cx="1011237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9" name="TextBox 2048"/>
          <p:cNvSpPr txBox="1"/>
          <p:nvPr/>
        </p:nvSpPr>
        <p:spPr>
          <a:xfrm>
            <a:off x="2744112" y="3553852"/>
            <a:ext cx="6753565" cy="52322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b="1" dirty="0">
                <a:solidFill>
                  <a:prstClr val="black"/>
                </a:solidFill>
                <a:effectLst>
                  <a:glow rad="228600">
                    <a:srgbClr val="297FD5">
                      <a:satMod val="175000"/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Той, що має сильний , приємний запах</a:t>
            </a:r>
          </a:p>
        </p:txBody>
      </p:sp>
      <p:sp>
        <p:nvSpPr>
          <p:cNvPr id="2051" name="TextBox 2050"/>
          <p:cNvSpPr txBox="1"/>
          <p:nvPr/>
        </p:nvSpPr>
        <p:spPr>
          <a:xfrm>
            <a:off x="2654098" y="4941168"/>
            <a:ext cx="6440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35271" y="4138483"/>
            <a:ext cx="7664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Прочитавши деформовані слова дізнаєтесь , що буває духмяним: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42861" y="5178085"/>
            <a:ext cx="844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тикві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12674" y="5157192"/>
            <a:ext cx="11352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рецьпе</a:t>
            </a:r>
            <a:endParaRPr lang="uk-UA" sz="2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69623" y="5181698"/>
            <a:ext cx="1191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вайроко</a:t>
            </a:r>
            <a:endParaRPr lang="uk-UA" sz="2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9" r="5266"/>
          <a:stretch/>
        </p:blipFill>
        <p:spPr>
          <a:xfrm>
            <a:off x="8460843" y="4581128"/>
            <a:ext cx="2073666" cy="154352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762" y="4644831"/>
            <a:ext cx="1795772" cy="150395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" b="5209"/>
          <a:stretch/>
        </p:blipFill>
        <p:spPr>
          <a:xfrm>
            <a:off x="2540164" y="4644830"/>
            <a:ext cx="1771698" cy="1565276"/>
          </a:xfrm>
          <a:prstGeom prst="rect">
            <a:avLst/>
          </a:prstGeom>
        </p:spPr>
      </p:pic>
      <p:grpSp>
        <p:nvGrpSpPr>
          <p:cNvPr id="21" name="Группа 20"/>
          <p:cNvGrpSpPr/>
          <p:nvPr/>
        </p:nvGrpSpPr>
        <p:grpSpPr>
          <a:xfrm>
            <a:off x="4021067" y="1100438"/>
            <a:ext cx="6545716" cy="1184014"/>
            <a:chOff x="2497067" y="1100438"/>
            <a:chExt cx="6545716" cy="1184014"/>
          </a:xfrm>
        </p:grpSpPr>
        <p:sp>
          <p:nvSpPr>
            <p:cNvPr id="10" name="5-конечная звезда 9"/>
            <p:cNvSpPr/>
            <p:nvPr/>
          </p:nvSpPr>
          <p:spPr>
            <a:xfrm>
              <a:off x="4311556" y="1100438"/>
              <a:ext cx="796082" cy="1084778"/>
            </a:xfrm>
            <a:prstGeom prst="star5">
              <a:avLst/>
            </a:prstGeom>
            <a:solidFill>
              <a:srgbClr val="99FF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400" b="1" dirty="0">
                  <a:solidFill>
                    <a:srgbClr val="ACCBF9">
                      <a:lumMod val="25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</a:p>
          </p:txBody>
        </p:sp>
        <p:sp>
          <p:nvSpPr>
            <p:cNvPr id="22" name="Месяц 21"/>
            <p:cNvSpPr/>
            <p:nvPr/>
          </p:nvSpPr>
          <p:spPr>
            <a:xfrm>
              <a:off x="6755505" y="1371843"/>
              <a:ext cx="815059" cy="842280"/>
            </a:xfrm>
            <a:prstGeom prst="mo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400" b="1" dirty="0">
                  <a:solidFill>
                    <a:srgbClr val="ACCBF9">
                      <a:lumMod val="25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й</a:t>
              </a:r>
            </a:p>
          </p:txBody>
        </p:sp>
        <p:sp>
          <p:nvSpPr>
            <p:cNvPr id="23" name="Сердце 22"/>
            <p:cNvSpPr/>
            <p:nvPr/>
          </p:nvSpPr>
          <p:spPr>
            <a:xfrm>
              <a:off x="5088684" y="1359645"/>
              <a:ext cx="818153" cy="776202"/>
            </a:xfrm>
            <a:prstGeom prst="hear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400" b="1" dirty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</a:p>
          </p:txBody>
        </p:sp>
        <p:sp>
          <p:nvSpPr>
            <p:cNvPr id="24" name="7-конечная звезда 23"/>
            <p:cNvSpPr/>
            <p:nvPr/>
          </p:nvSpPr>
          <p:spPr>
            <a:xfrm>
              <a:off x="8178687" y="1124640"/>
              <a:ext cx="864096" cy="1080224"/>
            </a:xfrm>
            <a:prstGeom prst="star7">
              <a:avLst/>
            </a:prstGeom>
            <a:solidFill>
              <a:srgbClr val="FF66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400" b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д</a:t>
              </a:r>
            </a:p>
          </p:txBody>
        </p:sp>
        <p:sp>
          <p:nvSpPr>
            <p:cNvPr id="25" name="Облако 24"/>
            <p:cNvSpPr/>
            <p:nvPr/>
          </p:nvSpPr>
          <p:spPr>
            <a:xfrm>
              <a:off x="5979120" y="1236163"/>
              <a:ext cx="762427" cy="957374"/>
            </a:xfrm>
            <a:prstGeom prst="cloud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400" dirty="0">
                  <a:solidFill>
                    <a:srgbClr val="FFFFCC"/>
                  </a:solidFill>
                  <a:latin typeface="Times New Roman" pitchFamily="18" charset="0"/>
                  <a:cs typeface="Times New Roman" pitchFamily="18" charset="0"/>
                </a:rPr>
                <a:t>у</a:t>
              </a:r>
            </a:p>
          </p:txBody>
        </p:sp>
        <p:sp>
          <p:nvSpPr>
            <p:cNvPr id="26" name="Солнце 25"/>
            <p:cNvSpPr/>
            <p:nvPr/>
          </p:nvSpPr>
          <p:spPr>
            <a:xfrm>
              <a:off x="7354246" y="1301513"/>
              <a:ext cx="824441" cy="982939"/>
            </a:xfrm>
            <a:prstGeom prst="sun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400" b="1" dirty="0">
                  <a:solidFill>
                    <a:srgbClr val="FFFFCC"/>
                  </a:solidFill>
                  <a:latin typeface="Times New Roman" pitchFamily="18" charset="0"/>
                  <a:cs typeface="Times New Roman" pitchFamily="18" charset="0"/>
                </a:rPr>
                <a:t>х</a:t>
              </a:r>
            </a:p>
          </p:txBody>
        </p:sp>
        <p:sp>
          <p:nvSpPr>
            <p:cNvPr id="27" name="Пятно 1 26"/>
            <p:cNvSpPr/>
            <p:nvPr/>
          </p:nvSpPr>
          <p:spPr>
            <a:xfrm>
              <a:off x="3294148" y="1208191"/>
              <a:ext cx="992101" cy="985346"/>
            </a:xfrm>
            <a:prstGeom prst="irregularSeal1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4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</a:p>
          </p:txBody>
        </p:sp>
        <p:sp>
          <p:nvSpPr>
            <p:cNvPr id="37" name="Блок-схема: перфолента 36"/>
            <p:cNvSpPr/>
            <p:nvPr/>
          </p:nvSpPr>
          <p:spPr>
            <a:xfrm>
              <a:off x="2497067" y="1250237"/>
              <a:ext cx="738372" cy="995018"/>
            </a:xfrm>
            <a:prstGeom prst="flowChartPunchedTap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400" b="1" dirty="0">
                  <a:solidFill>
                    <a:srgbClr val="006600"/>
                  </a:solidFill>
                  <a:latin typeface="Times New Roman" pitchFamily="18" charset="0"/>
                  <a:cs typeface="Times New Roman" pitchFamily="18" charset="0"/>
                </a:rPr>
                <a:t>я</a:t>
              </a: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2724931" y="6464284"/>
            <a:ext cx="6742138" cy="291281"/>
            <a:chOff x="2109529" y="6464283"/>
            <a:chExt cx="6742138" cy="291281"/>
          </a:xfrm>
        </p:grpSpPr>
        <p:sp>
          <p:nvSpPr>
            <p:cNvPr id="36" name="Управляющая кнопка: возврат 35">
              <a:hlinkClick r:id="rId7" action="ppaction://hlinksldjump" highlightClick="1">
                <a:snd r:embed="rId8" name="push.wav"/>
              </a:hlinkClick>
            </p:cNvPr>
            <p:cNvSpPr/>
            <p:nvPr/>
          </p:nvSpPr>
          <p:spPr>
            <a:xfrm rot="16200000">
              <a:off x="2482084" y="6091728"/>
              <a:ext cx="288001" cy="1033111"/>
            </a:xfrm>
            <a:prstGeom prst="actionButtonReturn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l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uk-UA" dirty="0">
                <a:solidFill>
                  <a:prstClr val="white"/>
                </a:solidFill>
              </a:endParaRPr>
            </a:p>
          </p:txBody>
        </p:sp>
        <p:sp>
          <p:nvSpPr>
            <p:cNvPr id="38" name="Управляющая кнопка: далее 37">
              <a:hlinkClick r:id="" action="ppaction://hlinkshowjump?jump=nextslide" highlightClick="1">
                <a:snd r:embed="rId9" name="chimes.wav"/>
              </a:hlinkClick>
            </p:cNvPr>
            <p:cNvSpPr/>
            <p:nvPr/>
          </p:nvSpPr>
          <p:spPr>
            <a:xfrm>
              <a:off x="7818556" y="6467563"/>
              <a:ext cx="1033111" cy="288001"/>
            </a:xfrm>
            <a:prstGeom prst="actionButtonForwardNex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l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prstClr val="white"/>
                </a:solidFill>
              </a:endParaRPr>
            </a:p>
          </p:txBody>
        </p:sp>
        <p:sp>
          <p:nvSpPr>
            <p:cNvPr id="39" name="Управляющая кнопка: назад 38">
              <a:hlinkClick r:id="" action="ppaction://hlinkshowjump?jump=previousslide" highlightClick="1">
                <a:snd r:embed="rId10" name="cashreg.wav"/>
              </a:hlinkClick>
            </p:cNvPr>
            <p:cNvSpPr/>
            <p:nvPr/>
          </p:nvSpPr>
          <p:spPr>
            <a:xfrm>
              <a:off x="4971865" y="6467563"/>
              <a:ext cx="1033111" cy="288001"/>
            </a:xfrm>
            <a:prstGeom prst="actionButtonBackPrevious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l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935760" y="2132856"/>
            <a:ext cx="4104456" cy="923330"/>
            <a:chOff x="2411760" y="2132856"/>
            <a:chExt cx="4104456" cy="923330"/>
          </a:xfrm>
        </p:grpSpPr>
        <p:sp>
          <p:nvSpPr>
            <p:cNvPr id="2" name="TextBox 1"/>
            <p:cNvSpPr txBox="1"/>
            <p:nvPr/>
          </p:nvSpPr>
          <p:spPr>
            <a:xfrm>
              <a:off x="2411760" y="2132856"/>
              <a:ext cx="41044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54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Дух</a:t>
              </a:r>
              <a:r>
                <a:rPr lang="uk-UA" sz="5400" b="1" dirty="0">
                  <a:solidFill>
                    <a:srgbClr val="FF0000"/>
                  </a:solidFill>
                  <a:effectLst>
                    <a:glow rad="101600">
                      <a:srgbClr val="00B0F0">
                        <a:alpha val="6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мя</a:t>
              </a:r>
              <a:r>
                <a:rPr lang="uk-UA" sz="54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ний</a:t>
              </a:r>
            </a:p>
          </p:txBody>
        </p:sp>
        <p:sp>
          <p:nvSpPr>
            <p:cNvPr id="40" name="Блок-схема: объединение 39"/>
            <p:cNvSpPr/>
            <p:nvPr/>
          </p:nvSpPr>
          <p:spPr>
            <a:xfrm>
              <a:off x="4624155" y="2193537"/>
              <a:ext cx="170884" cy="207688"/>
            </a:xfrm>
            <a:prstGeom prst="flowChartMerg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prstClr val="black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9426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000"/>
                            </p:stCondLst>
                            <p:childTnLst>
                              <p:par>
                                <p:cTn id="7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500"/>
                            </p:stCondLst>
                            <p:childTnLst>
                              <p:par>
                                <p:cTn id="7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500"/>
                            </p:stCondLst>
                            <p:childTnLst>
                              <p:par>
                                <p:cTn id="8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" grpId="0"/>
      <p:bldP spid="31" grpId="0"/>
      <p:bldP spid="2048" grpId="0"/>
      <p:bldP spid="2049" grpId="0" animBg="1"/>
      <p:bldP spid="4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89556" y="628651"/>
            <a:ext cx="11435113" cy="1143000"/>
          </a:xfrm>
        </p:spPr>
        <p:txBody>
          <a:bodyPr/>
          <a:lstStyle/>
          <a:p>
            <a:pPr eaLnBrk="1" hangingPunct="1"/>
            <a:r>
              <a:rPr lang="uk-UA" altLang="uk-UA" sz="4000" b="1" dirty="0">
                <a:solidFill>
                  <a:srgbClr val="C00000"/>
                </a:solidFill>
                <a:latin typeface="Arial" panose="020B0604020202020204" pitchFamily="34" charset="0"/>
              </a:rPr>
              <a:t>Яку квітку </a:t>
            </a:r>
            <a:r>
              <a:rPr lang="uk-UA" altLang="uk-UA" sz="40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називають “світлофором</a:t>
            </a:r>
            <a:r>
              <a:rPr lang="uk-UA" altLang="uk-UA" sz="4000" b="1" dirty="0">
                <a:solidFill>
                  <a:srgbClr val="C00000"/>
                </a:solidFill>
                <a:latin typeface="Arial" panose="020B0604020202020204" pitchFamily="34" charset="0"/>
              </a:rPr>
              <a:t>”?</a:t>
            </a:r>
            <a:endParaRPr lang="ru-RU" altLang="uk-UA" sz="4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992313" y="1628776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uk-UA" altLang="uk-UA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uk-UA" altLang="uk-UA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uk-UA" altLang="uk-UA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uk-UA" altLang="uk-UA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uk-UA" altLang="uk-UA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uk-UA" altLang="uk-UA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uk-UA" altLang="uk-UA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ru-RU" altLang="uk-UA" dirty="0" smtClean="0">
              <a:latin typeface="Arial" panose="020B0604020202020204" pitchFamily="34" charset="0"/>
            </a:endParaRPr>
          </a:p>
        </p:txBody>
      </p:sp>
      <p:sp>
        <p:nvSpPr>
          <p:cNvPr id="11268" name="AutoShape 16"/>
          <p:cNvSpPr>
            <a:spLocks noChangeArrowheads="1"/>
          </p:cNvSpPr>
          <p:nvPr/>
        </p:nvSpPr>
        <p:spPr bwMode="auto">
          <a:xfrm>
            <a:off x="1703389" y="2133600"/>
            <a:ext cx="1057275" cy="719138"/>
          </a:xfrm>
          <a:prstGeom prst="hexagon">
            <a:avLst>
              <a:gd name="adj" fmla="val 36755"/>
              <a:gd name="vf" fmla="val 115470"/>
            </a:avLst>
          </a:prstGeom>
          <a:solidFill>
            <a:srgbClr val="99FFCC"/>
          </a:solidFill>
          <a:ln w="38100">
            <a:solidFill>
              <a:srgbClr val="33CC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dirty="0">
                <a:solidFill>
                  <a:srgbClr val="0033CC"/>
                </a:solidFill>
              </a:rPr>
              <a:t>70</a:t>
            </a:r>
            <a:endParaRPr lang="ru-RU" altLang="uk-UA" dirty="0">
              <a:solidFill>
                <a:srgbClr val="0033CC"/>
              </a:solidFill>
            </a:endParaRPr>
          </a:p>
        </p:txBody>
      </p:sp>
      <p:sp>
        <p:nvSpPr>
          <p:cNvPr id="11269" name="AutoShape 17"/>
          <p:cNvSpPr>
            <a:spLocks noChangeArrowheads="1"/>
          </p:cNvSpPr>
          <p:nvPr/>
        </p:nvSpPr>
        <p:spPr bwMode="auto">
          <a:xfrm>
            <a:off x="3432176" y="2133600"/>
            <a:ext cx="1057275" cy="719138"/>
          </a:xfrm>
          <a:prstGeom prst="hexagon">
            <a:avLst>
              <a:gd name="adj" fmla="val 36755"/>
              <a:gd name="vf" fmla="val 115470"/>
            </a:avLst>
          </a:prstGeom>
          <a:solidFill>
            <a:srgbClr val="99FFCC"/>
          </a:solidFill>
          <a:ln w="38100">
            <a:solidFill>
              <a:srgbClr val="33CC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0033CC"/>
                </a:solidFill>
              </a:rPr>
              <a:t>23</a:t>
            </a:r>
            <a:endParaRPr lang="ru-RU" altLang="uk-UA">
              <a:solidFill>
                <a:srgbClr val="0033CC"/>
              </a:solidFill>
            </a:endParaRPr>
          </a:p>
        </p:txBody>
      </p:sp>
      <p:sp>
        <p:nvSpPr>
          <p:cNvPr id="11270" name="AutoShape 18"/>
          <p:cNvSpPr>
            <a:spLocks noChangeArrowheads="1"/>
          </p:cNvSpPr>
          <p:nvPr/>
        </p:nvSpPr>
        <p:spPr bwMode="auto">
          <a:xfrm>
            <a:off x="5232401" y="2133600"/>
            <a:ext cx="1057275" cy="719138"/>
          </a:xfrm>
          <a:prstGeom prst="hexagon">
            <a:avLst>
              <a:gd name="adj" fmla="val 36755"/>
              <a:gd name="vf" fmla="val 115470"/>
            </a:avLst>
          </a:prstGeom>
          <a:solidFill>
            <a:srgbClr val="99FFCC"/>
          </a:solidFill>
          <a:ln w="38100">
            <a:solidFill>
              <a:srgbClr val="33CC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0033CC"/>
                </a:solidFill>
              </a:rPr>
              <a:t>19</a:t>
            </a:r>
            <a:endParaRPr lang="ru-RU" altLang="uk-UA">
              <a:solidFill>
                <a:srgbClr val="0033CC"/>
              </a:solidFill>
            </a:endParaRPr>
          </a:p>
        </p:txBody>
      </p:sp>
      <p:sp>
        <p:nvSpPr>
          <p:cNvPr id="11271" name="AutoShape 19"/>
          <p:cNvSpPr>
            <a:spLocks noChangeArrowheads="1"/>
          </p:cNvSpPr>
          <p:nvPr/>
        </p:nvSpPr>
        <p:spPr bwMode="auto">
          <a:xfrm>
            <a:off x="6816726" y="2133600"/>
            <a:ext cx="1057275" cy="719138"/>
          </a:xfrm>
          <a:prstGeom prst="hexagon">
            <a:avLst>
              <a:gd name="adj" fmla="val 36755"/>
              <a:gd name="vf" fmla="val 115470"/>
            </a:avLst>
          </a:prstGeom>
          <a:solidFill>
            <a:srgbClr val="99FFCC"/>
          </a:solidFill>
          <a:ln w="38100">
            <a:solidFill>
              <a:srgbClr val="33CC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0033CC"/>
                </a:solidFill>
              </a:rPr>
              <a:t>16</a:t>
            </a:r>
            <a:endParaRPr lang="ru-RU" altLang="uk-UA">
              <a:solidFill>
                <a:srgbClr val="0033CC"/>
              </a:solidFill>
            </a:endParaRPr>
          </a:p>
        </p:txBody>
      </p:sp>
      <p:sp>
        <p:nvSpPr>
          <p:cNvPr id="11272" name="AutoShape 20"/>
          <p:cNvSpPr>
            <a:spLocks noChangeArrowheads="1"/>
          </p:cNvSpPr>
          <p:nvPr/>
        </p:nvSpPr>
        <p:spPr bwMode="auto">
          <a:xfrm>
            <a:off x="8543926" y="2133600"/>
            <a:ext cx="1057275" cy="719138"/>
          </a:xfrm>
          <a:prstGeom prst="hexagon">
            <a:avLst>
              <a:gd name="adj" fmla="val 36755"/>
              <a:gd name="vf" fmla="val 115470"/>
            </a:avLst>
          </a:prstGeom>
          <a:solidFill>
            <a:srgbClr val="99FFCC"/>
          </a:solidFill>
          <a:ln w="38100">
            <a:solidFill>
              <a:srgbClr val="33CC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0033CC"/>
                </a:solidFill>
              </a:rPr>
              <a:t>32</a:t>
            </a:r>
            <a:endParaRPr lang="ru-RU" altLang="uk-UA">
              <a:solidFill>
                <a:srgbClr val="0033CC"/>
              </a:solidFill>
            </a:endParaRPr>
          </a:p>
        </p:txBody>
      </p:sp>
      <p:sp>
        <p:nvSpPr>
          <p:cNvPr id="11273" name="AutoShape 21"/>
          <p:cNvSpPr>
            <a:spLocks noChangeArrowheads="1"/>
          </p:cNvSpPr>
          <p:nvPr/>
        </p:nvSpPr>
        <p:spPr bwMode="auto">
          <a:xfrm>
            <a:off x="8472489" y="3573464"/>
            <a:ext cx="1057275" cy="719137"/>
          </a:xfrm>
          <a:prstGeom prst="hexagon">
            <a:avLst>
              <a:gd name="adj" fmla="val 36755"/>
              <a:gd name="vf" fmla="val 115470"/>
            </a:avLst>
          </a:prstGeom>
          <a:solidFill>
            <a:srgbClr val="99FFCC"/>
          </a:solidFill>
          <a:ln w="38100">
            <a:solidFill>
              <a:srgbClr val="33CC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0033CC"/>
                </a:solidFill>
              </a:rPr>
              <a:t>40</a:t>
            </a:r>
            <a:endParaRPr lang="ru-RU" altLang="uk-UA">
              <a:solidFill>
                <a:srgbClr val="0033CC"/>
              </a:solidFill>
            </a:endParaRPr>
          </a:p>
        </p:txBody>
      </p:sp>
      <p:sp>
        <p:nvSpPr>
          <p:cNvPr id="11274" name="AutoShape 22"/>
          <p:cNvSpPr>
            <a:spLocks noChangeArrowheads="1"/>
          </p:cNvSpPr>
          <p:nvPr/>
        </p:nvSpPr>
        <p:spPr bwMode="auto">
          <a:xfrm>
            <a:off x="6816726" y="3573464"/>
            <a:ext cx="1057275" cy="719137"/>
          </a:xfrm>
          <a:prstGeom prst="hexagon">
            <a:avLst>
              <a:gd name="adj" fmla="val 36755"/>
              <a:gd name="vf" fmla="val 115470"/>
            </a:avLst>
          </a:prstGeom>
          <a:solidFill>
            <a:srgbClr val="99FFCC"/>
          </a:solidFill>
          <a:ln w="38100">
            <a:solidFill>
              <a:srgbClr val="33CC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0033CC"/>
                </a:solidFill>
              </a:rPr>
              <a:t>8</a:t>
            </a:r>
            <a:endParaRPr lang="ru-RU" altLang="uk-UA">
              <a:solidFill>
                <a:srgbClr val="0033CC"/>
              </a:solidFill>
            </a:endParaRPr>
          </a:p>
        </p:txBody>
      </p:sp>
      <p:sp>
        <p:nvSpPr>
          <p:cNvPr id="11275" name="AutoShape 23"/>
          <p:cNvSpPr>
            <a:spLocks noChangeArrowheads="1"/>
          </p:cNvSpPr>
          <p:nvPr/>
        </p:nvSpPr>
        <p:spPr bwMode="auto">
          <a:xfrm>
            <a:off x="5087939" y="3573464"/>
            <a:ext cx="1057275" cy="719137"/>
          </a:xfrm>
          <a:prstGeom prst="hexagon">
            <a:avLst>
              <a:gd name="adj" fmla="val 36755"/>
              <a:gd name="vf" fmla="val 115470"/>
            </a:avLst>
          </a:prstGeom>
          <a:solidFill>
            <a:srgbClr val="99FFCC"/>
          </a:solidFill>
          <a:ln w="38100">
            <a:solidFill>
              <a:srgbClr val="33CC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0033CC"/>
                </a:solidFill>
              </a:rPr>
              <a:t>12</a:t>
            </a:r>
            <a:endParaRPr lang="ru-RU" altLang="uk-UA">
              <a:solidFill>
                <a:srgbClr val="0033CC"/>
              </a:solidFill>
            </a:endParaRPr>
          </a:p>
        </p:txBody>
      </p:sp>
      <p:sp>
        <p:nvSpPr>
          <p:cNvPr id="11276" name="AutoShape 24"/>
          <p:cNvSpPr>
            <a:spLocks noChangeArrowheads="1"/>
          </p:cNvSpPr>
          <p:nvPr/>
        </p:nvSpPr>
        <p:spPr bwMode="auto">
          <a:xfrm>
            <a:off x="3432176" y="3573464"/>
            <a:ext cx="1057275" cy="719137"/>
          </a:xfrm>
          <a:prstGeom prst="hexagon">
            <a:avLst>
              <a:gd name="adj" fmla="val 36755"/>
              <a:gd name="vf" fmla="val 115470"/>
            </a:avLst>
          </a:prstGeom>
          <a:solidFill>
            <a:srgbClr val="99FFCC"/>
          </a:solidFill>
          <a:ln w="38100">
            <a:solidFill>
              <a:srgbClr val="33CC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0033CC"/>
                </a:solidFill>
              </a:rPr>
              <a:t>26</a:t>
            </a:r>
            <a:endParaRPr lang="ru-RU" altLang="uk-UA">
              <a:solidFill>
                <a:srgbClr val="0033CC"/>
              </a:solidFill>
            </a:endParaRPr>
          </a:p>
        </p:txBody>
      </p:sp>
      <p:sp>
        <p:nvSpPr>
          <p:cNvPr id="11277" name="Oval 25"/>
          <p:cNvSpPr>
            <a:spLocks noChangeArrowheads="1"/>
          </p:cNvSpPr>
          <p:nvPr/>
        </p:nvSpPr>
        <p:spPr bwMode="auto">
          <a:xfrm>
            <a:off x="1703389" y="3357563"/>
            <a:ext cx="1152525" cy="1008062"/>
          </a:xfrm>
          <a:prstGeom prst="ellipse">
            <a:avLst/>
          </a:prstGeom>
          <a:solidFill>
            <a:srgbClr val="CCECFF"/>
          </a:solidFill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FF0000"/>
                </a:solidFill>
              </a:rPr>
              <a:t>?</a:t>
            </a:r>
            <a:endParaRPr lang="ru-RU" altLang="uk-UA">
              <a:solidFill>
                <a:srgbClr val="FF0000"/>
              </a:solidFill>
            </a:endParaRPr>
          </a:p>
        </p:txBody>
      </p:sp>
      <p:sp>
        <p:nvSpPr>
          <p:cNvPr id="11278" name="Line 26"/>
          <p:cNvSpPr>
            <a:spLocks noChangeShapeType="1"/>
          </p:cNvSpPr>
          <p:nvPr/>
        </p:nvSpPr>
        <p:spPr bwMode="auto">
          <a:xfrm>
            <a:off x="2855913" y="2492375"/>
            <a:ext cx="4318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79" name="Line 27"/>
          <p:cNvSpPr>
            <a:spLocks noChangeShapeType="1"/>
          </p:cNvSpPr>
          <p:nvPr/>
        </p:nvSpPr>
        <p:spPr bwMode="auto">
          <a:xfrm>
            <a:off x="4511676" y="2492375"/>
            <a:ext cx="50482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80" name="Line 28"/>
          <p:cNvSpPr>
            <a:spLocks noChangeShapeType="1"/>
          </p:cNvSpPr>
          <p:nvPr/>
        </p:nvSpPr>
        <p:spPr bwMode="auto">
          <a:xfrm>
            <a:off x="6311900" y="2492375"/>
            <a:ext cx="4318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81" name="Line 29"/>
          <p:cNvSpPr>
            <a:spLocks noChangeShapeType="1"/>
          </p:cNvSpPr>
          <p:nvPr/>
        </p:nvSpPr>
        <p:spPr bwMode="auto">
          <a:xfrm>
            <a:off x="7896226" y="2492375"/>
            <a:ext cx="50482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82" name="Line 30"/>
          <p:cNvSpPr>
            <a:spLocks noChangeShapeType="1"/>
          </p:cNvSpPr>
          <p:nvPr/>
        </p:nvSpPr>
        <p:spPr bwMode="auto">
          <a:xfrm>
            <a:off x="9120188" y="2997200"/>
            <a:ext cx="0" cy="431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83" name="Line 31"/>
          <p:cNvSpPr>
            <a:spLocks noChangeShapeType="1"/>
          </p:cNvSpPr>
          <p:nvPr/>
        </p:nvSpPr>
        <p:spPr bwMode="auto">
          <a:xfrm flipH="1">
            <a:off x="7896225" y="3933825"/>
            <a:ext cx="4318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84" name="Line 32"/>
          <p:cNvSpPr>
            <a:spLocks noChangeShapeType="1"/>
          </p:cNvSpPr>
          <p:nvPr/>
        </p:nvSpPr>
        <p:spPr bwMode="auto">
          <a:xfrm flipH="1">
            <a:off x="6240464" y="3933825"/>
            <a:ext cx="50323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85" name="Line 33"/>
          <p:cNvSpPr>
            <a:spLocks noChangeShapeType="1"/>
          </p:cNvSpPr>
          <p:nvPr/>
        </p:nvSpPr>
        <p:spPr bwMode="auto">
          <a:xfrm flipH="1">
            <a:off x="4583114" y="3933825"/>
            <a:ext cx="43338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86" name="Line 34"/>
          <p:cNvSpPr>
            <a:spLocks noChangeShapeType="1"/>
          </p:cNvSpPr>
          <p:nvPr/>
        </p:nvSpPr>
        <p:spPr bwMode="auto">
          <a:xfrm flipH="1">
            <a:off x="3000376" y="3933825"/>
            <a:ext cx="3587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87" name="Text Box 36"/>
          <p:cNvSpPr txBox="1">
            <a:spLocks noChangeArrowheads="1"/>
          </p:cNvSpPr>
          <p:nvPr/>
        </p:nvSpPr>
        <p:spPr bwMode="auto">
          <a:xfrm>
            <a:off x="4708526" y="1665289"/>
            <a:ext cx="481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000000"/>
                </a:solidFill>
              </a:rPr>
              <a:t>+</a:t>
            </a:r>
            <a:endParaRPr lang="ru-RU" altLang="uk-UA" sz="4000">
              <a:solidFill>
                <a:srgbClr val="000000"/>
              </a:solidFill>
            </a:endParaRPr>
          </a:p>
        </p:txBody>
      </p:sp>
      <p:sp>
        <p:nvSpPr>
          <p:cNvPr id="11288" name="Text Box 38"/>
          <p:cNvSpPr txBox="1">
            <a:spLocks noChangeArrowheads="1"/>
          </p:cNvSpPr>
          <p:nvPr/>
        </p:nvSpPr>
        <p:spPr bwMode="auto">
          <a:xfrm>
            <a:off x="2979738" y="1593851"/>
            <a:ext cx="3540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000000"/>
                </a:solidFill>
              </a:rPr>
              <a:t>-</a:t>
            </a:r>
            <a:endParaRPr lang="ru-RU" altLang="uk-UA" sz="4000">
              <a:solidFill>
                <a:srgbClr val="000000"/>
              </a:solidFill>
            </a:endParaRPr>
          </a:p>
        </p:txBody>
      </p:sp>
      <p:sp>
        <p:nvSpPr>
          <p:cNvPr id="11289" name="Text Box 40"/>
          <p:cNvSpPr txBox="1">
            <a:spLocks noChangeArrowheads="1"/>
          </p:cNvSpPr>
          <p:nvPr/>
        </p:nvSpPr>
        <p:spPr bwMode="auto">
          <a:xfrm>
            <a:off x="6435726" y="1593851"/>
            <a:ext cx="354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000000"/>
                </a:solidFill>
              </a:rPr>
              <a:t>-</a:t>
            </a:r>
            <a:endParaRPr lang="ru-RU" altLang="uk-UA" sz="4000">
              <a:solidFill>
                <a:srgbClr val="000000"/>
              </a:solidFill>
            </a:endParaRPr>
          </a:p>
        </p:txBody>
      </p:sp>
      <p:sp>
        <p:nvSpPr>
          <p:cNvPr id="11290" name="Text Box 42"/>
          <p:cNvSpPr txBox="1">
            <a:spLocks noChangeArrowheads="1"/>
          </p:cNvSpPr>
          <p:nvPr/>
        </p:nvSpPr>
        <p:spPr bwMode="auto">
          <a:xfrm>
            <a:off x="8164513" y="1665289"/>
            <a:ext cx="4810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000000"/>
                </a:solidFill>
              </a:rPr>
              <a:t>+</a:t>
            </a:r>
            <a:endParaRPr lang="ru-RU" altLang="uk-UA" sz="4000">
              <a:solidFill>
                <a:srgbClr val="000000"/>
              </a:solidFill>
            </a:endParaRPr>
          </a:p>
        </p:txBody>
      </p:sp>
      <p:sp>
        <p:nvSpPr>
          <p:cNvPr id="11291" name="Text Box 43"/>
          <p:cNvSpPr txBox="1">
            <a:spLocks noChangeArrowheads="1"/>
          </p:cNvSpPr>
          <p:nvPr/>
        </p:nvSpPr>
        <p:spPr bwMode="auto">
          <a:xfrm>
            <a:off x="9317038" y="2817814"/>
            <a:ext cx="3540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000000"/>
                </a:solidFill>
              </a:rPr>
              <a:t>-</a:t>
            </a:r>
            <a:endParaRPr lang="ru-RU" altLang="uk-UA" sz="4000">
              <a:solidFill>
                <a:srgbClr val="000000"/>
              </a:solidFill>
            </a:endParaRPr>
          </a:p>
        </p:txBody>
      </p:sp>
      <p:sp>
        <p:nvSpPr>
          <p:cNvPr id="11292" name="Text Box 44"/>
          <p:cNvSpPr txBox="1">
            <a:spLocks noChangeArrowheads="1"/>
          </p:cNvSpPr>
          <p:nvPr/>
        </p:nvSpPr>
        <p:spPr bwMode="auto">
          <a:xfrm>
            <a:off x="8091488" y="3176589"/>
            <a:ext cx="4810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000000"/>
                </a:solidFill>
              </a:rPr>
              <a:t>+</a:t>
            </a:r>
            <a:endParaRPr lang="ru-RU" altLang="uk-UA" sz="4000">
              <a:solidFill>
                <a:srgbClr val="000000"/>
              </a:solidFill>
            </a:endParaRPr>
          </a:p>
        </p:txBody>
      </p:sp>
      <p:sp>
        <p:nvSpPr>
          <p:cNvPr id="11293" name="Text Box 45"/>
          <p:cNvSpPr txBox="1">
            <a:spLocks noChangeArrowheads="1"/>
          </p:cNvSpPr>
          <p:nvPr/>
        </p:nvSpPr>
        <p:spPr bwMode="auto">
          <a:xfrm>
            <a:off x="6364288" y="3176589"/>
            <a:ext cx="3540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000000"/>
                </a:solidFill>
              </a:rPr>
              <a:t>-</a:t>
            </a:r>
            <a:endParaRPr lang="ru-RU" altLang="uk-UA" sz="4000">
              <a:solidFill>
                <a:srgbClr val="000000"/>
              </a:solidFill>
            </a:endParaRPr>
          </a:p>
        </p:txBody>
      </p:sp>
      <p:sp>
        <p:nvSpPr>
          <p:cNvPr id="11294" name="Text Box 46"/>
          <p:cNvSpPr txBox="1">
            <a:spLocks noChangeArrowheads="1"/>
          </p:cNvSpPr>
          <p:nvPr/>
        </p:nvSpPr>
        <p:spPr bwMode="auto">
          <a:xfrm>
            <a:off x="4656138" y="3141664"/>
            <a:ext cx="3540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000000"/>
                </a:solidFill>
              </a:rPr>
              <a:t>-</a:t>
            </a:r>
            <a:endParaRPr lang="ru-RU" altLang="uk-UA" sz="4000">
              <a:solidFill>
                <a:srgbClr val="000000"/>
              </a:solidFill>
            </a:endParaRPr>
          </a:p>
        </p:txBody>
      </p:sp>
      <p:sp>
        <p:nvSpPr>
          <p:cNvPr id="11295" name="Text Box 47"/>
          <p:cNvSpPr txBox="1">
            <a:spLocks noChangeArrowheads="1"/>
          </p:cNvSpPr>
          <p:nvPr/>
        </p:nvSpPr>
        <p:spPr bwMode="auto">
          <a:xfrm>
            <a:off x="2043114" y="4618039"/>
            <a:ext cx="830103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FF0000"/>
                </a:solidFill>
              </a:rPr>
              <a:t>2</a:t>
            </a:r>
            <a:r>
              <a:rPr lang="uk-UA" altLang="uk-UA" sz="4000">
                <a:solidFill>
                  <a:srgbClr val="000000"/>
                </a:solidFill>
              </a:rPr>
              <a:t> </a:t>
            </a:r>
            <a:r>
              <a:rPr lang="uk-UA" altLang="uk-UA" sz="4000">
                <a:solidFill>
                  <a:srgbClr val="0000FF"/>
                </a:solidFill>
              </a:rPr>
              <a:t>– соняшник,</a:t>
            </a:r>
            <a:r>
              <a:rPr lang="uk-UA" altLang="uk-UA" sz="4000">
                <a:solidFill>
                  <a:srgbClr val="000000"/>
                </a:solidFill>
              </a:rPr>
              <a:t>        </a:t>
            </a:r>
            <a:r>
              <a:rPr lang="en-US" altLang="uk-UA" sz="4000">
                <a:solidFill>
                  <a:srgbClr val="FF0000"/>
                </a:solidFill>
              </a:rPr>
              <a:t>2</a:t>
            </a:r>
            <a:r>
              <a:rPr lang="uk-UA" altLang="uk-UA" sz="4000">
                <a:solidFill>
                  <a:srgbClr val="FF0000"/>
                </a:solidFill>
              </a:rPr>
              <a:t>2</a:t>
            </a:r>
            <a:r>
              <a:rPr lang="uk-UA" altLang="uk-UA" sz="4000">
                <a:solidFill>
                  <a:srgbClr val="000000"/>
                </a:solidFill>
              </a:rPr>
              <a:t> </a:t>
            </a:r>
            <a:r>
              <a:rPr lang="uk-UA" altLang="uk-UA" sz="4000">
                <a:solidFill>
                  <a:srgbClr val="0000FF"/>
                </a:solidFill>
              </a:rPr>
              <a:t>-</a:t>
            </a:r>
            <a:r>
              <a:rPr lang="uk-UA" altLang="uk-UA" sz="4000">
                <a:solidFill>
                  <a:srgbClr val="000000"/>
                </a:solidFill>
              </a:rPr>
              <a:t> </a:t>
            </a:r>
            <a:r>
              <a:rPr lang="uk-UA" altLang="uk-UA" sz="4000">
                <a:solidFill>
                  <a:srgbClr val="0000FF"/>
                </a:solidFill>
              </a:rPr>
              <a:t>ромашка,</a:t>
            </a: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000000"/>
                </a:solidFill>
              </a:rPr>
              <a:t>                 </a:t>
            </a:r>
            <a:r>
              <a:rPr lang="en-US" altLang="uk-UA" sz="4000">
                <a:solidFill>
                  <a:srgbClr val="FF0000"/>
                </a:solidFill>
              </a:rPr>
              <a:t>1</a:t>
            </a:r>
            <a:r>
              <a:rPr lang="uk-UA" altLang="uk-UA" sz="4000">
                <a:solidFill>
                  <a:srgbClr val="FF0000"/>
                </a:solidFill>
              </a:rPr>
              <a:t>2</a:t>
            </a:r>
            <a:r>
              <a:rPr lang="uk-UA" altLang="uk-UA" sz="4000">
                <a:solidFill>
                  <a:srgbClr val="000000"/>
                </a:solidFill>
              </a:rPr>
              <a:t> </a:t>
            </a:r>
            <a:r>
              <a:rPr lang="uk-UA" altLang="uk-UA" sz="4000">
                <a:solidFill>
                  <a:srgbClr val="0000FF"/>
                </a:solidFill>
              </a:rPr>
              <a:t>– медунка</a:t>
            </a:r>
            <a:r>
              <a:rPr lang="uk-UA" altLang="uk-UA" sz="4000">
                <a:solidFill>
                  <a:srgbClr val="000000"/>
                </a:solidFill>
              </a:rPr>
              <a:t>                  </a:t>
            </a:r>
            <a:endParaRPr lang="ru-RU" altLang="uk-UA" sz="4000">
              <a:solidFill>
                <a:srgbClr val="000000"/>
              </a:solidFill>
            </a:endParaRPr>
          </a:p>
        </p:txBody>
      </p:sp>
      <p:sp>
        <p:nvSpPr>
          <p:cNvPr id="11296" name="Line 48"/>
          <p:cNvSpPr>
            <a:spLocks noChangeShapeType="1"/>
          </p:cNvSpPr>
          <p:nvPr/>
        </p:nvSpPr>
        <p:spPr bwMode="auto">
          <a:xfrm>
            <a:off x="2279650" y="1484314"/>
            <a:ext cx="0" cy="5048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9556" y="184745"/>
            <a:ext cx="126419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Математичні ланцюжки, </a:t>
            </a:r>
            <a:r>
              <a:rPr lang="uk-UA" sz="4000" b="1" dirty="0" err="1" smtClean="0">
                <a:solidFill>
                  <a:srgbClr val="FF0000"/>
                </a:solidFill>
              </a:rPr>
              <a:t>естафети,лабіринти</a:t>
            </a:r>
            <a:endParaRPr lang="uk-UA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53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1981200" y="107951"/>
            <a:ext cx="8229600" cy="981075"/>
          </a:xfrm>
        </p:spPr>
        <p:txBody>
          <a:bodyPr/>
          <a:lstStyle/>
          <a:p>
            <a:pPr eaLnBrk="1" hangingPunct="1"/>
            <a:r>
              <a:rPr lang="uk-UA" altLang="uk-UA" b="1" smtClean="0">
                <a:solidFill>
                  <a:srgbClr val="FF0000"/>
                </a:solidFill>
                <a:latin typeface="Arial" panose="020B0604020202020204" pitchFamily="34" charset="0"/>
              </a:rPr>
              <a:t>Медунка</a:t>
            </a:r>
            <a:endParaRPr lang="ru-RU" altLang="uk-UA" b="1" smtClean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1774825" y="1196976"/>
            <a:ext cx="8642350" cy="52181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uk-UA" altLang="uk-UA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uk-UA" altLang="uk-UA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uk-UA" altLang="uk-UA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uk-UA" altLang="uk-UA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uk-UA" altLang="uk-UA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uk-UA" altLang="uk-UA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uk-UA" altLang="uk-UA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uk-UA" altLang="uk-UA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ru-RU" altLang="uk-UA" smtClean="0">
              <a:latin typeface="Arial" panose="020B0604020202020204" pitchFamily="34" charset="0"/>
            </a:endParaRPr>
          </a:p>
        </p:txBody>
      </p:sp>
      <p:pic>
        <p:nvPicPr>
          <p:cNvPr id="12292" name="Picture 4" descr="img40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63" y="981076"/>
            <a:ext cx="3759200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6096000" y="1695451"/>
            <a:ext cx="15319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endParaRPr lang="uk-UA" altLang="uk-UA" sz="2000">
              <a:solidFill>
                <a:srgbClr val="000000"/>
              </a:solidFill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569484" y="1196976"/>
            <a:ext cx="7232542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2400" dirty="0" smtClean="0">
                <a:solidFill>
                  <a:srgbClr val="000000"/>
                </a:solidFill>
              </a:rPr>
              <a:t>    Так  </a:t>
            </a:r>
            <a:r>
              <a:rPr lang="uk-UA" altLang="uk-UA" sz="2400" dirty="0">
                <a:solidFill>
                  <a:srgbClr val="000000"/>
                </a:solidFill>
              </a:rPr>
              <a:t>її  називають  тому,  що </a:t>
            </a:r>
            <a:r>
              <a:rPr lang="uk-UA" altLang="uk-UA" sz="2400" dirty="0" smtClean="0">
                <a:solidFill>
                  <a:srgbClr val="000000"/>
                </a:solidFill>
              </a:rPr>
              <a:t>в стеблах </a:t>
            </a:r>
            <a:r>
              <a:rPr lang="uk-UA" altLang="uk-UA" sz="2400" dirty="0">
                <a:solidFill>
                  <a:srgbClr val="000000"/>
                </a:solidFill>
              </a:rPr>
              <a:t>квітки дуже багато </a:t>
            </a:r>
            <a:r>
              <a:rPr lang="uk-UA" altLang="uk-UA" sz="2400" dirty="0" smtClean="0">
                <a:solidFill>
                  <a:srgbClr val="000000"/>
                </a:solidFill>
              </a:rPr>
              <a:t>солодкого </a:t>
            </a:r>
            <a:r>
              <a:rPr lang="uk-UA" altLang="uk-UA" sz="2400" dirty="0">
                <a:solidFill>
                  <a:srgbClr val="000000"/>
                </a:solidFill>
              </a:rPr>
              <a:t>соку-нектару. Вона </a:t>
            </a:r>
            <a:r>
              <a:rPr lang="uk-UA" altLang="uk-UA" sz="2400" dirty="0" smtClean="0">
                <a:solidFill>
                  <a:srgbClr val="000000"/>
                </a:solidFill>
              </a:rPr>
              <a:t>пахне </a:t>
            </a:r>
            <a:r>
              <a:rPr lang="uk-UA" altLang="uk-UA" sz="2400" dirty="0">
                <a:solidFill>
                  <a:srgbClr val="000000"/>
                </a:solidFill>
              </a:rPr>
              <a:t>медом.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2400" dirty="0" smtClean="0">
                <a:solidFill>
                  <a:srgbClr val="000000"/>
                </a:solidFill>
              </a:rPr>
              <a:t>     Коли  </a:t>
            </a:r>
            <a:r>
              <a:rPr lang="uk-UA" altLang="uk-UA" sz="2400" dirty="0">
                <a:solidFill>
                  <a:srgbClr val="000000"/>
                </a:solidFill>
              </a:rPr>
              <a:t>медунка  розквітає, </a:t>
            </a:r>
            <a:r>
              <a:rPr lang="uk-UA" altLang="uk-UA" sz="2400" dirty="0" smtClean="0">
                <a:solidFill>
                  <a:srgbClr val="000000"/>
                </a:solidFill>
              </a:rPr>
              <a:t>квітки </a:t>
            </a:r>
            <a:r>
              <a:rPr lang="uk-UA" altLang="uk-UA" sz="2400" dirty="0">
                <a:solidFill>
                  <a:srgbClr val="000000"/>
                </a:solidFill>
              </a:rPr>
              <a:t>її </a:t>
            </a:r>
            <a:r>
              <a:rPr lang="uk-UA" altLang="uk-UA" sz="2400" dirty="0">
                <a:solidFill>
                  <a:srgbClr val="FF0000"/>
                </a:solidFill>
              </a:rPr>
              <a:t>рожеві,</a:t>
            </a:r>
            <a:r>
              <a:rPr lang="uk-UA" altLang="uk-UA" sz="2400" dirty="0">
                <a:solidFill>
                  <a:srgbClr val="000000"/>
                </a:solidFill>
              </a:rPr>
              <a:t> потім  стають </a:t>
            </a:r>
            <a:r>
              <a:rPr lang="uk-UA" altLang="uk-UA" sz="2400" dirty="0" smtClean="0">
                <a:solidFill>
                  <a:srgbClr val="FF0000"/>
                </a:solidFill>
              </a:rPr>
              <a:t>малиновими</a:t>
            </a:r>
            <a:r>
              <a:rPr lang="uk-UA" altLang="uk-UA" sz="2400" dirty="0">
                <a:solidFill>
                  <a:srgbClr val="000000"/>
                </a:solidFill>
              </a:rPr>
              <a:t>, а  згодом –  </a:t>
            </a:r>
            <a:r>
              <a:rPr lang="uk-UA" altLang="uk-UA" sz="2400" dirty="0" smtClean="0">
                <a:solidFill>
                  <a:srgbClr val="FF0000"/>
                </a:solidFill>
              </a:rPr>
              <a:t>фіолетовими</a:t>
            </a:r>
            <a:r>
              <a:rPr lang="uk-UA" altLang="uk-UA" sz="2400" dirty="0">
                <a:solidFill>
                  <a:srgbClr val="FF0000"/>
                </a:solidFill>
              </a:rPr>
              <a:t>.</a:t>
            </a:r>
            <a:r>
              <a:rPr lang="uk-UA" altLang="uk-UA" sz="2400" dirty="0">
                <a:solidFill>
                  <a:srgbClr val="000000"/>
                </a:solidFill>
              </a:rPr>
              <a:t>   Зів</a:t>
            </a:r>
            <a:r>
              <a:rPr lang="en-US" altLang="uk-UA" sz="2400" dirty="0">
                <a:solidFill>
                  <a:srgbClr val="000000"/>
                </a:solidFill>
              </a:rPr>
              <a:t>’</a:t>
            </a:r>
            <a:r>
              <a:rPr lang="uk-UA" altLang="uk-UA" sz="2400" dirty="0" err="1">
                <a:solidFill>
                  <a:srgbClr val="000000"/>
                </a:solidFill>
              </a:rPr>
              <a:t>явша</a:t>
            </a:r>
            <a:r>
              <a:rPr lang="uk-UA" altLang="uk-UA" sz="2400" dirty="0">
                <a:solidFill>
                  <a:srgbClr val="000000"/>
                </a:solidFill>
              </a:rPr>
              <a:t>   квітка </a:t>
            </a:r>
            <a:r>
              <a:rPr lang="uk-UA" altLang="uk-UA" sz="2400" dirty="0" smtClean="0">
                <a:solidFill>
                  <a:srgbClr val="FF0000"/>
                </a:solidFill>
              </a:rPr>
              <a:t>синього</a:t>
            </a:r>
            <a:r>
              <a:rPr lang="uk-UA" altLang="uk-UA" sz="2400" dirty="0" smtClean="0">
                <a:solidFill>
                  <a:srgbClr val="000000"/>
                </a:solidFill>
              </a:rPr>
              <a:t> </a:t>
            </a:r>
            <a:r>
              <a:rPr lang="uk-UA" altLang="uk-UA" sz="2400" dirty="0">
                <a:solidFill>
                  <a:srgbClr val="000000"/>
                </a:solidFill>
              </a:rPr>
              <a:t>кольору.  А  так   як   на </a:t>
            </a:r>
            <a:r>
              <a:rPr lang="uk-UA" altLang="uk-UA" sz="2400" dirty="0" smtClean="0">
                <a:solidFill>
                  <a:srgbClr val="000000"/>
                </a:solidFill>
              </a:rPr>
              <a:t>одному </a:t>
            </a:r>
            <a:r>
              <a:rPr lang="uk-UA" altLang="uk-UA" sz="2400" dirty="0">
                <a:solidFill>
                  <a:srgbClr val="000000"/>
                </a:solidFill>
              </a:rPr>
              <a:t>стеблі  </a:t>
            </a:r>
            <a:r>
              <a:rPr lang="uk-UA" altLang="uk-UA" sz="2400" dirty="0">
                <a:solidFill>
                  <a:srgbClr val="FF0000"/>
                </a:solidFill>
              </a:rPr>
              <a:t>квіти </a:t>
            </a:r>
            <a:r>
              <a:rPr lang="uk-UA" altLang="uk-UA" sz="2400" dirty="0" smtClean="0">
                <a:solidFill>
                  <a:srgbClr val="FF0000"/>
                </a:solidFill>
              </a:rPr>
              <a:t>розквітають </a:t>
            </a:r>
            <a:r>
              <a:rPr lang="uk-UA" altLang="uk-UA" sz="2400" dirty="0">
                <a:solidFill>
                  <a:srgbClr val="FF0000"/>
                </a:solidFill>
              </a:rPr>
              <a:t>у різний час,</a:t>
            </a:r>
            <a:r>
              <a:rPr lang="uk-UA" altLang="uk-UA" sz="2400" dirty="0">
                <a:solidFill>
                  <a:srgbClr val="000000"/>
                </a:solidFill>
              </a:rPr>
              <a:t> виходить </a:t>
            </a:r>
            <a:r>
              <a:rPr lang="uk-UA" altLang="uk-UA" sz="2400" dirty="0" smtClean="0">
                <a:solidFill>
                  <a:srgbClr val="000000"/>
                </a:solidFill>
              </a:rPr>
              <a:t>маленький   </a:t>
            </a:r>
            <a:r>
              <a:rPr lang="uk-UA" altLang="uk-UA" sz="2400" dirty="0">
                <a:solidFill>
                  <a:srgbClr val="FF0000"/>
                </a:solidFill>
              </a:rPr>
              <a:t>букетик   з   </a:t>
            </a:r>
            <a:r>
              <a:rPr lang="uk-UA" altLang="uk-UA" sz="2400" dirty="0" smtClean="0">
                <a:solidFill>
                  <a:srgbClr val="FF0000"/>
                </a:solidFill>
              </a:rPr>
              <a:t>квітками різного  </a:t>
            </a:r>
            <a:r>
              <a:rPr lang="uk-UA" altLang="uk-UA" sz="2400" dirty="0">
                <a:solidFill>
                  <a:srgbClr val="FF0000"/>
                </a:solidFill>
              </a:rPr>
              <a:t>кольору.</a:t>
            </a:r>
            <a:r>
              <a:rPr lang="uk-UA" altLang="uk-UA" sz="2400" dirty="0">
                <a:solidFill>
                  <a:srgbClr val="000000"/>
                </a:solidFill>
              </a:rPr>
              <a:t>  Медунку </a:t>
            </a:r>
            <a:r>
              <a:rPr lang="uk-UA" altLang="uk-UA" sz="2400" dirty="0" smtClean="0">
                <a:solidFill>
                  <a:srgbClr val="000000"/>
                </a:solidFill>
              </a:rPr>
              <a:t>ще називають   </a:t>
            </a:r>
            <a:r>
              <a:rPr lang="uk-UA" altLang="uk-UA" sz="2400" dirty="0">
                <a:solidFill>
                  <a:srgbClr val="000000"/>
                </a:solidFill>
              </a:rPr>
              <a:t>солодким </a:t>
            </a:r>
            <a:r>
              <a:rPr lang="uk-UA" altLang="uk-UA" sz="2400" dirty="0" smtClean="0">
                <a:solidFill>
                  <a:srgbClr val="000000"/>
                </a:solidFill>
              </a:rPr>
              <a:t>букетиком</a:t>
            </a:r>
            <a:r>
              <a:rPr lang="uk-UA" altLang="uk-UA" sz="2400" dirty="0">
                <a:solidFill>
                  <a:srgbClr val="000000"/>
                </a:solidFill>
              </a:rPr>
              <a:t>. </a:t>
            </a: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2400" dirty="0">
                <a:solidFill>
                  <a:srgbClr val="000000"/>
                </a:solidFill>
              </a:rPr>
              <a:t> </a:t>
            </a:r>
            <a:endParaRPr lang="ru-RU" altLang="uk-UA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94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606" y="1"/>
            <a:ext cx="6460233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 descr="35403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64"/>
          <a:stretch>
            <a:fillRect/>
          </a:stretch>
        </p:blipFill>
        <p:spPr bwMode="auto">
          <a:xfrm>
            <a:off x="1288256" y="-11906"/>
            <a:ext cx="9615488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490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/>
          </p:nvPr>
        </p:nvSpPr>
        <p:spPr>
          <a:xfrm>
            <a:off x="1774825" y="188913"/>
            <a:ext cx="8642350" cy="863600"/>
          </a:xfrm>
          <a:solidFill>
            <a:srgbClr val="FFFFCC"/>
          </a:solidFill>
          <a:ln w="762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uk-UA" altLang="uk-UA" b="1" smtClean="0">
                <a:solidFill>
                  <a:srgbClr val="FF0000"/>
                </a:solidFill>
                <a:latin typeface="Arial" panose="020B0604020202020204" pitchFamily="34" charset="0"/>
              </a:rPr>
              <a:t>Як   сплять    дельфіни?</a:t>
            </a:r>
            <a:endParaRPr lang="ru-RU" altLang="uk-UA" b="1" smtClean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0179" name="Rectangle 3"/>
          <p:cNvSpPr>
            <a:spLocks noGrp="1"/>
          </p:cNvSpPr>
          <p:nvPr>
            <p:ph idx="1"/>
          </p:nvPr>
        </p:nvSpPr>
        <p:spPr>
          <a:xfrm>
            <a:off x="1524000" y="1196976"/>
            <a:ext cx="9144000" cy="5472113"/>
          </a:xfrm>
          <a:solidFill>
            <a:srgbClr val="CCECFF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uk-UA" altLang="uk-UA" smtClean="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uk-UA" altLang="uk-UA" smtClean="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uk-UA" altLang="uk-UA" smtClean="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uk-UA" altLang="uk-UA" smtClean="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uk-UA" altLang="uk-UA" smtClean="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uk-UA" altLang="uk-UA" smtClean="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uk-UA" altLang="uk-UA" smtClean="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uk-UA" altLang="uk-UA" smtClean="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uk-UA" smtClean="0">
              <a:latin typeface="Arial" panose="020B0604020202020204" pitchFamily="34" charset="0"/>
            </a:endParaRPr>
          </a:p>
        </p:txBody>
      </p:sp>
      <p:sp>
        <p:nvSpPr>
          <p:cNvPr id="50180" name="AutoShape 4"/>
          <p:cNvSpPr>
            <a:spLocks noChangeArrowheads="1"/>
          </p:cNvSpPr>
          <p:nvPr/>
        </p:nvSpPr>
        <p:spPr bwMode="auto">
          <a:xfrm>
            <a:off x="2640014" y="1412876"/>
            <a:ext cx="1296987" cy="720725"/>
          </a:xfrm>
          <a:prstGeom prst="flowChartTerminator">
            <a:avLst/>
          </a:prstGeom>
          <a:solidFill>
            <a:srgbClr val="FFCCFF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000000"/>
                </a:solidFill>
              </a:rPr>
              <a:t>80</a:t>
            </a: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50181" name="AutoShape 5"/>
          <p:cNvSpPr>
            <a:spLocks noChangeArrowheads="1"/>
          </p:cNvSpPr>
          <p:nvPr/>
        </p:nvSpPr>
        <p:spPr bwMode="auto">
          <a:xfrm>
            <a:off x="2711450" y="4005264"/>
            <a:ext cx="1296988" cy="720725"/>
          </a:xfrm>
          <a:prstGeom prst="flowChartTerminator">
            <a:avLst/>
          </a:prstGeom>
          <a:solidFill>
            <a:srgbClr val="FFCCFF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000000"/>
                </a:solidFill>
              </a:rPr>
              <a:t>20</a:t>
            </a: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50182" name="AutoShape 6"/>
          <p:cNvSpPr>
            <a:spLocks noChangeArrowheads="1"/>
          </p:cNvSpPr>
          <p:nvPr/>
        </p:nvSpPr>
        <p:spPr bwMode="auto">
          <a:xfrm>
            <a:off x="2711450" y="2708276"/>
            <a:ext cx="1296988" cy="720725"/>
          </a:xfrm>
          <a:prstGeom prst="flowChartTerminator">
            <a:avLst/>
          </a:prstGeom>
          <a:solidFill>
            <a:srgbClr val="FFCCFF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000000"/>
                </a:solidFill>
              </a:rPr>
              <a:t>42</a:t>
            </a: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50183" name="AutoShape 8"/>
          <p:cNvSpPr>
            <a:spLocks noChangeArrowheads="1"/>
          </p:cNvSpPr>
          <p:nvPr/>
        </p:nvSpPr>
        <p:spPr bwMode="auto">
          <a:xfrm>
            <a:off x="5016500" y="1412876"/>
            <a:ext cx="1296988" cy="720725"/>
          </a:xfrm>
          <a:prstGeom prst="flowChartTerminator">
            <a:avLst/>
          </a:prstGeom>
          <a:solidFill>
            <a:srgbClr val="FFCCFF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000000"/>
                </a:solidFill>
              </a:rPr>
              <a:t>38</a:t>
            </a: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50184" name="AutoShape 9"/>
          <p:cNvSpPr>
            <a:spLocks noChangeArrowheads="1"/>
          </p:cNvSpPr>
          <p:nvPr/>
        </p:nvSpPr>
        <p:spPr bwMode="auto">
          <a:xfrm>
            <a:off x="5087939" y="2708276"/>
            <a:ext cx="1296987" cy="720725"/>
          </a:xfrm>
          <a:prstGeom prst="flowChartTerminator">
            <a:avLst/>
          </a:prstGeom>
          <a:solidFill>
            <a:srgbClr val="FFCCFF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000000"/>
                </a:solidFill>
              </a:rPr>
              <a:t>30</a:t>
            </a: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50185" name="AutoShape 10"/>
          <p:cNvSpPr>
            <a:spLocks noChangeArrowheads="1"/>
          </p:cNvSpPr>
          <p:nvPr/>
        </p:nvSpPr>
        <p:spPr bwMode="auto">
          <a:xfrm>
            <a:off x="5087939" y="4005264"/>
            <a:ext cx="1296987" cy="720725"/>
          </a:xfrm>
          <a:prstGeom prst="flowChartTerminator">
            <a:avLst/>
          </a:prstGeom>
          <a:solidFill>
            <a:srgbClr val="FFCCFF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000000"/>
                </a:solidFill>
              </a:rPr>
              <a:t>27</a:t>
            </a: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50186" name="AutoShape 17"/>
          <p:cNvSpPr>
            <a:spLocks noChangeArrowheads="1"/>
          </p:cNvSpPr>
          <p:nvPr/>
        </p:nvSpPr>
        <p:spPr bwMode="auto">
          <a:xfrm>
            <a:off x="7535864" y="1412876"/>
            <a:ext cx="1296987" cy="720725"/>
          </a:xfrm>
          <a:prstGeom prst="flowChartTerminator">
            <a:avLst/>
          </a:prstGeom>
          <a:solidFill>
            <a:srgbClr val="FFCCFF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000000"/>
                </a:solidFill>
              </a:rPr>
              <a:t>14</a:t>
            </a: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50187" name="AutoShape 18"/>
          <p:cNvSpPr>
            <a:spLocks noChangeArrowheads="1"/>
          </p:cNvSpPr>
          <p:nvPr/>
        </p:nvSpPr>
        <p:spPr bwMode="auto">
          <a:xfrm>
            <a:off x="7464425" y="2708276"/>
            <a:ext cx="1296988" cy="720725"/>
          </a:xfrm>
          <a:prstGeom prst="flowChartTerminator">
            <a:avLst/>
          </a:prstGeom>
          <a:solidFill>
            <a:srgbClr val="FFCCFF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000000"/>
                </a:solidFill>
              </a:rPr>
              <a:t>48</a:t>
            </a: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50188" name="AutoShape 19"/>
          <p:cNvSpPr>
            <a:spLocks noChangeArrowheads="1"/>
          </p:cNvSpPr>
          <p:nvPr/>
        </p:nvSpPr>
        <p:spPr bwMode="auto">
          <a:xfrm>
            <a:off x="7175500" y="3716339"/>
            <a:ext cx="1779588" cy="1152525"/>
          </a:xfrm>
          <a:prstGeom prst="flowChartDecis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>
                <a:solidFill>
                  <a:srgbClr val="FFFFFF"/>
                </a:solidFill>
              </a:rPr>
              <a:t>?</a:t>
            </a:r>
            <a:endParaRPr lang="ru-RU" altLang="uk-UA">
              <a:solidFill>
                <a:srgbClr val="FFFFFF"/>
              </a:solidFill>
            </a:endParaRPr>
          </a:p>
        </p:txBody>
      </p:sp>
      <p:sp>
        <p:nvSpPr>
          <p:cNvPr id="50189" name="Line 20"/>
          <p:cNvSpPr>
            <a:spLocks noChangeShapeType="1"/>
          </p:cNvSpPr>
          <p:nvPr/>
        </p:nvSpPr>
        <p:spPr bwMode="auto">
          <a:xfrm>
            <a:off x="3359150" y="2205038"/>
            <a:ext cx="0" cy="431800"/>
          </a:xfrm>
          <a:prstGeom prst="line">
            <a:avLst/>
          </a:prstGeom>
          <a:noFill/>
          <a:ln w="57150">
            <a:solidFill>
              <a:srgbClr val="00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90" name="Line 21"/>
          <p:cNvSpPr>
            <a:spLocks noChangeShapeType="1"/>
          </p:cNvSpPr>
          <p:nvPr/>
        </p:nvSpPr>
        <p:spPr bwMode="auto">
          <a:xfrm>
            <a:off x="3359150" y="3500439"/>
            <a:ext cx="0" cy="433387"/>
          </a:xfrm>
          <a:prstGeom prst="line">
            <a:avLst/>
          </a:prstGeom>
          <a:noFill/>
          <a:ln w="57150">
            <a:solidFill>
              <a:srgbClr val="00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91" name="Line 22"/>
          <p:cNvSpPr>
            <a:spLocks noChangeShapeType="1"/>
          </p:cNvSpPr>
          <p:nvPr/>
        </p:nvSpPr>
        <p:spPr bwMode="auto">
          <a:xfrm>
            <a:off x="4224338" y="4437063"/>
            <a:ext cx="576262" cy="0"/>
          </a:xfrm>
          <a:prstGeom prst="line">
            <a:avLst/>
          </a:prstGeom>
          <a:noFill/>
          <a:ln w="57150">
            <a:solidFill>
              <a:srgbClr val="00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92" name="Line 23"/>
          <p:cNvSpPr>
            <a:spLocks noChangeShapeType="1"/>
          </p:cNvSpPr>
          <p:nvPr/>
        </p:nvSpPr>
        <p:spPr bwMode="auto">
          <a:xfrm flipV="1">
            <a:off x="5735638" y="3500439"/>
            <a:ext cx="0" cy="433387"/>
          </a:xfrm>
          <a:prstGeom prst="line">
            <a:avLst/>
          </a:prstGeom>
          <a:noFill/>
          <a:ln w="57150">
            <a:solidFill>
              <a:srgbClr val="00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93" name="Line 24"/>
          <p:cNvSpPr>
            <a:spLocks noChangeShapeType="1"/>
          </p:cNvSpPr>
          <p:nvPr/>
        </p:nvSpPr>
        <p:spPr bwMode="auto">
          <a:xfrm flipV="1">
            <a:off x="5735638" y="2205038"/>
            <a:ext cx="0" cy="431800"/>
          </a:xfrm>
          <a:prstGeom prst="line">
            <a:avLst/>
          </a:prstGeom>
          <a:noFill/>
          <a:ln w="57150">
            <a:solidFill>
              <a:srgbClr val="00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94" name="Line 25"/>
          <p:cNvSpPr>
            <a:spLocks noChangeShapeType="1"/>
          </p:cNvSpPr>
          <p:nvPr/>
        </p:nvSpPr>
        <p:spPr bwMode="auto">
          <a:xfrm>
            <a:off x="6600825" y="1773238"/>
            <a:ext cx="647700" cy="0"/>
          </a:xfrm>
          <a:prstGeom prst="line">
            <a:avLst/>
          </a:prstGeom>
          <a:noFill/>
          <a:ln w="57150">
            <a:solidFill>
              <a:srgbClr val="00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95" name="Line 26"/>
          <p:cNvSpPr>
            <a:spLocks noChangeShapeType="1"/>
          </p:cNvSpPr>
          <p:nvPr/>
        </p:nvSpPr>
        <p:spPr bwMode="auto">
          <a:xfrm>
            <a:off x="8183563" y="2205038"/>
            <a:ext cx="0" cy="431800"/>
          </a:xfrm>
          <a:prstGeom prst="line">
            <a:avLst/>
          </a:prstGeom>
          <a:noFill/>
          <a:ln w="57150">
            <a:solidFill>
              <a:srgbClr val="00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54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96" name="Text Box 27"/>
          <p:cNvSpPr txBox="1">
            <a:spLocks noChangeArrowheads="1"/>
          </p:cNvSpPr>
          <p:nvPr/>
        </p:nvSpPr>
        <p:spPr bwMode="auto">
          <a:xfrm>
            <a:off x="1703388" y="5157789"/>
            <a:ext cx="8964612" cy="1323439"/>
          </a:xfrm>
          <a:prstGeom prst="rect">
            <a:avLst/>
          </a:prstGeom>
          <a:solidFill>
            <a:schemeClr val="bg1"/>
          </a:solidFill>
          <a:ln w="76200">
            <a:solidFill>
              <a:srgbClr val="0033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uk-UA" sz="4000" dirty="0">
                <a:solidFill>
                  <a:srgbClr val="FF0000"/>
                </a:solidFill>
              </a:rPr>
              <a:t>51</a:t>
            </a:r>
            <a:r>
              <a:rPr lang="en-US" altLang="uk-UA" sz="4000" dirty="0">
                <a:solidFill>
                  <a:srgbClr val="000000"/>
                </a:solidFill>
              </a:rPr>
              <a:t>–</a:t>
            </a:r>
            <a:r>
              <a:rPr lang="uk-UA" altLang="uk-UA" sz="4000" dirty="0">
                <a:solidFill>
                  <a:srgbClr val="000000"/>
                </a:solidFill>
              </a:rPr>
              <a:t>як риби, </a:t>
            </a:r>
            <a:r>
              <a:rPr lang="uk-UA" altLang="uk-UA" sz="4000" dirty="0">
                <a:solidFill>
                  <a:srgbClr val="FF0000"/>
                </a:solidFill>
              </a:rPr>
              <a:t>61</a:t>
            </a:r>
            <a:r>
              <a:rPr lang="uk-UA" altLang="uk-UA" sz="4000" dirty="0">
                <a:solidFill>
                  <a:srgbClr val="000000"/>
                </a:solidFill>
              </a:rPr>
              <a:t>– не сплять зовсім,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 dirty="0">
                <a:solidFill>
                  <a:srgbClr val="FF0000"/>
                </a:solidFill>
              </a:rPr>
              <a:t>71</a:t>
            </a:r>
            <a:r>
              <a:rPr lang="uk-UA" altLang="uk-UA" sz="4000" dirty="0">
                <a:solidFill>
                  <a:srgbClr val="000000"/>
                </a:solidFill>
              </a:rPr>
              <a:t> – сплять по - особливому</a:t>
            </a:r>
            <a:endParaRPr lang="ru-RU" altLang="uk-UA" sz="4000" dirty="0">
              <a:solidFill>
                <a:srgbClr val="000000"/>
              </a:solidFill>
            </a:endParaRPr>
          </a:p>
        </p:txBody>
      </p:sp>
      <p:sp>
        <p:nvSpPr>
          <p:cNvPr id="50197" name="Text Box 29"/>
          <p:cNvSpPr txBox="1">
            <a:spLocks noChangeArrowheads="1"/>
          </p:cNvSpPr>
          <p:nvPr/>
        </p:nvSpPr>
        <p:spPr bwMode="auto">
          <a:xfrm>
            <a:off x="2824163" y="2025651"/>
            <a:ext cx="3540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000000"/>
                </a:solidFill>
              </a:rPr>
              <a:t>-</a:t>
            </a:r>
            <a:endParaRPr lang="ru-RU" altLang="uk-UA" sz="4000">
              <a:solidFill>
                <a:srgbClr val="000000"/>
              </a:solidFill>
            </a:endParaRPr>
          </a:p>
        </p:txBody>
      </p:sp>
      <p:sp>
        <p:nvSpPr>
          <p:cNvPr id="50198" name="Text Box 30"/>
          <p:cNvSpPr txBox="1">
            <a:spLocks noChangeArrowheads="1"/>
          </p:cNvSpPr>
          <p:nvPr/>
        </p:nvSpPr>
        <p:spPr bwMode="auto">
          <a:xfrm>
            <a:off x="2824163" y="3394076"/>
            <a:ext cx="3540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000000"/>
                </a:solidFill>
              </a:rPr>
              <a:t>-</a:t>
            </a:r>
            <a:endParaRPr lang="ru-RU" altLang="uk-UA" sz="4000">
              <a:solidFill>
                <a:srgbClr val="000000"/>
              </a:solidFill>
            </a:endParaRPr>
          </a:p>
        </p:txBody>
      </p:sp>
      <p:sp>
        <p:nvSpPr>
          <p:cNvPr id="50199" name="Text Box 31"/>
          <p:cNvSpPr txBox="1">
            <a:spLocks noChangeArrowheads="1"/>
          </p:cNvSpPr>
          <p:nvPr/>
        </p:nvSpPr>
        <p:spPr bwMode="auto">
          <a:xfrm>
            <a:off x="4271963" y="4437064"/>
            <a:ext cx="4810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000000"/>
                </a:solidFill>
              </a:rPr>
              <a:t>+</a:t>
            </a:r>
            <a:endParaRPr lang="ru-RU" altLang="uk-UA" sz="4000">
              <a:solidFill>
                <a:srgbClr val="000000"/>
              </a:solidFill>
            </a:endParaRPr>
          </a:p>
        </p:txBody>
      </p:sp>
      <p:sp>
        <p:nvSpPr>
          <p:cNvPr id="50200" name="Text Box 32"/>
          <p:cNvSpPr txBox="1">
            <a:spLocks noChangeArrowheads="1"/>
          </p:cNvSpPr>
          <p:nvPr/>
        </p:nvSpPr>
        <p:spPr bwMode="auto">
          <a:xfrm>
            <a:off x="5784851" y="3394076"/>
            <a:ext cx="481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000000"/>
                </a:solidFill>
              </a:rPr>
              <a:t>+</a:t>
            </a:r>
            <a:endParaRPr lang="ru-RU" altLang="uk-UA" sz="4000">
              <a:solidFill>
                <a:srgbClr val="000000"/>
              </a:solidFill>
            </a:endParaRPr>
          </a:p>
        </p:txBody>
      </p:sp>
      <p:sp>
        <p:nvSpPr>
          <p:cNvPr id="50201" name="Text Box 33"/>
          <p:cNvSpPr txBox="1">
            <a:spLocks noChangeArrowheads="1"/>
          </p:cNvSpPr>
          <p:nvPr/>
        </p:nvSpPr>
        <p:spPr bwMode="auto">
          <a:xfrm>
            <a:off x="5848351" y="2025651"/>
            <a:ext cx="354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000000"/>
                </a:solidFill>
              </a:rPr>
              <a:t>-</a:t>
            </a:r>
            <a:endParaRPr lang="ru-RU" altLang="uk-UA" sz="4000">
              <a:solidFill>
                <a:srgbClr val="000000"/>
              </a:solidFill>
            </a:endParaRPr>
          </a:p>
        </p:txBody>
      </p:sp>
      <p:sp>
        <p:nvSpPr>
          <p:cNvPr id="50202" name="Text Box 34"/>
          <p:cNvSpPr txBox="1">
            <a:spLocks noChangeArrowheads="1"/>
          </p:cNvSpPr>
          <p:nvPr/>
        </p:nvSpPr>
        <p:spPr bwMode="auto">
          <a:xfrm>
            <a:off x="6711951" y="1160464"/>
            <a:ext cx="354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000000"/>
                </a:solidFill>
              </a:rPr>
              <a:t>-</a:t>
            </a:r>
            <a:endParaRPr lang="ru-RU" altLang="uk-UA" sz="4000">
              <a:solidFill>
                <a:srgbClr val="000000"/>
              </a:solidFill>
            </a:endParaRPr>
          </a:p>
        </p:txBody>
      </p:sp>
      <p:sp>
        <p:nvSpPr>
          <p:cNvPr id="50203" name="Text Box 35"/>
          <p:cNvSpPr txBox="1">
            <a:spLocks noChangeArrowheads="1"/>
          </p:cNvSpPr>
          <p:nvPr/>
        </p:nvSpPr>
        <p:spPr bwMode="auto">
          <a:xfrm>
            <a:off x="8232776" y="2025651"/>
            <a:ext cx="481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000">
                <a:solidFill>
                  <a:srgbClr val="000000"/>
                </a:solidFill>
              </a:rPr>
              <a:t>+</a:t>
            </a:r>
            <a:endParaRPr lang="ru-RU" altLang="uk-UA" sz="4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8055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7940" y="200624"/>
            <a:ext cx="11391254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uk-UA" altLang="uk-UA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Дельфіни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риби, а морські тварини. Фізіологічно вони </a:t>
            </a:r>
            <a:r>
              <a:rPr lang="uk-UA" alt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схожі 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людей, але не мають </a:t>
            </a:r>
            <a:r>
              <a:rPr lang="uk-UA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ніздрів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голосових зв</a:t>
            </a:r>
            <a:r>
              <a:rPr lang="en-US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uk-UA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язок</a:t>
            </a:r>
            <a:r>
              <a:rPr lang="uk-UA" alt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розрізняють запахів, синього кольору, тому дуже </a:t>
            </a:r>
            <a:r>
              <a:rPr lang="uk-UA" alt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добре 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бачать у воді. Дорослий дельфін може мати </a:t>
            </a:r>
            <a:r>
              <a:rPr lang="uk-UA" alt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довжину від 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до  4,5 метрів, і  важити  від 150 до  650кг. Дельфіни </a:t>
            </a:r>
            <a:r>
              <a:rPr lang="uk-UA" alt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затримують 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дихання  на 5 – 7  хвилин, іноді можуть </a:t>
            </a:r>
            <a:r>
              <a:rPr lang="uk-UA" alt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перебувати 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 водою до  10 – 15 хвилин і  пірнати на </a:t>
            </a:r>
            <a:r>
              <a:rPr lang="uk-UA" alt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глибину до 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метрів.  Харчуються  рибою, молюсками. На </a:t>
            </a:r>
            <a:r>
              <a:rPr lang="uk-UA" alt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дельфінові 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треба 10 – 22 кг риби. Солону  воду  не п</a:t>
            </a:r>
            <a:r>
              <a:rPr lang="en-US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uk-UA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ють</a:t>
            </a:r>
            <a:r>
              <a:rPr lang="uk-UA" alt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воду 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отримують з рибою. </a:t>
            </a:r>
            <a:r>
              <a:rPr lang="uk-UA" altLang="uk-UA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Спати, як всі,  дельфіни не </a:t>
            </a:r>
            <a:r>
              <a:rPr lang="uk-UA" alt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Вони  навіть  ніколи  не завмирають у </a:t>
            </a:r>
            <a:r>
              <a:rPr lang="uk-UA" alt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нерухомості, щоб 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втратити над собою контроль і вчасно </a:t>
            </a:r>
            <a:r>
              <a:rPr lang="uk-UA" alt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випірнути, щоб 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вдихнути.  Тому  </a:t>
            </a:r>
            <a:r>
              <a:rPr lang="uk-UA" altLang="uk-UA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дві півкулі мозку дельфінів </a:t>
            </a:r>
            <a:r>
              <a:rPr lang="uk-UA" alt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сплять по </a:t>
            </a:r>
            <a:r>
              <a:rPr lang="uk-UA" altLang="uk-UA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черзі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Одна півкуля спить, друга – контролює всі  </a:t>
            </a:r>
            <a:r>
              <a:rPr lang="uk-UA" alt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функції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потім вони міняються ролями. Коли дельфін </a:t>
            </a:r>
            <a:r>
              <a:rPr lang="uk-UA" alt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прокидається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 роботи підключаються обидві півкулі.  </a:t>
            </a:r>
            <a:r>
              <a:rPr lang="uk-UA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alt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8104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AutoShape 4"/>
          <p:cNvSpPr>
            <a:spLocks noChangeArrowheads="1"/>
          </p:cNvSpPr>
          <p:nvPr/>
        </p:nvSpPr>
        <p:spPr bwMode="auto">
          <a:xfrm>
            <a:off x="2135188" y="1916113"/>
            <a:ext cx="2087562" cy="1008062"/>
          </a:xfrm>
          <a:prstGeom prst="octagon">
            <a:avLst>
              <a:gd name="adj" fmla="val 29287"/>
            </a:avLst>
          </a:prstGeom>
          <a:solidFill>
            <a:srgbClr val="FFFFCC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800" b="1">
                <a:solidFill>
                  <a:srgbClr val="0033CC"/>
                </a:solidFill>
              </a:rPr>
              <a:t>57 - 9</a:t>
            </a:r>
            <a:endParaRPr lang="ru-RU" altLang="uk-UA" sz="4800" b="1">
              <a:solidFill>
                <a:srgbClr val="0033CC"/>
              </a:solidFill>
            </a:endParaRPr>
          </a:p>
        </p:txBody>
      </p:sp>
      <p:sp>
        <p:nvSpPr>
          <p:cNvPr id="23556" name="AutoShape 5"/>
          <p:cNvSpPr>
            <a:spLocks noChangeArrowheads="1"/>
          </p:cNvSpPr>
          <p:nvPr/>
        </p:nvSpPr>
        <p:spPr bwMode="auto">
          <a:xfrm>
            <a:off x="2135188" y="3357563"/>
            <a:ext cx="2087562" cy="1008062"/>
          </a:xfrm>
          <a:prstGeom prst="octagon">
            <a:avLst>
              <a:gd name="adj" fmla="val 29287"/>
            </a:avLst>
          </a:prstGeom>
          <a:solidFill>
            <a:srgbClr val="FFFFCC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800" b="1">
                <a:solidFill>
                  <a:srgbClr val="0033CC"/>
                </a:solidFill>
              </a:rPr>
              <a:t>53 + 4</a:t>
            </a:r>
            <a:endParaRPr lang="ru-RU" altLang="uk-UA" sz="4800" b="1">
              <a:solidFill>
                <a:srgbClr val="0033CC"/>
              </a:solidFill>
            </a:endParaRPr>
          </a:p>
        </p:txBody>
      </p:sp>
      <p:sp>
        <p:nvSpPr>
          <p:cNvPr id="23557" name="AutoShape 6"/>
          <p:cNvSpPr>
            <a:spLocks noChangeArrowheads="1"/>
          </p:cNvSpPr>
          <p:nvPr/>
        </p:nvSpPr>
        <p:spPr bwMode="auto">
          <a:xfrm>
            <a:off x="4872038" y="3357563"/>
            <a:ext cx="2087562" cy="1008062"/>
          </a:xfrm>
          <a:prstGeom prst="octagon">
            <a:avLst>
              <a:gd name="adj" fmla="val 29287"/>
            </a:avLst>
          </a:prstGeom>
          <a:solidFill>
            <a:srgbClr val="FFFFCC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800" b="1" dirty="0">
                <a:solidFill>
                  <a:srgbClr val="0033CC"/>
                </a:solidFill>
              </a:rPr>
              <a:t>48 + 7</a:t>
            </a:r>
            <a:endParaRPr lang="ru-RU" altLang="uk-UA" sz="4800" b="1" dirty="0">
              <a:solidFill>
                <a:srgbClr val="0033CC"/>
              </a:solidFill>
            </a:endParaRPr>
          </a:p>
        </p:txBody>
      </p:sp>
      <p:sp>
        <p:nvSpPr>
          <p:cNvPr id="23558" name="AutoShape 7"/>
          <p:cNvSpPr>
            <a:spLocks noChangeArrowheads="1"/>
          </p:cNvSpPr>
          <p:nvPr/>
        </p:nvSpPr>
        <p:spPr bwMode="auto">
          <a:xfrm>
            <a:off x="4800600" y="1916113"/>
            <a:ext cx="2235200" cy="1008062"/>
          </a:xfrm>
          <a:prstGeom prst="octagon">
            <a:avLst>
              <a:gd name="adj" fmla="val 29287"/>
            </a:avLst>
          </a:prstGeom>
          <a:solidFill>
            <a:srgbClr val="FFFFCC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800" b="1">
                <a:solidFill>
                  <a:srgbClr val="0033CC"/>
                </a:solidFill>
              </a:rPr>
              <a:t>63 - 27</a:t>
            </a:r>
            <a:endParaRPr lang="ru-RU" altLang="uk-UA" sz="4800" b="1">
              <a:solidFill>
                <a:srgbClr val="0033CC"/>
              </a:solidFill>
            </a:endParaRPr>
          </a:p>
        </p:txBody>
      </p:sp>
      <p:sp>
        <p:nvSpPr>
          <p:cNvPr id="23559" name="AutoShape 8"/>
          <p:cNvSpPr>
            <a:spLocks noChangeArrowheads="1"/>
          </p:cNvSpPr>
          <p:nvPr/>
        </p:nvSpPr>
        <p:spPr bwMode="auto">
          <a:xfrm>
            <a:off x="7608888" y="1844676"/>
            <a:ext cx="2235200" cy="1008063"/>
          </a:xfrm>
          <a:prstGeom prst="octagon">
            <a:avLst>
              <a:gd name="adj" fmla="val 29287"/>
            </a:avLst>
          </a:prstGeom>
          <a:solidFill>
            <a:srgbClr val="FFFFCC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800" b="1">
                <a:solidFill>
                  <a:srgbClr val="0033CC"/>
                </a:solidFill>
              </a:rPr>
              <a:t>55+ 8</a:t>
            </a:r>
            <a:endParaRPr lang="ru-RU" altLang="uk-UA" sz="4800" b="1">
              <a:solidFill>
                <a:srgbClr val="0033CC"/>
              </a:solidFill>
            </a:endParaRPr>
          </a:p>
        </p:txBody>
      </p:sp>
      <p:sp>
        <p:nvSpPr>
          <p:cNvPr id="23560" name="AutoShape 9"/>
          <p:cNvSpPr>
            <a:spLocks noChangeArrowheads="1"/>
          </p:cNvSpPr>
          <p:nvPr/>
        </p:nvSpPr>
        <p:spPr bwMode="auto">
          <a:xfrm>
            <a:off x="7608888" y="3213101"/>
            <a:ext cx="2235200" cy="1008063"/>
          </a:xfrm>
          <a:prstGeom prst="octagon">
            <a:avLst>
              <a:gd name="adj" fmla="val 29287"/>
            </a:avLst>
          </a:prstGeom>
          <a:solidFill>
            <a:srgbClr val="FFFFCC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4800" b="1">
                <a:solidFill>
                  <a:srgbClr val="0033CC"/>
                </a:solidFill>
              </a:rPr>
              <a:t>36 + 17</a:t>
            </a:r>
            <a:endParaRPr lang="ru-RU" altLang="uk-UA" sz="4800" b="1">
              <a:solidFill>
                <a:srgbClr val="0033CC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78969" y="559395"/>
            <a:ext cx="72222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Кругові приклади</a:t>
            </a:r>
            <a:endParaRPr lang="uk-UA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790282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uk-UA" altLang="uk-UA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uk-UA" altLang="uk-UA" smtClean="0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082812" y="552748"/>
            <a:ext cx="779825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uk-UA" altLang="uk-UA" b="1" i="1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uk-UA" altLang="uk-UA" sz="5400" b="1" dirty="0">
                <a:solidFill>
                  <a:srgbClr val="FF0000"/>
                </a:solidFill>
                <a:cs typeface="Times New Roman" panose="02020603050405020304" pitchFamily="18" charset="0"/>
              </a:rPr>
              <a:t>«Магічні квадрати»</a:t>
            </a:r>
            <a:endParaRPr lang="ru-RU" altLang="uk-UA" sz="5400" b="1" dirty="0">
              <a:solidFill>
                <a:srgbClr val="FF0000"/>
              </a:solidFill>
            </a:endParaRPr>
          </a:p>
        </p:txBody>
      </p:sp>
      <p:graphicFrame>
        <p:nvGraphicFramePr>
          <p:cNvPr id="6281" name="Group 137"/>
          <p:cNvGraphicFramePr>
            <a:graphicFrameLocks noGrp="1"/>
          </p:cNvGraphicFramePr>
          <p:nvPr/>
        </p:nvGraphicFramePr>
        <p:xfrm>
          <a:off x="2209800" y="1792289"/>
          <a:ext cx="3670300" cy="3032125"/>
        </p:xfrm>
        <a:graphic>
          <a:graphicData uri="http://schemas.openxmlformats.org/drawingml/2006/table">
            <a:tbl>
              <a:tblPr/>
              <a:tblGrid>
                <a:gridCol w="13136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4696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971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6833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</a:t>
                      </a:r>
                      <a:endParaRPr kumimoji="0" lang="uk-UA" sz="4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</a:t>
                      </a:r>
                      <a:endParaRPr kumimoji="0" lang="uk-UA" sz="4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17</a:t>
                      </a:r>
                      <a:endParaRPr kumimoji="0" lang="uk-UA" sz="4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318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23</a:t>
                      </a:r>
                      <a:endParaRPr kumimoji="0" lang="uk-UA" sz="4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</a:t>
                      </a:r>
                      <a:endParaRPr kumimoji="0" lang="uk-UA" sz="4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uk-UA" sz="4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318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13</a:t>
                      </a:r>
                      <a:endParaRPr kumimoji="0" lang="uk-UA" sz="4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11</a:t>
                      </a:r>
                      <a:endParaRPr kumimoji="0" lang="uk-UA" sz="4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4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144" name="Rectangle 64"/>
          <p:cNvSpPr>
            <a:spLocks noChangeArrowheads="1"/>
          </p:cNvSpPr>
          <p:nvPr/>
        </p:nvSpPr>
        <p:spPr bwMode="auto">
          <a:xfrm>
            <a:off x="1524001" y="36888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uk-UA" altLang="uk-UA" sz="1800">
              <a:solidFill>
                <a:srgbClr val="000000"/>
              </a:solidFill>
            </a:endParaRPr>
          </a:p>
        </p:txBody>
      </p:sp>
      <p:graphicFrame>
        <p:nvGraphicFramePr>
          <p:cNvPr id="6278" name="Group 134"/>
          <p:cNvGraphicFramePr>
            <a:graphicFrameLocks noGrp="1"/>
          </p:cNvGraphicFramePr>
          <p:nvPr/>
        </p:nvGraphicFramePr>
        <p:xfrm>
          <a:off x="6324600" y="1755776"/>
          <a:ext cx="3352800" cy="3068639"/>
        </p:xfrm>
        <a:graphic>
          <a:graphicData uri="http://schemas.openxmlformats.org/drawingml/2006/table">
            <a:tbl>
              <a:tblPr/>
              <a:tblGrid>
                <a:gridCol w="10873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0066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647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94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uk-UA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uk-UA" sz="4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435" marR="91435"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uk-UA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uk-UA" sz="4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94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endParaRPr kumimoji="0" lang="uk-UA" sz="4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</a:t>
                      </a:r>
                      <a:endParaRPr kumimoji="0" lang="uk-UA" sz="4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6</a:t>
                      </a:r>
                      <a:endParaRPr kumimoji="0" lang="uk-UA" sz="4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79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endParaRPr kumimoji="0" lang="uk-UA" sz="4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4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uk-UA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uk-UA" sz="4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729" marB="457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841876" y="2922589"/>
            <a:ext cx="950913" cy="74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4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89500" y="3905251"/>
            <a:ext cx="889000" cy="8239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400" b="1" dirty="0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43800" y="1914526"/>
            <a:ext cx="889000" cy="739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4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38900" y="2870200"/>
            <a:ext cx="876300" cy="742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400" b="1" dirty="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500814" y="3905251"/>
            <a:ext cx="752475" cy="7096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4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608888" y="3914775"/>
            <a:ext cx="823912" cy="700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400" b="1" dirty="0">
                <a:solidFill>
                  <a:srgbClr val="FF0000"/>
                </a:solidFill>
              </a:rPr>
              <a:t>18</a:t>
            </a:r>
          </a:p>
        </p:txBody>
      </p:sp>
      <p:pic>
        <p:nvPicPr>
          <p:cNvPr id="5169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668714"/>
            <a:ext cx="1462088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0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1" y="355601"/>
            <a:ext cx="1204913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95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861030" y="1487488"/>
            <a:ext cx="66236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746586" y="1524624"/>
            <a:ext cx="6062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2177387" y="1547501"/>
            <a:ext cx="6062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й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2561469" y="1545317"/>
            <a:ext cx="81464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3200091" y="1509391"/>
            <a:ext cx="5677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612231" y="1528086"/>
            <a:ext cx="50206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339629" y="1530248"/>
            <a:ext cx="73289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4931578" y="1530248"/>
            <a:ext cx="6062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577402" y="1525782"/>
            <a:ext cx="64793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6753700" y="1439412"/>
            <a:ext cx="5613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7939658" y="1509391"/>
            <a:ext cx="6351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8404948" y="1487488"/>
            <a:ext cx="6431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7517589" y="1516169"/>
            <a:ext cx="6062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8843867" y="1486876"/>
            <a:ext cx="64793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6361413" y="1516169"/>
            <a:ext cx="47159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1793132" y="2526365"/>
            <a:ext cx="6351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2315213" y="2504866"/>
            <a:ext cx="6062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2756833" y="2538051"/>
            <a:ext cx="6062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3199681" y="2538051"/>
            <a:ext cx="64793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8220" name="Text Box 28"/>
          <p:cNvSpPr txBox="1">
            <a:spLocks noChangeArrowheads="1"/>
          </p:cNvSpPr>
          <p:nvPr/>
        </p:nvSpPr>
        <p:spPr bwMode="auto">
          <a:xfrm>
            <a:off x="3756086" y="2477233"/>
            <a:ext cx="5677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</a:p>
        </p:txBody>
      </p:sp>
      <p:pic>
        <p:nvPicPr>
          <p:cNvPr id="8221" name="Text Box 2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885" y="2174831"/>
            <a:ext cx="1461731" cy="1408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4739974" y="2477233"/>
            <a:ext cx="6351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</a:p>
        </p:txBody>
      </p:sp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5866859" y="1532930"/>
            <a:ext cx="64793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8225" name="Text Box 33"/>
          <p:cNvSpPr txBox="1">
            <a:spLocks noChangeArrowheads="1"/>
          </p:cNvSpPr>
          <p:nvPr/>
        </p:nvSpPr>
        <p:spPr bwMode="auto">
          <a:xfrm>
            <a:off x="6536629" y="2432721"/>
            <a:ext cx="6351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</a:p>
        </p:txBody>
      </p: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7069468" y="2446277"/>
            <a:ext cx="6062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8227" name="Text Box 35"/>
          <p:cNvSpPr txBox="1">
            <a:spLocks noChangeArrowheads="1"/>
          </p:cNvSpPr>
          <p:nvPr/>
        </p:nvSpPr>
        <p:spPr bwMode="auto">
          <a:xfrm>
            <a:off x="10267779" y="2410206"/>
            <a:ext cx="38504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</p:txBody>
      </p:sp>
      <p:sp>
        <p:nvSpPr>
          <p:cNvPr id="8228" name="Text Box 36"/>
          <p:cNvSpPr txBox="1">
            <a:spLocks noChangeArrowheads="1"/>
          </p:cNvSpPr>
          <p:nvPr/>
        </p:nvSpPr>
        <p:spPr bwMode="auto">
          <a:xfrm>
            <a:off x="7501300" y="2492609"/>
            <a:ext cx="35779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</a:p>
        </p:txBody>
      </p:sp>
      <p:sp>
        <p:nvSpPr>
          <p:cNvPr id="8230" name="Text Box 38"/>
          <p:cNvSpPr txBox="1">
            <a:spLocks noChangeArrowheads="1"/>
          </p:cNvSpPr>
          <p:nvPr/>
        </p:nvSpPr>
        <p:spPr bwMode="auto">
          <a:xfrm>
            <a:off x="8786908" y="2440691"/>
            <a:ext cx="6062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8231" name="Text Box 39"/>
          <p:cNvSpPr txBox="1">
            <a:spLocks noChangeArrowheads="1"/>
          </p:cNvSpPr>
          <p:nvPr/>
        </p:nvSpPr>
        <p:spPr bwMode="auto">
          <a:xfrm>
            <a:off x="9237915" y="2411315"/>
            <a:ext cx="5629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8232" name="Text Box 40"/>
          <p:cNvSpPr txBox="1">
            <a:spLocks noChangeArrowheads="1"/>
          </p:cNvSpPr>
          <p:nvPr/>
        </p:nvSpPr>
        <p:spPr bwMode="auto">
          <a:xfrm>
            <a:off x="947947" y="2493708"/>
            <a:ext cx="6062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8233" name="Text Box 41"/>
          <p:cNvSpPr txBox="1">
            <a:spLocks noChangeArrowheads="1"/>
          </p:cNvSpPr>
          <p:nvPr/>
        </p:nvSpPr>
        <p:spPr bwMode="auto">
          <a:xfrm>
            <a:off x="1028546" y="3393859"/>
            <a:ext cx="62068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8234" name="Text Box 42"/>
          <p:cNvSpPr txBox="1">
            <a:spLocks noChangeArrowheads="1"/>
          </p:cNvSpPr>
          <p:nvPr/>
        </p:nvSpPr>
        <p:spPr bwMode="auto">
          <a:xfrm>
            <a:off x="3567550" y="3477206"/>
            <a:ext cx="55175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</a:p>
        </p:txBody>
      </p:sp>
      <p:pic>
        <p:nvPicPr>
          <p:cNvPr id="8235" name="Text Box 4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433" y="2264766"/>
            <a:ext cx="1493838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36" name="Text Box 44"/>
          <p:cNvSpPr txBox="1">
            <a:spLocks noChangeArrowheads="1"/>
          </p:cNvSpPr>
          <p:nvPr/>
        </p:nvSpPr>
        <p:spPr bwMode="auto">
          <a:xfrm>
            <a:off x="4242440" y="2486142"/>
            <a:ext cx="6062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8237" name="Text Box 45"/>
          <p:cNvSpPr txBox="1">
            <a:spLocks noChangeArrowheads="1"/>
          </p:cNvSpPr>
          <p:nvPr/>
        </p:nvSpPr>
        <p:spPr bwMode="auto">
          <a:xfrm>
            <a:off x="3108262" y="3461110"/>
            <a:ext cx="5677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8239" name="Text Box 47"/>
          <p:cNvSpPr txBox="1">
            <a:spLocks noChangeArrowheads="1"/>
          </p:cNvSpPr>
          <p:nvPr/>
        </p:nvSpPr>
        <p:spPr bwMode="auto">
          <a:xfrm>
            <a:off x="6208965" y="3477206"/>
            <a:ext cx="59343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8240" name="Text Box 48"/>
          <p:cNvSpPr txBox="1">
            <a:spLocks noChangeArrowheads="1"/>
          </p:cNvSpPr>
          <p:nvPr/>
        </p:nvSpPr>
        <p:spPr bwMode="auto">
          <a:xfrm>
            <a:off x="7236358" y="3400563"/>
            <a:ext cx="6062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8241" name="Text Box 49"/>
          <p:cNvSpPr txBox="1">
            <a:spLocks noChangeArrowheads="1"/>
          </p:cNvSpPr>
          <p:nvPr/>
        </p:nvSpPr>
        <p:spPr bwMode="auto">
          <a:xfrm>
            <a:off x="7662833" y="3371107"/>
            <a:ext cx="6351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8242" name="Text Box 50"/>
          <p:cNvSpPr txBox="1">
            <a:spLocks noChangeArrowheads="1"/>
          </p:cNvSpPr>
          <p:nvPr/>
        </p:nvSpPr>
        <p:spPr bwMode="auto">
          <a:xfrm>
            <a:off x="8109933" y="3331174"/>
            <a:ext cx="5613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</a:p>
        </p:txBody>
      </p:sp>
      <p:sp>
        <p:nvSpPr>
          <p:cNvPr id="8243" name="Text Box 51"/>
          <p:cNvSpPr txBox="1">
            <a:spLocks noChangeArrowheads="1"/>
          </p:cNvSpPr>
          <p:nvPr/>
        </p:nvSpPr>
        <p:spPr bwMode="auto">
          <a:xfrm>
            <a:off x="8546176" y="3356051"/>
            <a:ext cx="35779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</a:p>
        </p:txBody>
      </p:sp>
      <p:sp>
        <p:nvSpPr>
          <p:cNvPr id="8244" name="Text Box 52"/>
          <p:cNvSpPr txBox="1">
            <a:spLocks noChangeArrowheads="1"/>
          </p:cNvSpPr>
          <p:nvPr/>
        </p:nvSpPr>
        <p:spPr bwMode="auto">
          <a:xfrm>
            <a:off x="10891703" y="3507429"/>
            <a:ext cx="1847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endParaRPr lang="ru-RU" sz="54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246" name="Text Box 54"/>
          <p:cNvSpPr txBox="1">
            <a:spLocks noChangeArrowheads="1"/>
          </p:cNvSpPr>
          <p:nvPr/>
        </p:nvSpPr>
        <p:spPr bwMode="auto">
          <a:xfrm>
            <a:off x="1459889" y="4413222"/>
            <a:ext cx="64793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8247" name="Text Box 55"/>
          <p:cNvSpPr txBox="1">
            <a:spLocks noChangeArrowheads="1"/>
          </p:cNvSpPr>
          <p:nvPr/>
        </p:nvSpPr>
        <p:spPr bwMode="auto">
          <a:xfrm>
            <a:off x="1038174" y="4364858"/>
            <a:ext cx="6062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8248" name="Text Box 56"/>
          <p:cNvSpPr txBox="1">
            <a:spLocks noChangeArrowheads="1"/>
          </p:cNvSpPr>
          <p:nvPr/>
        </p:nvSpPr>
        <p:spPr bwMode="auto">
          <a:xfrm>
            <a:off x="1485623" y="3453465"/>
            <a:ext cx="64793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8249" name="Text Box 57"/>
          <p:cNvSpPr txBox="1">
            <a:spLocks noChangeArrowheads="1"/>
          </p:cNvSpPr>
          <p:nvPr/>
        </p:nvSpPr>
        <p:spPr bwMode="auto">
          <a:xfrm>
            <a:off x="1986149" y="4384440"/>
            <a:ext cx="64152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</a:p>
        </p:txBody>
      </p:sp>
      <p:sp>
        <p:nvSpPr>
          <p:cNvPr id="8250" name="Text Box 58"/>
          <p:cNvSpPr txBox="1">
            <a:spLocks noChangeArrowheads="1"/>
          </p:cNvSpPr>
          <p:nvPr/>
        </p:nvSpPr>
        <p:spPr bwMode="auto">
          <a:xfrm>
            <a:off x="2541417" y="4444494"/>
            <a:ext cx="64793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8251" name="Text Box 59"/>
          <p:cNvSpPr txBox="1">
            <a:spLocks noChangeArrowheads="1"/>
          </p:cNvSpPr>
          <p:nvPr/>
        </p:nvSpPr>
        <p:spPr bwMode="auto">
          <a:xfrm>
            <a:off x="3658716" y="4429132"/>
            <a:ext cx="5613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8252" name="Text Box 60"/>
          <p:cNvSpPr txBox="1">
            <a:spLocks noChangeArrowheads="1"/>
          </p:cNvSpPr>
          <p:nvPr/>
        </p:nvSpPr>
        <p:spPr bwMode="auto">
          <a:xfrm>
            <a:off x="3015902" y="4413222"/>
            <a:ext cx="79060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</a:p>
        </p:txBody>
      </p:sp>
      <p:sp>
        <p:nvSpPr>
          <p:cNvPr id="8253" name="Text Box 61"/>
          <p:cNvSpPr txBox="1">
            <a:spLocks noChangeArrowheads="1"/>
          </p:cNvSpPr>
          <p:nvPr/>
        </p:nvSpPr>
        <p:spPr bwMode="auto">
          <a:xfrm>
            <a:off x="4125324" y="4458792"/>
            <a:ext cx="54373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ь</a:t>
            </a:r>
          </a:p>
        </p:txBody>
      </p:sp>
      <p:sp>
        <p:nvSpPr>
          <p:cNvPr id="8254" name="Text Box 62"/>
          <p:cNvSpPr txBox="1">
            <a:spLocks noChangeArrowheads="1"/>
          </p:cNvSpPr>
          <p:nvPr/>
        </p:nvSpPr>
        <p:spPr bwMode="auto">
          <a:xfrm>
            <a:off x="8348603" y="2433188"/>
            <a:ext cx="6062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8256" name="Text Box 64"/>
          <p:cNvSpPr txBox="1">
            <a:spLocks noChangeArrowheads="1"/>
          </p:cNvSpPr>
          <p:nvPr/>
        </p:nvSpPr>
        <p:spPr bwMode="auto">
          <a:xfrm>
            <a:off x="5729658" y="4458812"/>
            <a:ext cx="64793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8259" name="Text Box 67"/>
          <p:cNvSpPr txBox="1">
            <a:spLocks noChangeArrowheads="1"/>
          </p:cNvSpPr>
          <p:nvPr/>
        </p:nvSpPr>
        <p:spPr bwMode="auto">
          <a:xfrm>
            <a:off x="5210804" y="4449777"/>
            <a:ext cx="6062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8260" name="Text Box 68"/>
          <p:cNvSpPr txBox="1">
            <a:spLocks noChangeArrowheads="1"/>
          </p:cNvSpPr>
          <p:nvPr/>
        </p:nvSpPr>
        <p:spPr bwMode="auto">
          <a:xfrm>
            <a:off x="9667900" y="4357694"/>
            <a:ext cx="38504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</p:txBody>
      </p:sp>
      <p:sp>
        <p:nvSpPr>
          <p:cNvPr id="8262" name="Text Box 70"/>
          <p:cNvSpPr txBox="1">
            <a:spLocks noChangeArrowheads="1"/>
          </p:cNvSpPr>
          <p:nvPr/>
        </p:nvSpPr>
        <p:spPr bwMode="auto">
          <a:xfrm>
            <a:off x="7053574" y="4458792"/>
            <a:ext cx="50206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8263" name="Text Box 71"/>
          <p:cNvSpPr txBox="1">
            <a:spLocks noChangeArrowheads="1"/>
          </p:cNvSpPr>
          <p:nvPr/>
        </p:nvSpPr>
        <p:spPr bwMode="auto">
          <a:xfrm>
            <a:off x="9652640" y="2420534"/>
            <a:ext cx="6062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8264" name="Text Box 72"/>
          <p:cNvSpPr txBox="1">
            <a:spLocks noChangeArrowheads="1"/>
          </p:cNvSpPr>
          <p:nvPr/>
        </p:nvSpPr>
        <p:spPr bwMode="auto">
          <a:xfrm>
            <a:off x="7392570" y="4488791"/>
            <a:ext cx="6351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8265" name="Text Box 73"/>
          <p:cNvSpPr txBox="1">
            <a:spLocks noChangeArrowheads="1"/>
          </p:cNvSpPr>
          <p:nvPr/>
        </p:nvSpPr>
        <p:spPr bwMode="auto">
          <a:xfrm>
            <a:off x="7892338" y="4473394"/>
            <a:ext cx="73289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8266" name="Text Box 74"/>
          <p:cNvSpPr txBox="1">
            <a:spLocks noChangeArrowheads="1"/>
          </p:cNvSpPr>
          <p:nvPr/>
        </p:nvSpPr>
        <p:spPr bwMode="auto">
          <a:xfrm>
            <a:off x="8546176" y="4428604"/>
            <a:ext cx="5677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8267" name="Text Box 75"/>
          <p:cNvSpPr txBox="1">
            <a:spLocks noChangeArrowheads="1"/>
          </p:cNvSpPr>
          <p:nvPr/>
        </p:nvSpPr>
        <p:spPr bwMode="auto">
          <a:xfrm>
            <a:off x="8989974" y="4428604"/>
            <a:ext cx="79060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</a:p>
        </p:txBody>
      </p:sp>
      <p:sp>
        <p:nvSpPr>
          <p:cNvPr id="78" name="Text Box 7"/>
          <p:cNvSpPr txBox="1">
            <a:spLocks noChangeArrowheads="1"/>
          </p:cNvSpPr>
          <p:nvPr/>
        </p:nvSpPr>
        <p:spPr bwMode="auto">
          <a:xfrm>
            <a:off x="1311423" y="1547501"/>
            <a:ext cx="64793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56795" y="3477206"/>
            <a:ext cx="1847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defRPr/>
            </a:pPr>
            <a:endParaRPr lang="ru-RU" sz="54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9" name="Text Box 17"/>
          <p:cNvSpPr txBox="1">
            <a:spLocks noChangeArrowheads="1"/>
          </p:cNvSpPr>
          <p:nvPr/>
        </p:nvSpPr>
        <p:spPr bwMode="auto">
          <a:xfrm>
            <a:off x="4921344" y="446952"/>
            <a:ext cx="5613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100" name="Text Box 17"/>
          <p:cNvSpPr txBox="1">
            <a:spLocks noChangeArrowheads="1"/>
          </p:cNvSpPr>
          <p:nvPr/>
        </p:nvSpPr>
        <p:spPr bwMode="auto">
          <a:xfrm>
            <a:off x="5375084" y="453858"/>
            <a:ext cx="6062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101" name="Text Box 17"/>
          <p:cNvSpPr txBox="1">
            <a:spLocks noChangeArrowheads="1"/>
          </p:cNvSpPr>
          <p:nvPr/>
        </p:nvSpPr>
        <p:spPr bwMode="auto">
          <a:xfrm>
            <a:off x="5883403" y="471684"/>
            <a:ext cx="73289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102" name="Text Box 17"/>
          <p:cNvSpPr txBox="1">
            <a:spLocks noChangeArrowheads="1"/>
          </p:cNvSpPr>
          <p:nvPr/>
        </p:nvSpPr>
        <p:spPr bwMode="auto">
          <a:xfrm>
            <a:off x="6489659" y="452824"/>
            <a:ext cx="64793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103" name="Text Box 17"/>
          <p:cNvSpPr txBox="1">
            <a:spLocks noChangeArrowheads="1"/>
          </p:cNvSpPr>
          <p:nvPr/>
        </p:nvSpPr>
        <p:spPr bwMode="auto">
          <a:xfrm>
            <a:off x="5245698" y="2492609"/>
            <a:ext cx="55175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</a:p>
        </p:txBody>
      </p:sp>
      <p:sp>
        <p:nvSpPr>
          <p:cNvPr id="104" name="Text Box 17"/>
          <p:cNvSpPr txBox="1">
            <a:spLocks noChangeArrowheads="1"/>
          </p:cNvSpPr>
          <p:nvPr/>
        </p:nvSpPr>
        <p:spPr bwMode="auto">
          <a:xfrm>
            <a:off x="1925099" y="3419609"/>
            <a:ext cx="59343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105" name="Text Box 17"/>
          <p:cNvSpPr txBox="1">
            <a:spLocks noChangeArrowheads="1"/>
          </p:cNvSpPr>
          <p:nvPr/>
        </p:nvSpPr>
        <p:spPr bwMode="auto">
          <a:xfrm>
            <a:off x="2418694" y="3477206"/>
            <a:ext cx="74892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</a:t>
            </a:r>
          </a:p>
        </p:txBody>
      </p:sp>
      <p:sp>
        <p:nvSpPr>
          <p:cNvPr id="106" name="Text Box 17"/>
          <p:cNvSpPr txBox="1">
            <a:spLocks noChangeArrowheads="1"/>
          </p:cNvSpPr>
          <p:nvPr/>
        </p:nvSpPr>
        <p:spPr bwMode="auto">
          <a:xfrm>
            <a:off x="3951668" y="3505274"/>
            <a:ext cx="79060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</a:p>
        </p:txBody>
      </p:sp>
      <p:sp>
        <p:nvSpPr>
          <p:cNvPr id="107" name="Text Box 17"/>
          <p:cNvSpPr txBox="1">
            <a:spLocks noChangeArrowheads="1"/>
          </p:cNvSpPr>
          <p:nvPr/>
        </p:nvSpPr>
        <p:spPr bwMode="auto">
          <a:xfrm>
            <a:off x="4584394" y="3533342"/>
            <a:ext cx="5613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108" name="Text Box 17"/>
          <p:cNvSpPr txBox="1">
            <a:spLocks noChangeArrowheads="1"/>
          </p:cNvSpPr>
          <p:nvPr/>
        </p:nvSpPr>
        <p:spPr bwMode="auto">
          <a:xfrm>
            <a:off x="5005766" y="3548718"/>
            <a:ext cx="54373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ь</a:t>
            </a:r>
          </a:p>
        </p:txBody>
      </p:sp>
      <p:sp>
        <p:nvSpPr>
          <p:cNvPr id="109" name="Text Box 17"/>
          <p:cNvSpPr txBox="1">
            <a:spLocks noChangeArrowheads="1"/>
          </p:cNvSpPr>
          <p:nvPr/>
        </p:nvSpPr>
        <p:spPr bwMode="auto">
          <a:xfrm>
            <a:off x="9707863" y="3374465"/>
            <a:ext cx="35779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</a:p>
        </p:txBody>
      </p:sp>
      <p:sp>
        <p:nvSpPr>
          <p:cNvPr id="110" name="Text Box 17"/>
          <p:cNvSpPr txBox="1">
            <a:spLocks noChangeArrowheads="1"/>
          </p:cNvSpPr>
          <p:nvPr/>
        </p:nvSpPr>
        <p:spPr bwMode="auto">
          <a:xfrm>
            <a:off x="8749857" y="3350487"/>
            <a:ext cx="5613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111" name="Text Box 17"/>
          <p:cNvSpPr txBox="1">
            <a:spLocks noChangeArrowheads="1"/>
          </p:cNvSpPr>
          <p:nvPr/>
        </p:nvSpPr>
        <p:spPr bwMode="auto">
          <a:xfrm>
            <a:off x="9184800" y="3350487"/>
            <a:ext cx="64793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112" name="Text Box 17"/>
          <p:cNvSpPr txBox="1">
            <a:spLocks noChangeArrowheads="1"/>
          </p:cNvSpPr>
          <p:nvPr/>
        </p:nvSpPr>
        <p:spPr bwMode="auto">
          <a:xfrm>
            <a:off x="10436374" y="3364021"/>
            <a:ext cx="35779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57200">
              <a:defRPr/>
            </a:pPr>
            <a:r>
              <a:rPr lang="ru-RU" sz="54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57908" y="-92708"/>
            <a:ext cx="9911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Вправи на концентрацію уваги</a:t>
            </a:r>
            <a:endParaRPr lang="uk-UA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24397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3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3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3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3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0" dur="3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2" dur="3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4" dur="3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6" dur="3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8" dur="3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0" dur="3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2" dur="3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4" dur="30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30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8" dur="3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0" dur="3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2" dur="3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4" dur="3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6" dur="30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8" dur="30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0" dur="30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2" dur="30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4" dur="30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6" dur="3000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30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0" dur="30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2" dur="30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4" dur="30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6" dur="30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8" dur="30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0" dur="30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2" dur="30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4" dur="30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3000" fill="hold"/>
                                        <p:tgtEl>
                                          <p:spTgt spid="8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8" dur="3000" fill="hold"/>
                                        <p:tgtEl>
                                          <p:spTgt spid="8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0" dur="3000" fill="hold"/>
                                        <p:tgtEl>
                                          <p:spTgt spid="82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2" dur="3000" fill="hold"/>
                                        <p:tgtEl>
                                          <p:spTgt spid="8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4" dur="3000" fill="hold"/>
                                        <p:tgtEl>
                                          <p:spTgt spid="8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6" dur="3000" fill="hold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3000" fill="hold"/>
                                        <p:tgtEl>
                                          <p:spTgt spid="8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0" dur="3000" fill="hold"/>
                                        <p:tgtEl>
                                          <p:spTgt spid="8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2" dur="3000" fill="hold"/>
                                        <p:tgtEl>
                                          <p:spTgt spid="8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4" dur="3000" fill="hold"/>
                                        <p:tgtEl>
                                          <p:spTgt spid="8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6" dur="3000" fill="hold"/>
                                        <p:tgtEl>
                                          <p:spTgt spid="8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8" dur="3000" fill="hold"/>
                                        <p:tgtEl>
                                          <p:spTgt spid="82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0" dur="3000" fill="hold"/>
                                        <p:tgtEl>
                                          <p:spTgt spid="8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2" dur="3000" fill="hold"/>
                                        <p:tgtEl>
                                          <p:spTgt spid="8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4" dur="3000" fill="hold"/>
                                        <p:tgtEl>
                                          <p:spTgt spid="8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6" dur="30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8" dur="3000" fill="hold"/>
                                        <p:tgtEl>
                                          <p:spTgt spid="82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0" dur="3000" fill="hold"/>
                                        <p:tgtEl>
                                          <p:spTgt spid="8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2" dur="3000" fill="hold"/>
                                        <p:tgtEl>
                                          <p:spTgt spid="82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82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6" dur="3000" fill="hold"/>
                                        <p:tgtEl>
                                          <p:spTgt spid="8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8" dur="3000" fill="hold"/>
                                        <p:tgtEl>
                                          <p:spTgt spid="8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20" dur="3000" fill="hold"/>
                                        <p:tgtEl>
                                          <p:spTgt spid="8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2" dur="3000" fill="hold"/>
                                        <p:tgtEl>
                                          <p:spTgt spid="8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8" presetClass="emph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8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0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2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4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6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8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0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2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4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6" dur="3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8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50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52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54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4" descr="http://s48.radikal.ru/i121/0901/aa/6c0f9a4a449f.jpg"/>
          <p:cNvPicPr>
            <a:picLocks noChangeAspect="1" noChangeArrowheads="1"/>
          </p:cNvPicPr>
          <p:nvPr/>
        </p:nvPicPr>
        <p:blipFill>
          <a:blip r:embed="rId2">
            <a:lum bright="40000" contras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69" y="255387"/>
            <a:ext cx="11692126" cy="6534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 rot="20461104">
            <a:off x="6757839" y="2295638"/>
            <a:ext cx="29478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33333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uk-UA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920057">
            <a:off x="6563319" y="2624915"/>
            <a:ext cx="2433265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 numCol="1">
            <a:prstTxWarp prst="textFadeLeft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Сніговик</a:t>
            </a:r>
            <a:endParaRPr lang="ru-RU" sz="4000" b="1" dirty="0">
              <a:ln w="12700">
                <a:solidFill>
                  <a:srgbClr val="2DA2BF"/>
                </a:solidFill>
                <a:prstDash val="solid"/>
              </a:ln>
              <a:solidFill>
                <a:srgbClr val="0033CC"/>
              </a:solidFill>
              <a:effectLst>
                <a:outerShdw dist="38100" dir="2640000" algn="bl" rotWithShape="0">
                  <a:srgbClr val="2DA2B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466719">
            <a:off x="7167877" y="3285983"/>
            <a:ext cx="171306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для</a:t>
            </a:r>
          </a:p>
        </p:txBody>
      </p:sp>
      <p:sp>
        <p:nvSpPr>
          <p:cNvPr id="7" name="Прямоугольник 6"/>
          <p:cNvSpPr/>
          <p:nvPr/>
        </p:nvSpPr>
        <p:spPr>
          <a:xfrm rot="1642456">
            <a:off x="6228297" y="3619861"/>
            <a:ext cx="2667399" cy="654380"/>
          </a:xfrm>
          <a:prstGeom prst="rect">
            <a:avLst/>
          </a:prstGeom>
          <a:noFill/>
        </p:spPr>
        <p:txBody>
          <a:bodyPr wrap="square" lIns="91440" tIns="45720" rIns="91440" bIns="45720" numCol="1">
            <a:prstTxWarp prst="textFadeLeft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err="1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сніговички</a:t>
            </a:r>
            <a:endParaRPr lang="ru-RU" sz="3600" b="1" dirty="0">
              <a:ln w="12700">
                <a:solidFill>
                  <a:srgbClr val="2DA2BF"/>
                </a:solidFill>
                <a:prstDash val="solid"/>
              </a:ln>
              <a:solidFill>
                <a:srgbClr val="0033CC"/>
              </a:solidFill>
              <a:effectLst>
                <a:outerShdw dist="38100" dir="2640000" algn="bl" rotWithShape="0">
                  <a:srgbClr val="2DA2B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762011">
            <a:off x="6273597" y="4081504"/>
            <a:ext cx="1840568" cy="830997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FadeLeft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err="1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сплів</a:t>
            </a:r>
            <a:endParaRPr lang="ru-RU" sz="4800" b="1" dirty="0">
              <a:ln w="12700">
                <a:solidFill>
                  <a:srgbClr val="2DA2BF"/>
                </a:solidFill>
                <a:prstDash val="solid"/>
              </a:ln>
              <a:solidFill>
                <a:srgbClr val="0033CC"/>
              </a:solidFill>
              <a:effectLst>
                <a:outerShdw dist="38100" dir="2640000" algn="bl" rotWithShape="0">
                  <a:srgbClr val="2DA2B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4252272">
            <a:off x="5480042" y="4575253"/>
            <a:ext cx="2141933" cy="769441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FadeLeft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err="1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із</a:t>
            </a:r>
            <a:r>
              <a:rPr lang="ru-RU" sz="4400" b="1" dirty="0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400" b="1" dirty="0" err="1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снігу</a:t>
            </a:r>
            <a:endParaRPr lang="ru-RU" sz="4400" b="1" dirty="0">
              <a:ln w="12700">
                <a:solidFill>
                  <a:srgbClr val="2DA2BF"/>
                </a:solidFill>
                <a:prstDash val="solid"/>
              </a:ln>
              <a:solidFill>
                <a:srgbClr val="0033CC"/>
              </a:solidFill>
              <a:effectLst>
                <a:outerShdw dist="38100" dir="2640000" algn="bl" rotWithShape="0">
                  <a:srgbClr val="2DA2B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5612312">
            <a:off x="4665159" y="4710155"/>
            <a:ext cx="2402645" cy="584775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FadeLeft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рукавички.</a:t>
            </a:r>
          </a:p>
        </p:txBody>
      </p:sp>
      <p:sp>
        <p:nvSpPr>
          <p:cNvPr id="12" name="Прямоугольник 11"/>
          <p:cNvSpPr/>
          <p:nvPr/>
        </p:nvSpPr>
        <p:spPr>
          <a:xfrm rot="6450499">
            <a:off x="4111069" y="4648321"/>
            <a:ext cx="259057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попросила</a:t>
            </a:r>
          </a:p>
        </p:txBody>
      </p:sp>
      <p:sp>
        <p:nvSpPr>
          <p:cNvPr id="13" name="Прямоугольник 12"/>
          <p:cNvSpPr/>
          <p:nvPr/>
        </p:nvSpPr>
        <p:spPr>
          <a:xfrm rot="9070603">
            <a:off x="3458129" y="3920397"/>
            <a:ext cx="26391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err="1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сніговичка</a:t>
            </a:r>
            <a:endParaRPr lang="ru-RU" sz="3600" b="1" dirty="0">
              <a:ln w="12700">
                <a:solidFill>
                  <a:srgbClr val="2DA2BF"/>
                </a:solidFill>
                <a:prstDash val="solid"/>
              </a:ln>
              <a:solidFill>
                <a:srgbClr val="0033CC"/>
              </a:solidFill>
              <a:effectLst>
                <a:outerShdw dist="38100" dir="2640000" algn="bl" rotWithShape="0">
                  <a:srgbClr val="2DA2B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9766247">
            <a:off x="3429244" y="3306210"/>
            <a:ext cx="23176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подаруй</a:t>
            </a:r>
            <a:endParaRPr lang="uk-UA" sz="4000" b="1" dirty="0">
              <a:ln w="12700">
                <a:solidFill>
                  <a:srgbClr val="2DA2BF"/>
                </a:solidFill>
                <a:prstDash val="solid"/>
              </a:ln>
              <a:solidFill>
                <a:srgbClr val="0033CC"/>
              </a:solidFill>
              <a:effectLst>
                <a:outerShdw dist="38100" dir="2640000" algn="bl" rotWithShape="0">
                  <a:srgbClr val="2DA2B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0486146">
            <a:off x="3475825" y="2726962"/>
            <a:ext cx="136127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ще</a:t>
            </a:r>
            <a:r>
              <a:rPr lang="ru-RU" sz="4000" b="1" dirty="0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й</a:t>
            </a:r>
          </a:p>
        </p:txBody>
      </p:sp>
      <p:sp>
        <p:nvSpPr>
          <p:cNvPr id="16" name="Прямоугольник 15"/>
          <p:cNvSpPr/>
          <p:nvPr/>
        </p:nvSpPr>
        <p:spPr>
          <a:xfrm rot="12310481">
            <a:off x="3531747" y="2260773"/>
            <a:ext cx="2597185" cy="646331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FadeLeft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черевички</a:t>
            </a:r>
          </a:p>
        </p:txBody>
      </p:sp>
      <p:sp>
        <p:nvSpPr>
          <p:cNvPr id="17" name="Прямоугольник 16"/>
          <p:cNvSpPr/>
          <p:nvPr/>
        </p:nvSpPr>
        <p:spPr>
          <a:xfrm rot="14690257">
            <a:off x="4041210" y="1422081"/>
            <a:ext cx="233076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err="1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із</a:t>
            </a:r>
            <a:r>
              <a:rPr lang="ru-RU" sz="3600" b="1" dirty="0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err="1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бурульок</a:t>
            </a:r>
            <a:endParaRPr lang="ru-RU" sz="3600" b="1" dirty="0">
              <a:ln w="12700">
                <a:solidFill>
                  <a:srgbClr val="2DA2BF"/>
                </a:solidFill>
                <a:prstDash val="solid"/>
              </a:ln>
              <a:solidFill>
                <a:srgbClr val="0033CC"/>
              </a:solidFill>
              <a:effectLst>
                <a:outerShdw dist="38100" dir="2640000" algn="bl" rotWithShape="0">
                  <a:srgbClr val="2DA2B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6200000">
            <a:off x="4725022" y="1167652"/>
            <a:ext cx="28278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крижаних</a:t>
            </a:r>
            <a:r>
              <a:rPr lang="ru-RU" sz="5400" b="1" dirty="0">
                <a:ln w="12700">
                  <a:solidFill>
                    <a:srgbClr val="2DA2BF"/>
                  </a:solidFill>
                  <a:prstDash val="solid"/>
                </a:ln>
                <a:pattFill prst="pct50">
                  <a:fgClr>
                    <a:srgbClr val="2DA2BF"/>
                  </a:fgClr>
                  <a:bgClr>
                    <a:srgbClr val="2DA2BF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 rot="16675925">
            <a:off x="6080002" y="923578"/>
            <a:ext cx="12643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буду</a:t>
            </a:r>
          </a:p>
        </p:txBody>
      </p:sp>
      <p:sp>
        <p:nvSpPr>
          <p:cNvPr id="20" name="Прямоугольник 19"/>
          <p:cNvSpPr/>
          <p:nvPr/>
        </p:nvSpPr>
        <p:spPr>
          <a:xfrm rot="18465108">
            <a:off x="6144458" y="1570970"/>
            <a:ext cx="196464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err="1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ковзати</a:t>
            </a:r>
            <a:endParaRPr lang="ru-RU" sz="3600" b="1" dirty="0">
              <a:ln w="12700">
                <a:solidFill>
                  <a:srgbClr val="2DA2BF"/>
                </a:solidFill>
                <a:prstDash val="solid"/>
              </a:ln>
              <a:solidFill>
                <a:srgbClr val="0033CC"/>
              </a:solidFill>
              <a:effectLst>
                <a:outerShdw dist="38100" dir="2640000" algn="bl" rotWithShape="0">
                  <a:srgbClr val="2DA2B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19084682">
            <a:off x="6620109" y="1826162"/>
            <a:ext cx="183255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ln w="12700">
                  <a:solidFill>
                    <a:srgbClr val="2DA2BF"/>
                  </a:solidFill>
                  <a:prstDash val="solid"/>
                </a:ln>
                <a:solidFill>
                  <a:srgbClr val="0033CC"/>
                </a:solidFill>
                <a:effectLst>
                  <a:outerShdw dist="38100" dir="2640000" algn="bl" rotWithShape="0">
                    <a:srgbClr val="2DA2B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 них</a:t>
            </a:r>
          </a:p>
        </p:txBody>
      </p:sp>
      <p:sp>
        <p:nvSpPr>
          <p:cNvPr id="5" name="Пирог 4"/>
          <p:cNvSpPr>
            <a:spLocks noChangeArrowheads="1"/>
          </p:cNvSpPr>
          <p:nvPr/>
        </p:nvSpPr>
        <p:spPr bwMode="auto">
          <a:xfrm rot="278157">
            <a:off x="3362711" y="410385"/>
            <a:ext cx="5786438" cy="5827712"/>
          </a:xfrm>
          <a:custGeom>
            <a:avLst/>
            <a:gdLst>
              <a:gd name="T0" fmla="*/ 5786438 w 5786438"/>
              <a:gd name="T1" fmla="*/ 2913856 h 5827712"/>
              <a:gd name="T2" fmla="*/ 2893219 w 5786438"/>
              <a:gd name="T3" fmla="*/ 5827712 h 5827712"/>
              <a:gd name="T4" fmla="*/ 0 w 5786438"/>
              <a:gd name="T5" fmla="*/ 2913856 h 5827712"/>
              <a:gd name="T6" fmla="*/ 2893219 w 5786438"/>
              <a:gd name="T7" fmla="*/ 0 h 582771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847405 w 5786438"/>
              <a:gd name="T13" fmla="*/ 853448 h 5827712"/>
              <a:gd name="T14" fmla="*/ 4939033 w 5786438"/>
              <a:gd name="T15" fmla="*/ 4974264 h 58277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86438" h="5827712">
                <a:moveTo>
                  <a:pt x="5786438" y="2913856"/>
                </a:moveTo>
                <a:lnTo>
                  <a:pt x="5786438" y="2913856"/>
                </a:lnTo>
                <a:cubicBezTo>
                  <a:pt x="5786438" y="4523134"/>
                  <a:pt x="4491099" y="5827712"/>
                  <a:pt x="2893219" y="5827712"/>
                </a:cubicBezTo>
                <a:cubicBezTo>
                  <a:pt x="1295338" y="5827712"/>
                  <a:pt x="0" y="4523134"/>
                  <a:pt x="0" y="2913856"/>
                </a:cubicBezTo>
                <a:cubicBezTo>
                  <a:pt x="0" y="1304577"/>
                  <a:pt x="1295338" y="0"/>
                  <a:pt x="2893219" y="0"/>
                </a:cubicBezTo>
                <a:cubicBezTo>
                  <a:pt x="3584706" y="-1"/>
                  <a:pt x="4253326" y="249427"/>
                  <a:pt x="4777961" y="703098"/>
                </a:cubicBezTo>
                <a:lnTo>
                  <a:pt x="2893219" y="2913856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381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27" y="3324246"/>
            <a:ext cx="2997818" cy="3186584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762" y="2474972"/>
            <a:ext cx="1238250" cy="171450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027" y="255387"/>
            <a:ext cx="2846802" cy="3503757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978" y="386437"/>
            <a:ext cx="2567289" cy="315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22375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050" y="1004763"/>
            <a:ext cx="3939475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Слон </a:t>
            </a:r>
          </a:p>
          <a:p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велосипед </a:t>
            </a:r>
          </a:p>
          <a:p>
            <a:r>
              <a:rPr lang="ru-RU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к</a:t>
            </a:r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рила</a:t>
            </a:r>
            <a:endParaRPr lang="ru-RU" sz="5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  <a:p>
            <a:r>
              <a:rPr lang="ru-RU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в</a:t>
            </a:r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арення</a:t>
            </a:r>
            <a:endParaRPr lang="ru-RU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</a:endParaRPr>
          </a:p>
          <a:p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валіза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88597" y="970910"/>
            <a:ext cx="438602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Качка</a:t>
            </a:r>
          </a:p>
          <a:p>
            <a:pPr algn="ctr"/>
            <a:r>
              <a:rPr lang="ru-RU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д</a:t>
            </a:r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жинси</a:t>
            </a:r>
            <a:endParaRPr lang="ru-RU" sz="5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  <a:p>
            <a:pPr algn="ctr"/>
            <a:r>
              <a:rPr lang="ru-RU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к</a:t>
            </a:r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ошеня</a:t>
            </a:r>
            <a:endParaRPr lang="ru-RU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</a:endParaRPr>
          </a:p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в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иноград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космонавт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74617" y="987836"/>
            <a:ext cx="3712659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В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ерблюд</a:t>
            </a:r>
          </a:p>
          <a:p>
            <a:pPr algn="ctr"/>
            <a:r>
              <a:rPr lang="ru-RU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о</a:t>
            </a:r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куляри</a:t>
            </a:r>
            <a:endParaRPr lang="ru-RU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</a:endParaRPr>
          </a:p>
          <a:p>
            <a:pPr algn="ctr"/>
            <a:r>
              <a:rPr lang="ru-RU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с</a:t>
            </a:r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оняшник</a:t>
            </a:r>
            <a:endParaRPr lang="ru-RU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</a:endParaRPr>
          </a:p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м</a:t>
            </a:r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отоцикл</a:t>
            </a:r>
          </a:p>
          <a:p>
            <a:pPr algn="ctr"/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пустеля</a:t>
            </a:r>
            <a:endParaRPr lang="ru-RU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88597" y="340963"/>
            <a:ext cx="70236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ГРИ ЗІ СЛОВОМ</a:t>
            </a:r>
            <a:endParaRPr lang="uk-UA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1590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1190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050" y="813071"/>
            <a:ext cx="3939475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Слон </a:t>
            </a:r>
          </a:p>
          <a:p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велосипед </a:t>
            </a:r>
          </a:p>
          <a:p>
            <a:r>
              <a:rPr lang="ru-RU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к</a:t>
            </a:r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рила</a:t>
            </a:r>
            <a:endParaRPr lang="ru-RU" sz="5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r>
              <a:rPr lang="ru-RU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в</a:t>
            </a:r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арення</a:t>
            </a:r>
            <a:endParaRPr lang="ru-RU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  <a:p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валіза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27343" y="813071"/>
            <a:ext cx="438602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Качка</a:t>
            </a:r>
          </a:p>
          <a:p>
            <a:pPr algn="ctr"/>
            <a:r>
              <a:rPr lang="ru-RU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д</a:t>
            </a:r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жинси</a:t>
            </a:r>
            <a:endParaRPr lang="ru-RU" sz="5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algn="ctr"/>
            <a:r>
              <a:rPr lang="ru-RU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к</a:t>
            </a:r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ошеня</a:t>
            </a:r>
            <a:endParaRPr lang="ru-RU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в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иноград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космонавт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52033" y="937057"/>
            <a:ext cx="3712659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В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ерблюд</a:t>
            </a:r>
          </a:p>
          <a:p>
            <a:pPr algn="ctr"/>
            <a:r>
              <a:rPr lang="ru-RU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куляри</a:t>
            </a:r>
            <a:endParaRPr lang="ru-RU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  <a:p>
            <a:pPr algn="ctr"/>
            <a:r>
              <a:rPr lang="ru-RU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с</a:t>
            </a:r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оняшник</a:t>
            </a:r>
            <a:endParaRPr lang="ru-RU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м</a:t>
            </a:r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отоцикл</a:t>
            </a:r>
          </a:p>
          <a:p>
            <a:pPr algn="ctr"/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пустеля</a:t>
            </a:r>
            <a:endParaRPr lang="ru-RU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3208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7862" y="1115478"/>
            <a:ext cx="3939475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гніздо</a:t>
            </a:r>
            <a:endParaRPr lang="ru-RU" sz="5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  <a:p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кінь</a:t>
            </a:r>
            <a:endParaRPr lang="ru-RU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</a:endParaRPr>
          </a:p>
          <a:p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капелюх</a:t>
            </a:r>
            <a:r>
              <a:rPr lang="ru-RU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шафа</a:t>
            </a: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 </a:t>
            </a:r>
          </a:p>
          <a:p>
            <a:r>
              <a:rPr lang="ru-RU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хмаринка</a:t>
            </a: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 </a:t>
            </a:r>
          </a:p>
          <a:p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10518" y="1115479"/>
            <a:ext cx="438602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люк</a:t>
            </a:r>
          </a:p>
          <a:p>
            <a:pPr algn="ctr"/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футболіст</a:t>
            </a:r>
            <a:endParaRPr lang="ru-RU" sz="5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чайник</a:t>
            </a:r>
          </a:p>
          <a:p>
            <a:pPr algn="ctr"/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крила</a:t>
            </a:r>
            <a:endParaRPr lang="ru-RU" sz="5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  <a:p>
            <a:pPr algn="ctr"/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олівці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36535" y="1115478"/>
            <a:ext cx="3712659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зграя</a:t>
            </a:r>
            <a:endParaRPr lang="ru-RU" sz="5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пляж</a:t>
            </a:r>
          </a:p>
          <a:p>
            <a:pPr algn="ctr"/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сніговик</a:t>
            </a:r>
            <a:endParaRPr lang="ru-RU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</a:endParaRP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шоколад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школа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37353" y="425612"/>
            <a:ext cx="41323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УЯВЛЯЄМО</a:t>
            </a:r>
            <a:endParaRPr lang="ru-RU" sz="5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76100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697424" y="620714"/>
            <a:ext cx="10662834" cy="3671887"/>
          </a:xfrm>
        </p:spPr>
        <p:txBody>
          <a:bodyPr/>
          <a:lstStyle/>
          <a:p>
            <a:pPr eaLnBrk="1" hangingPunct="1">
              <a:lnSpc>
                <a:spcPct val="145000"/>
              </a:lnSpc>
            </a:pPr>
            <a:r>
              <a:rPr lang="ru-RU" altLang="uk-UA" sz="3600" b="1" i="1" dirty="0" err="1">
                <a:solidFill>
                  <a:srgbClr val="C00000"/>
                </a:solidFill>
              </a:rPr>
              <a:t>Обдарованість</a:t>
            </a:r>
            <a:r>
              <a:rPr lang="ru-RU" altLang="uk-UA" sz="3600" dirty="0">
                <a:solidFill>
                  <a:srgbClr val="C00000"/>
                </a:solidFill>
              </a:rPr>
              <a:t> </a:t>
            </a:r>
            <a:r>
              <a:rPr lang="ru-RU" altLang="uk-UA" sz="3600" dirty="0">
                <a:solidFill>
                  <a:srgbClr val="002060"/>
                </a:solidFill>
              </a:rPr>
              <a:t>– складне, </a:t>
            </a:r>
            <a:r>
              <a:rPr lang="ru-RU" altLang="uk-UA" sz="3600" dirty="0" err="1">
                <a:solidFill>
                  <a:srgbClr val="002060"/>
                </a:solidFill>
              </a:rPr>
              <a:t>багатогранне</a:t>
            </a:r>
            <a:r>
              <a:rPr lang="ru-RU" altLang="uk-UA" sz="3600" dirty="0">
                <a:solidFill>
                  <a:srgbClr val="002060"/>
                </a:solidFill>
              </a:rPr>
              <a:t> </a:t>
            </a:r>
            <a:r>
              <a:rPr lang="ru-RU" altLang="uk-UA" sz="3600" dirty="0" err="1">
                <a:solidFill>
                  <a:srgbClr val="002060"/>
                </a:solidFill>
              </a:rPr>
              <a:t>явище</a:t>
            </a:r>
            <a:r>
              <a:rPr lang="ru-RU" altLang="uk-UA" sz="3600" dirty="0">
                <a:solidFill>
                  <a:srgbClr val="002060"/>
                </a:solidFill>
              </a:rPr>
              <a:t>. </a:t>
            </a:r>
            <a:r>
              <a:rPr lang="ru-RU" altLang="uk-UA" sz="3600" dirty="0" smtClean="0">
                <a:solidFill>
                  <a:srgbClr val="002060"/>
                </a:solidFill>
              </a:rPr>
              <a:t>  </a:t>
            </a:r>
            <a:r>
              <a:rPr lang="ru-RU" altLang="uk-UA" sz="3600" dirty="0">
                <a:solidFill>
                  <a:srgbClr val="002060"/>
                </a:solidFill>
              </a:rPr>
              <a:t/>
            </a:r>
            <a:br>
              <a:rPr lang="ru-RU" altLang="uk-UA" sz="3600" dirty="0">
                <a:solidFill>
                  <a:srgbClr val="002060"/>
                </a:solidFill>
              </a:rPr>
            </a:br>
            <a:r>
              <a:rPr lang="ru-RU" altLang="uk-UA" sz="3600" dirty="0">
                <a:solidFill>
                  <a:srgbClr val="002060"/>
                </a:solidFill>
              </a:rPr>
              <a:t> </a:t>
            </a:r>
            <a:r>
              <a:rPr lang="ru-RU" altLang="uk-UA" sz="3600" dirty="0" err="1">
                <a:solidFill>
                  <a:srgbClr val="002060"/>
                </a:solidFill>
              </a:rPr>
              <a:t>Кожна</a:t>
            </a:r>
            <a:r>
              <a:rPr lang="ru-RU" altLang="uk-UA" sz="3600" dirty="0">
                <a:solidFill>
                  <a:srgbClr val="002060"/>
                </a:solidFill>
              </a:rPr>
              <a:t> </a:t>
            </a:r>
            <a:r>
              <a:rPr lang="ru-RU" altLang="uk-UA" sz="3600" dirty="0" err="1">
                <a:solidFill>
                  <a:srgbClr val="002060"/>
                </a:solidFill>
              </a:rPr>
              <a:t>обдарована</a:t>
            </a:r>
            <a:r>
              <a:rPr lang="ru-RU" altLang="uk-UA" sz="3600" dirty="0">
                <a:solidFill>
                  <a:srgbClr val="002060"/>
                </a:solidFill>
              </a:rPr>
              <a:t> </a:t>
            </a:r>
            <a:r>
              <a:rPr lang="ru-RU" altLang="uk-UA" sz="3600" dirty="0" err="1">
                <a:solidFill>
                  <a:srgbClr val="002060"/>
                </a:solidFill>
              </a:rPr>
              <a:t>дитина</a:t>
            </a:r>
            <a:r>
              <a:rPr lang="ru-RU" altLang="uk-UA" sz="3600" dirty="0">
                <a:solidFill>
                  <a:srgbClr val="002060"/>
                </a:solidFill>
              </a:rPr>
              <a:t> –   </a:t>
            </a:r>
            <a:r>
              <a:rPr lang="ru-RU" altLang="uk-UA" sz="3600" dirty="0" err="1">
                <a:solidFill>
                  <a:srgbClr val="002060"/>
                </a:solidFill>
              </a:rPr>
              <a:t>індивідуальність</a:t>
            </a:r>
            <a:r>
              <a:rPr lang="ru-RU" altLang="uk-UA" sz="3600" dirty="0">
                <a:solidFill>
                  <a:srgbClr val="002060"/>
                </a:solidFill>
              </a:rPr>
              <a:t>, </a:t>
            </a:r>
            <a:r>
              <a:rPr lang="ru-RU" altLang="uk-UA" sz="3600" dirty="0" err="1">
                <a:solidFill>
                  <a:srgbClr val="002060"/>
                </a:solidFill>
              </a:rPr>
              <a:t>що</a:t>
            </a:r>
            <a:r>
              <a:rPr lang="ru-RU" altLang="uk-UA" sz="3600" dirty="0">
                <a:solidFill>
                  <a:srgbClr val="002060"/>
                </a:solidFill>
              </a:rPr>
              <a:t> </a:t>
            </a:r>
            <a:r>
              <a:rPr lang="ru-RU" altLang="uk-UA" sz="3600" dirty="0" err="1">
                <a:solidFill>
                  <a:srgbClr val="002060"/>
                </a:solidFill>
              </a:rPr>
              <a:t>потребує</a:t>
            </a:r>
            <a:r>
              <a:rPr lang="ru-RU" altLang="uk-UA" sz="3600" dirty="0">
                <a:solidFill>
                  <a:srgbClr val="002060"/>
                </a:solidFill>
              </a:rPr>
              <a:t> особливого </a:t>
            </a:r>
            <a:r>
              <a:rPr lang="ru-RU" altLang="uk-UA" sz="3600" dirty="0" err="1">
                <a:solidFill>
                  <a:srgbClr val="002060"/>
                </a:solidFill>
              </a:rPr>
              <a:t>підходу</a:t>
            </a:r>
            <a:r>
              <a:rPr lang="ru-RU" altLang="uk-UA" sz="3600" dirty="0">
                <a:solidFill>
                  <a:srgbClr val="002060"/>
                </a:solidFill>
              </a:rPr>
              <a:t>. </a:t>
            </a:r>
          </a:p>
        </p:txBody>
      </p:sp>
      <p:pic>
        <p:nvPicPr>
          <p:cNvPr id="4099" name="Picture 2" descr="daisy_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0531" y="1378207"/>
            <a:ext cx="1618491" cy="2692913"/>
          </a:xfrm>
          <a:noFill/>
        </p:spPr>
      </p:pic>
      <p:grpSp>
        <p:nvGrpSpPr>
          <p:cNvPr id="4100" name="Group 6"/>
          <p:cNvGrpSpPr>
            <a:grpSpLocks/>
          </p:cNvGrpSpPr>
          <p:nvPr/>
        </p:nvGrpSpPr>
        <p:grpSpPr bwMode="auto">
          <a:xfrm>
            <a:off x="10903058" y="1917660"/>
            <a:ext cx="457200" cy="457200"/>
            <a:chOff x="2128" y="13066"/>
            <a:chExt cx="632" cy="632"/>
          </a:xfrm>
        </p:grpSpPr>
        <p:sp>
          <p:nvSpPr>
            <p:cNvPr id="4101" name="Oval 7"/>
            <p:cNvSpPr>
              <a:spLocks noChangeArrowheads="1"/>
            </p:cNvSpPr>
            <p:nvPr/>
          </p:nvSpPr>
          <p:spPr bwMode="auto">
            <a:xfrm>
              <a:off x="2128" y="13066"/>
              <a:ext cx="632" cy="632"/>
            </a:xfrm>
            <a:prstGeom prst="ellipse">
              <a:avLst/>
            </a:prstGeom>
            <a:solidFill>
              <a:srgbClr val="FEB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uk-UA" sz="1800"/>
            </a:p>
          </p:txBody>
        </p:sp>
        <p:sp>
          <p:nvSpPr>
            <p:cNvPr id="4102" name="Oval 8"/>
            <p:cNvSpPr>
              <a:spLocks noChangeArrowheads="1"/>
            </p:cNvSpPr>
            <p:nvPr/>
          </p:nvSpPr>
          <p:spPr bwMode="auto">
            <a:xfrm>
              <a:off x="2196" y="13134"/>
              <a:ext cx="496" cy="496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uk-UA" sz="1800"/>
            </a:p>
          </p:txBody>
        </p:sp>
      </p:grpSp>
    </p:spTree>
    <p:extLst>
      <p:ext uri="{BB962C8B-B14F-4D97-AF65-F5344CB8AC3E}">
        <p14:creationId xmlns:p14="http://schemas.microsoft.com/office/powerpoint/2010/main" val="372842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70680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050" y="813071"/>
            <a:ext cx="3939475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шафа</a:t>
            </a:r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</a:p>
          <a:p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хмаринка</a:t>
            </a:r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</a:p>
          <a:p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гніздо</a:t>
            </a:r>
            <a:endParaRPr lang="ru-RU" sz="5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кінь</a:t>
            </a:r>
            <a:endParaRPr lang="ru-RU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  <a:p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капелюх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02769" y="866725"/>
            <a:ext cx="438602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люк</a:t>
            </a:r>
          </a:p>
          <a:p>
            <a:pPr algn="ctr"/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футболіст</a:t>
            </a:r>
            <a:endParaRPr lang="ru-RU" sz="5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чайник</a:t>
            </a:r>
          </a:p>
          <a:p>
            <a:pPr algn="ctr"/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крила</a:t>
            </a:r>
            <a:endParaRPr lang="ru-RU" sz="5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algn="ctr"/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олівці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52033" y="937057"/>
            <a:ext cx="3712659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зграя</a:t>
            </a:r>
            <a:endParaRPr lang="ru-RU" sz="5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пляж</a:t>
            </a:r>
          </a:p>
          <a:p>
            <a:pPr algn="ctr"/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сніговик</a:t>
            </a:r>
            <a:endParaRPr lang="ru-RU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шоколад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школа</a:t>
            </a:r>
          </a:p>
        </p:txBody>
      </p:sp>
    </p:spTree>
    <p:extLst>
      <p:ext uri="{BB962C8B-B14F-4D97-AF65-F5344CB8AC3E}">
        <p14:creationId xmlns:p14="http://schemas.microsoft.com/office/powerpoint/2010/main" val="4152265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31377" y="289085"/>
            <a:ext cx="102598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</a:rPr>
              <a:t>Метод </a:t>
            </a:r>
          </a:p>
          <a:p>
            <a:pPr lvl="0" algn="ctr"/>
            <a:r>
              <a:rPr lang="ru-RU" sz="5400" b="1" dirty="0" err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</a:rPr>
              <a:t>асоціаціативного</a:t>
            </a:r>
            <a:r>
              <a:rPr lang="ru-RU" sz="5400" b="1" dirty="0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ru-RU" sz="5400" b="1" dirty="0" err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</a:rPr>
              <a:t>оживлення</a:t>
            </a:r>
            <a:endParaRPr lang="ru-RU" sz="5400" b="1" dirty="0">
              <a:ln w="22225">
                <a:solidFill>
                  <a:srgbClr val="333399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7504" y="2244889"/>
            <a:ext cx="956762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    «</a:t>
            </a:r>
            <a:r>
              <a:rPr lang="uk-UA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Уявіть, що перед вами велика пухнаста </a:t>
            </a:r>
            <a:r>
              <a:rPr lang="uk-UA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пір’їна</a:t>
            </a:r>
            <a:r>
              <a:rPr lang="uk-UA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. На ній сидить </a:t>
            </a:r>
            <a:r>
              <a:rPr lang="uk-UA" sz="32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с</a:t>
            </a:r>
            <a:r>
              <a:rPr lang="uk-UA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ім’я</a:t>
            </a:r>
            <a:r>
              <a:rPr lang="uk-UA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. Посередині </a:t>
            </a:r>
            <a:r>
              <a:rPr lang="uk-UA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Мар’янка</a:t>
            </a:r>
            <a:r>
              <a:rPr lang="uk-UA" sz="32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,</a:t>
            </a:r>
            <a:r>
              <a:rPr lang="uk-UA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а біля неї – </a:t>
            </a:r>
            <a:r>
              <a:rPr lang="uk-UA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хлоп’я</a:t>
            </a:r>
            <a:r>
              <a:rPr lang="uk-UA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на </a:t>
            </a:r>
            <a:r>
              <a:rPr lang="uk-UA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ім’я Дем’ян</a:t>
            </a:r>
            <a:r>
              <a:rPr lang="uk-UA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. </a:t>
            </a:r>
            <a:r>
              <a:rPr lang="uk-UA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Мар’яна</a:t>
            </a:r>
            <a:r>
              <a:rPr lang="uk-UA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тримає </a:t>
            </a:r>
            <a:r>
              <a:rPr lang="uk-UA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хом’ячка</a:t>
            </a:r>
            <a:r>
              <a:rPr lang="uk-UA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, а </a:t>
            </a:r>
            <a:r>
              <a:rPr lang="uk-UA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Дем’ян – в’юна</a:t>
            </a:r>
            <a:r>
              <a:rPr lang="uk-UA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. Ось перед вами </a:t>
            </a:r>
            <a:r>
              <a:rPr lang="uk-UA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з’явився пам’ятник солов’ям</a:t>
            </a:r>
            <a:r>
              <a:rPr lang="uk-UA" sz="32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. </a:t>
            </a:r>
            <a:r>
              <a:rPr lang="uk-UA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П’ять </a:t>
            </a:r>
            <a:r>
              <a:rPr lang="uk-UA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солов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’</a:t>
            </a:r>
            <a:r>
              <a:rPr lang="uk-UA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їв</a:t>
            </a:r>
            <a:r>
              <a:rPr lang="uk-UA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ожили і побігли грати </a:t>
            </a:r>
            <a:r>
              <a:rPr lang="uk-UA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м’ячем</a:t>
            </a:r>
            <a:r>
              <a:rPr lang="uk-UA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.»</a:t>
            </a:r>
            <a:endParaRPr lang="uk-UA" sz="3200" dirty="0">
              <a:solidFill>
                <a:srgbClr val="002060"/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622248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001" y="867905"/>
            <a:ext cx="8744846" cy="563168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54439" y="146644"/>
            <a:ext cx="6373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Графічні</a:t>
            </a:r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асоціації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99726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973" y="214549"/>
            <a:ext cx="119440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</a:rPr>
              <a:t>Метод </a:t>
            </a:r>
            <a:r>
              <a:rPr lang="ru-RU" sz="5400" b="1" dirty="0" err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</a:rPr>
              <a:t>звукови</a:t>
            </a:r>
            <a:r>
              <a:rPr lang="ru-RU" sz="5400" b="1" dirty="0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</a:p>
          <a:p>
            <a:pPr lvl="0" algn="ctr"/>
            <a:r>
              <a:rPr lang="ru-RU" sz="5400" b="1" dirty="0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</a:rPr>
              <a:t>(</a:t>
            </a:r>
            <a:r>
              <a:rPr lang="ru-RU" sz="5400" b="1" dirty="0" err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</a:rPr>
              <a:t>фонетичних</a:t>
            </a:r>
            <a:r>
              <a:rPr lang="ru-RU" sz="5400" b="1" dirty="0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</a:rPr>
              <a:t>) </a:t>
            </a:r>
            <a:r>
              <a:rPr lang="ru-RU" sz="5400" b="1" dirty="0" err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</a:rPr>
              <a:t>асоціацій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62020" y="2356334"/>
            <a:ext cx="83277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Олівець — вправний молодець.</a:t>
            </a:r>
            <a:endParaRPr lang="uk-UA" sz="36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 algn="just">
              <a:spcAft>
                <a:spcPts val="0"/>
              </a:spcAft>
            </a:pPr>
            <a:r>
              <a:rPr lang="uk-UA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Криниця </a:t>
            </a:r>
            <a:r>
              <a:rPr lang="uk-UA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— завжди чиста водиця.</a:t>
            </a:r>
            <a:endParaRPr lang="uk-UA" sz="36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 algn="just">
              <a:spcAft>
                <a:spcPts val="0"/>
              </a:spcAft>
            </a:pPr>
            <a:r>
              <a:rPr lang="uk-UA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Лелека </a:t>
            </a:r>
            <a:r>
              <a:rPr lang="uk-UA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— літає далеко. </a:t>
            </a:r>
            <a:endParaRPr lang="uk-UA" sz="36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 algn="just">
              <a:spcAft>
                <a:spcPts val="0"/>
              </a:spcAft>
            </a:pPr>
            <a:r>
              <a:rPr lang="uk-UA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Футбол — забивати треба гол. </a:t>
            </a:r>
            <a:endParaRPr lang="uk-UA" sz="36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 algn="just">
              <a:spcAft>
                <a:spcPts val="0"/>
              </a:spcAft>
            </a:pPr>
            <a:r>
              <a:rPr lang="uk-UA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Бабуся — до неї посміхнуся.</a:t>
            </a:r>
            <a:endParaRPr lang="uk-UA" sz="36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7036274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AutoShape 198"/>
          <p:cNvCxnSpPr>
            <a:cxnSpLocks noChangeShapeType="1"/>
          </p:cNvCxnSpPr>
          <p:nvPr/>
        </p:nvCxnSpPr>
        <p:spPr bwMode="auto">
          <a:xfrm flipH="1">
            <a:off x="3470812" y="2240592"/>
            <a:ext cx="1579819" cy="1949137"/>
          </a:xfrm>
          <a:prstGeom prst="straightConnector1">
            <a:avLst/>
          </a:prstGeom>
          <a:ln w="57150">
            <a:headEnd/>
            <a:tailEnd type="triangl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AutoShape 201"/>
          <p:cNvCxnSpPr>
            <a:cxnSpLocks noChangeShapeType="1"/>
            <a:endCxn id="23" idx="0"/>
          </p:cNvCxnSpPr>
          <p:nvPr/>
        </p:nvCxnSpPr>
        <p:spPr bwMode="auto">
          <a:xfrm>
            <a:off x="7267574" y="2240592"/>
            <a:ext cx="1450223" cy="1985968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AutoShape 188"/>
          <p:cNvSpPr>
            <a:spLocks noChangeArrowheads="1"/>
          </p:cNvSpPr>
          <p:nvPr/>
        </p:nvSpPr>
        <p:spPr bwMode="auto">
          <a:xfrm>
            <a:off x="3676650" y="682625"/>
            <a:ext cx="5451851" cy="1526540"/>
          </a:xfrm>
          <a:prstGeom prst="hexagon">
            <a:avLst>
              <a:gd name="adj" fmla="val 60596"/>
              <a:gd name="vf" fmla="val 115470"/>
            </a:avLst>
          </a:prstGeom>
          <a:solidFill>
            <a:srgbClr val="FFFF00"/>
          </a:solidFill>
          <a:ln w="38100">
            <a:solidFill>
              <a:schemeClr val="accent6">
                <a:lumMod val="50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Основні методи </a:t>
            </a:r>
            <a:r>
              <a:rPr lang="uk-UA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запам᾽ятовування</a:t>
            </a:r>
            <a:r>
              <a:rPr lang="uk-UA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віршів</a:t>
            </a:r>
            <a:endParaRPr lang="uk-UA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AutoShape 189"/>
          <p:cNvSpPr>
            <a:spLocks noChangeArrowheads="1"/>
          </p:cNvSpPr>
          <p:nvPr/>
        </p:nvSpPr>
        <p:spPr bwMode="auto">
          <a:xfrm>
            <a:off x="388427" y="2209165"/>
            <a:ext cx="3297748" cy="1960880"/>
          </a:xfrm>
          <a:prstGeom prst="flowChartDecision">
            <a:avLst/>
          </a:prstGeom>
          <a:solidFill>
            <a:srgbClr val="FFFF00"/>
          </a:solidFill>
          <a:ln w="19050">
            <a:solidFill>
              <a:schemeClr val="accent6">
                <a:lumMod val="75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 піктограм</a:t>
            </a:r>
            <a:endParaRPr lang="uk-UA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AutoShape 193"/>
          <p:cNvSpPr>
            <a:spLocks noChangeArrowheads="1"/>
          </p:cNvSpPr>
          <p:nvPr/>
        </p:nvSpPr>
        <p:spPr bwMode="auto">
          <a:xfrm>
            <a:off x="8431723" y="2045776"/>
            <a:ext cx="3517470" cy="2180784"/>
          </a:xfrm>
          <a:prstGeom prst="flowChartDecision">
            <a:avLst/>
          </a:prstGeom>
          <a:solidFill>
            <a:srgbClr val="FFFF00"/>
          </a:solidFill>
          <a:ln w="19050">
            <a:solidFill>
              <a:schemeClr val="accent6">
                <a:lumMod val="75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допомогою уяви</a:t>
            </a:r>
            <a:endParaRPr lang="uk-UA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AutoShape 194"/>
          <p:cNvSpPr>
            <a:spLocks noChangeArrowheads="1"/>
          </p:cNvSpPr>
          <p:nvPr/>
        </p:nvSpPr>
        <p:spPr bwMode="auto">
          <a:xfrm>
            <a:off x="4186237" y="3147243"/>
            <a:ext cx="3819525" cy="2234370"/>
          </a:xfrm>
          <a:prstGeom prst="flowChartDecision">
            <a:avLst/>
          </a:prstGeom>
          <a:solidFill>
            <a:srgbClr val="FFFF00"/>
          </a:solidFill>
          <a:ln w="19050">
            <a:solidFill>
              <a:schemeClr val="accent6">
                <a:lumMod val="75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допомогою листівок</a:t>
            </a:r>
            <a:endParaRPr lang="uk-UA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AutoShape 195"/>
          <p:cNvSpPr>
            <a:spLocks noChangeArrowheads="1"/>
          </p:cNvSpPr>
          <p:nvPr/>
        </p:nvSpPr>
        <p:spPr bwMode="auto">
          <a:xfrm>
            <a:off x="1312189" y="4170044"/>
            <a:ext cx="4298197" cy="2339243"/>
          </a:xfrm>
          <a:prstGeom prst="flowChartDecision">
            <a:avLst/>
          </a:prstGeom>
          <a:solidFill>
            <a:srgbClr val="FFFF00"/>
          </a:solidFill>
          <a:ln w="19050">
            <a:solidFill>
              <a:schemeClr val="accent6">
                <a:lumMod val="75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допомогою </a:t>
            </a:r>
            <a:r>
              <a:rPr lang="uk-UA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кінестетичної</a:t>
            </a:r>
            <a:r>
              <a:rPr lang="uk-UA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пам᾽яті</a:t>
            </a:r>
            <a:endParaRPr lang="uk-UA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AutoShape 196"/>
          <p:cNvSpPr>
            <a:spLocks noChangeArrowheads="1"/>
          </p:cNvSpPr>
          <p:nvPr/>
        </p:nvSpPr>
        <p:spPr bwMode="auto">
          <a:xfrm>
            <a:off x="6555783" y="4226560"/>
            <a:ext cx="4324027" cy="2143243"/>
          </a:xfrm>
          <a:prstGeom prst="flowChartDecision">
            <a:avLst/>
          </a:prstGeom>
          <a:solidFill>
            <a:srgbClr val="FFFF00"/>
          </a:solidFill>
          <a:ln w="19050">
            <a:solidFill>
              <a:schemeClr val="accent6">
                <a:lumMod val="75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допомогою логічних скорочень</a:t>
            </a:r>
            <a:endParaRPr lang="uk-UA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4" name="AutoShape 202"/>
          <p:cNvCxnSpPr>
            <a:cxnSpLocks noChangeShapeType="1"/>
          </p:cNvCxnSpPr>
          <p:nvPr/>
        </p:nvCxnSpPr>
        <p:spPr bwMode="auto">
          <a:xfrm flipH="1">
            <a:off x="6085424" y="2220391"/>
            <a:ext cx="10575" cy="954512"/>
          </a:xfrm>
          <a:prstGeom prst="straightConnector1">
            <a:avLst/>
          </a:prstGeom>
          <a:ln w="57150">
            <a:headEnd/>
            <a:tailEnd type="triangl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AutoShape 203"/>
          <p:cNvCxnSpPr>
            <a:cxnSpLocks noChangeShapeType="1"/>
          </p:cNvCxnSpPr>
          <p:nvPr/>
        </p:nvCxnSpPr>
        <p:spPr bwMode="auto">
          <a:xfrm flipH="1">
            <a:off x="2935557" y="1924321"/>
            <a:ext cx="1233325" cy="810893"/>
          </a:xfrm>
          <a:prstGeom prst="straightConnector1">
            <a:avLst/>
          </a:prstGeom>
          <a:ln w="57150">
            <a:headEnd/>
            <a:tailEnd type="triangl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AutoShape 204"/>
          <p:cNvCxnSpPr>
            <a:cxnSpLocks noChangeShapeType="1"/>
          </p:cNvCxnSpPr>
          <p:nvPr/>
        </p:nvCxnSpPr>
        <p:spPr bwMode="auto">
          <a:xfrm>
            <a:off x="8593971" y="1857434"/>
            <a:ext cx="960491" cy="641926"/>
          </a:xfrm>
          <a:prstGeom prst="straightConnector1">
            <a:avLst/>
          </a:prstGeom>
          <a:ln w="57150">
            <a:headEnd/>
            <a:tailEnd type="triangl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uk-UA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uk-UA" altLang="uk-U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uk-UA" alt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Rectangle 40"/>
          <p:cNvSpPr>
            <a:spLocks noChangeArrowheads="1"/>
          </p:cNvSpPr>
          <p:nvPr/>
        </p:nvSpPr>
        <p:spPr bwMode="auto">
          <a:xfrm>
            <a:off x="0" y="914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981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981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981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981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981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981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981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981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981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0" algn="l"/>
              </a:tabLst>
            </a:pPr>
            <a:endParaRPr kumimoji="0" lang="uk-UA" alt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0" algn="l"/>
              </a:tabLst>
            </a:pPr>
            <a:endParaRPr kumimoji="0" lang="uk-UA" alt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4410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464949" y="1136222"/>
            <a:ext cx="7082726" cy="553777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795648" y="1136222"/>
            <a:ext cx="389007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u="none" strike="noStrike" baseline="0" dirty="0" smtClean="0">
                <a:latin typeface="Times New Roman,BoldItalic"/>
              </a:rPr>
              <a:t>Що таке Батьківщина?</a:t>
            </a:r>
          </a:p>
          <a:p>
            <a:r>
              <a:rPr lang="uk-UA" sz="2400" b="1" i="1" u="none" strike="noStrike" baseline="0" dirty="0" smtClean="0">
                <a:latin typeface="Times New Roman,BoldItalic"/>
              </a:rPr>
              <a:t>Що таке Батьківщина?</a:t>
            </a:r>
          </a:p>
          <a:p>
            <a:r>
              <a:rPr lang="uk-UA" sz="2400" b="1" i="1" u="none" strike="noStrike" baseline="0" dirty="0" smtClean="0">
                <a:latin typeface="Times New Roman,BoldItalic"/>
              </a:rPr>
              <a:t>За віконцем калина,</a:t>
            </a:r>
          </a:p>
          <a:p>
            <a:r>
              <a:rPr lang="uk-UA" sz="2400" b="1" i="1" u="none" strike="noStrike" baseline="0" dirty="0" smtClean="0">
                <a:latin typeface="Times New Roman,BoldItalic"/>
              </a:rPr>
              <a:t>Тиха казка бабусі,</a:t>
            </a:r>
          </a:p>
          <a:p>
            <a:r>
              <a:rPr lang="uk-UA" sz="2400" b="1" i="1" u="none" strike="noStrike" baseline="0" dirty="0" smtClean="0">
                <a:latin typeface="Times New Roman,BoldItalic"/>
              </a:rPr>
              <a:t>Ніжна пісня матусі,</a:t>
            </a:r>
          </a:p>
          <a:p>
            <a:r>
              <a:rPr lang="uk-UA" sz="2400" b="1" i="1" u="none" strike="noStrike" baseline="0" dirty="0" smtClean="0">
                <a:latin typeface="Times New Roman,BoldItalic"/>
              </a:rPr>
              <a:t>Дужі руки у тата,</a:t>
            </a:r>
          </a:p>
          <a:p>
            <a:r>
              <a:rPr lang="uk-UA" sz="2400" b="1" i="1" u="none" strike="noStrike" baseline="0" dirty="0" smtClean="0">
                <a:latin typeface="Times New Roman,BoldItalic"/>
              </a:rPr>
              <a:t>Під тополями хата,</a:t>
            </a:r>
          </a:p>
          <a:p>
            <a:r>
              <a:rPr lang="uk-UA" sz="2400" b="1" i="1" u="none" strike="noStrike" baseline="0" dirty="0" smtClean="0">
                <a:latin typeface="Times New Roman,BoldItalic"/>
              </a:rPr>
              <a:t>Під вербою криниця,</a:t>
            </a:r>
          </a:p>
          <a:p>
            <a:r>
              <a:rPr lang="uk-UA" sz="2400" b="1" i="1" u="none" strike="noStrike" baseline="0" dirty="0" smtClean="0">
                <a:latin typeface="Times New Roman,BoldItalic"/>
              </a:rPr>
              <a:t>В чистім полі пшениця</a:t>
            </a:r>
            <a:r>
              <a:rPr lang="uk-UA" sz="2400" b="0" i="1" u="none" strike="noStrike" baseline="0" dirty="0" smtClean="0">
                <a:latin typeface="Times New Roman" panose="02020603050405020304" pitchFamily="18" charset="0"/>
              </a:rPr>
              <a:t>.</a:t>
            </a:r>
          </a:p>
          <a:p>
            <a:r>
              <a:rPr lang="uk-UA" sz="2400" b="0" i="1" u="none" strike="noStrike" baseline="0" dirty="0" smtClean="0">
                <a:latin typeface="Times New Roman,Italic"/>
              </a:rPr>
              <a:t>                    </a:t>
            </a:r>
            <a:r>
              <a:rPr lang="uk-UA" sz="2400" b="0" i="1" u="none" strike="noStrike" baseline="0" dirty="0" err="1" smtClean="0">
                <a:latin typeface="Times New Roman,Italic"/>
              </a:rPr>
              <a:t>П.Боднарчук</a:t>
            </a:r>
            <a:endParaRPr lang="uk-UA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63453" y="217738"/>
            <a:ext cx="58340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Метод </a:t>
            </a:r>
            <a:r>
              <a:rPr lang="ru-RU" sz="54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піктограм</a:t>
            </a:r>
            <a:endParaRPr lang="ru-RU" sz="54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74897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dnz28yuvileyniy.sumy.ua/wp-content/uploads/2017/02/lyubystok-1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61" y="108488"/>
            <a:ext cx="9794930" cy="6749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96844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dnz28yuvileyniy.sumy.ua/wp-content/uploads/2017/02/lyubystok-1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81" b="72517"/>
          <a:stretch/>
        </p:blipFill>
        <p:spPr bwMode="auto">
          <a:xfrm>
            <a:off x="1901610" y="341043"/>
            <a:ext cx="8435760" cy="60597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62483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0264" y="878018"/>
            <a:ext cx="108384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0" u="none" strike="noStrike" baseline="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Діти</a:t>
            </a:r>
            <a:r>
              <a:rPr lang="ru-RU" sz="2000" b="1" i="0" u="none" strike="noStrike" baseline="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легко за правилами </a:t>
            </a:r>
            <a:r>
              <a:rPr lang="ru-RU" sz="2000" b="1" i="0" u="none" strike="noStrike" baseline="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ейдетики</a:t>
            </a:r>
            <a:r>
              <a:rPr lang="ru-RU" sz="2000" b="1" i="0" u="none" strike="noStrike" baseline="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000" b="1" i="0" u="none" strike="noStrike" baseline="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запам’ятовують</a:t>
            </a:r>
            <a:r>
              <a:rPr lang="ru-RU" sz="2000" b="1" i="0" u="none" strike="noStrike" baseline="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000" b="1" i="0" u="none" strike="noStrike" baseline="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цифри</a:t>
            </a:r>
            <a:r>
              <a:rPr lang="ru-RU" sz="2000" b="1" i="0" u="none" strike="noStrike" baseline="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ru-RU" sz="2000" b="1" i="0" u="none" strike="noStrike" baseline="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перетворюючи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000" b="1" i="0" u="none" strike="noStrike" baseline="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їх</a:t>
            </a:r>
            <a:r>
              <a:rPr lang="ru-RU" sz="2000" b="1" i="0" u="none" strike="noStrike" baseline="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на образ, </a:t>
            </a:r>
            <a:r>
              <a:rPr lang="ru-RU" sz="2000" b="1" i="0" u="none" strike="noStrike" baseline="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який</a:t>
            </a:r>
            <a:r>
              <a:rPr lang="ru-RU" sz="2000" b="1" i="0" u="none" strike="noStrike" baseline="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вони </a:t>
            </a:r>
            <a:r>
              <a:rPr lang="ru-RU" sz="2000" b="1" i="0" u="none" strike="noStrike" baseline="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їм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000" b="1" i="0" u="none" strike="noStrike" baseline="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нагадують</a:t>
            </a:r>
            <a:r>
              <a:rPr lang="ru-RU" sz="2000" b="1" i="0" u="none" strike="noStrike" baseline="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 </a:t>
            </a:r>
            <a:r>
              <a:rPr lang="ru-RU" sz="2000" b="1" i="0" u="none" strike="noStrike" baseline="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Вивчення</a:t>
            </a:r>
            <a:r>
              <a:rPr lang="ru-RU" sz="2000" b="1" i="0" u="none" strike="noStrike" baseline="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000" b="1" i="0" u="none" strike="noStrike" baseline="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кожної</a:t>
            </a:r>
            <a:r>
              <a:rPr lang="ru-RU" sz="2000" b="1" i="0" u="none" strike="noStrike" baseline="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000" b="1" i="0" u="none" strike="noStrike" baseline="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цифри</a:t>
            </a:r>
            <a:r>
              <a:rPr lang="ru-RU" sz="2000" b="1" i="0" u="none" strike="noStrike" baseline="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000" b="1" i="0" u="none" strike="noStrike" baseline="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починається</a:t>
            </a:r>
            <a:r>
              <a:rPr lang="ru-RU" sz="2000" b="1" i="0" u="none" strike="noStrike" baseline="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з</a:t>
            </a:r>
            <a:r>
              <a:rPr lang="ru-RU" sz="2000" b="1" i="0" u="none" strike="noStrike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uk-UA" sz="2000" b="1" i="0" u="none" strike="noStrike" baseline="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магічних слів: «Уявіть собі!».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16770" y="339190"/>
            <a:ext cx="83434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solidFill>
                  <a:srgbClr val="FF0000"/>
                </a:solidFill>
                <a:latin typeface="Times New Roman,Bold"/>
              </a:rPr>
              <a:t>МЕТОД </a:t>
            </a:r>
            <a:r>
              <a:rPr lang="uk-UA" sz="3200" b="1" dirty="0" smtClean="0">
                <a:solidFill>
                  <a:srgbClr val="FF0000"/>
                </a:solidFill>
                <a:latin typeface="Times New Roman,Bold"/>
              </a:rPr>
              <a:t>ТРАНСФОРМАЦІЇ (ОЖИВЛЕННЯ)</a:t>
            </a:r>
            <a:endParaRPr lang="uk-UA" sz="32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428" y="1847844"/>
            <a:ext cx="6928548" cy="47897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332" y="1462793"/>
            <a:ext cx="2126739" cy="2779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828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1992313" y="836613"/>
            <a:ext cx="8280400" cy="863600"/>
          </a:xfrm>
        </p:spPr>
        <p:txBody>
          <a:bodyPr/>
          <a:lstStyle/>
          <a:p>
            <a:pPr eaLnBrk="1" hangingPunct="1"/>
            <a:r>
              <a:rPr lang="ru-RU" altLang="uk-UA" sz="3200">
                <a:solidFill>
                  <a:srgbClr val="006600"/>
                </a:solidFill>
              </a:rPr>
              <a:t>Дидактичні принципи з опорою на які, необхідно здійснювати навчання і виховання обдарованих учнів</a:t>
            </a:r>
            <a:r>
              <a:rPr lang="ru-RU" altLang="uk-UA" sz="3200"/>
              <a:t>  :</a:t>
            </a:r>
            <a:br>
              <a:rPr lang="ru-RU" altLang="uk-UA" sz="3200"/>
            </a:br>
            <a:endParaRPr lang="ru-RU" altLang="uk-UA" sz="3200"/>
          </a:p>
        </p:txBody>
      </p:sp>
      <p:sp>
        <p:nvSpPr>
          <p:cNvPr id="5123" name="Rectangle 3"/>
          <p:cNvSpPr>
            <a:spLocks noGrp="1"/>
          </p:cNvSpPr>
          <p:nvPr>
            <p:ph type="body" idx="1"/>
          </p:nvPr>
        </p:nvSpPr>
        <p:spPr>
          <a:xfrm>
            <a:off x="635431" y="1700213"/>
            <a:ext cx="11355091" cy="4497388"/>
          </a:xfrm>
        </p:spPr>
        <p:txBody>
          <a:bodyPr/>
          <a:lstStyle/>
          <a:p>
            <a:pPr eaLnBrk="1" hangingPunct="1">
              <a:lnSpc>
                <a:spcPct val="210000"/>
              </a:lnSpc>
              <a:buFont typeface="Wingdings" panose="05000000000000000000" pitchFamily="2" charset="2"/>
              <a:buChar char="Ø"/>
            </a:pPr>
            <a:r>
              <a:rPr lang="uk-UA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i="1" dirty="0" err="1" smtClean="0">
                <a:solidFill>
                  <a:srgbClr val="002060"/>
                </a:solidFill>
              </a:rPr>
              <a:t>індивідуалізації</a:t>
            </a:r>
            <a:r>
              <a:rPr lang="ru-RU" altLang="uk-UA" i="1" dirty="0" smtClean="0">
                <a:solidFill>
                  <a:srgbClr val="002060"/>
                </a:solidFill>
              </a:rPr>
              <a:t> і </a:t>
            </a:r>
            <a:r>
              <a:rPr lang="ru-RU" altLang="uk-UA" i="1" dirty="0" err="1" smtClean="0">
                <a:solidFill>
                  <a:srgbClr val="002060"/>
                </a:solidFill>
              </a:rPr>
              <a:t>диференціації</a:t>
            </a:r>
            <a:r>
              <a:rPr lang="ru-RU" altLang="uk-UA" i="1" dirty="0">
                <a:solidFill>
                  <a:srgbClr val="002060"/>
                </a:solidFill>
              </a:rPr>
              <a:t> </a:t>
            </a:r>
            <a:r>
              <a:rPr lang="ru-RU" altLang="uk-UA" i="1" dirty="0" err="1" smtClean="0">
                <a:solidFill>
                  <a:srgbClr val="002060"/>
                </a:solidFill>
              </a:rPr>
              <a:t>навчання</a:t>
            </a:r>
            <a:r>
              <a:rPr lang="ru-RU" altLang="uk-UA" i="1" dirty="0" smtClean="0">
                <a:solidFill>
                  <a:srgbClr val="002060"/>
                </a:solidFill>
              </a:rPr>
              <a:t>;</a:t>
            </a:r>
          </a:p>
          <a:p>
            <a:pPr eaLnBrk="1" hangingPunct="1">
              <a:lnSpc>
                <a:spcPct val="210000"/>
              </a:lnSpc>
              <a:buFont typeface="Wingdings" panose="05000000000000000000" pitchFamily="2" charset="2"/>
              <a:buChar char="Ø"/>
            </a:pPr>
            <a:r>
              <a:rPr lang="ru-RU" altLang="uk-UA" i="1" dirty="0" err="1" smtClean="0">
                <a:solidFill>
                  <a:srgbClr val="002060"/>
                </a:solidFill>
              </a:rPr>
              <a:t>довіри</a:t>
            </a:r>
            <a:r>
              <a:rPr lang="ru-RU" altLang="uk-UA" i="1" dirty="0" smtClean="0">
                <a:solidFill>
                  <a:srgbClr val="002060"/>
                </a:solidFill>
              </a:rPr>
              <a:t> і </a:t>
            </a:r>
            <a:r>
              <a:rPr lang="ru-RU" altLang="uk-UA" i="1" dirty="0" err="1" smtClean="0">
                <a:solidFill>
                  <a:srgbClr val="002060"/>
                </a:solidFill>
              </a:rPr>
              <a:t>підтримки</a:t>
            </a:r>
            <a:r>
              <a:rPr lang="ru-RU" altLang="uk-UA" i="1" dirty="0" smtClean="0">
                <a:solidFill>
                  <a:srgbClr val="002060"/>
                </a:solidFill>
              </a:rPr>
              <a:t>;</a:t>
            </a:r>
          </a:p>
          <a:p>
            <a:pPr eaLnBrk="1" hangingPunct="1">
              <a:lnSpc>
                <a:spcPct val="210000"/>
              </a:lnSpc>
              <a:buFont typeface="Wingdings" panose="05000000000000000000" pitchFamily="2" charset="2"/>
              <a:buChar char="Ø"/>
            </a:pPr>
            <a:r>
              <a:rPr lang="ru-RU" altLang="uk-UA" i="1" dirty="0" err="1" smtClean="0">
                <a:solidFill>
                  <a:srgbClr val="002060"/>
                </a:solidFill>
              </a:rPr>
              <a:t>залучення</a:t>
            </a:r>
            <a:r>
              <a:rPr lang="ru-RU" altLang="uk-UA" i="1" dirty="0" smtClean="0">
                <a:solidFill>
                  <a:srgbClr val="002060"/>
                </a:solidFill>
              </a:rPr>
              <a:t> </a:t>
            </a:r>
            <a:r>
              <a:rPr lang="ru-RU" altLang="uk-UA" i="1" dirty="0" err="1" smtClean="0">
                <a:solidFill>
                  <a:srgbClr val="002060"/>
                </a:solidFill>
              </a:rPr>
              <a:t>обдарованих</a:t>
            </a:r>
            <a:r>
              <a:rPr lang="ru-RU" altLang="uk-UA" i="1" dirty="0" smtClean="0">
                <a:solidFill>
                  <a:srgbClr val="002060"/>
                </a:solidFill>
              </a:rPr>
              <a:t> </a:t>
            </a:r>
            <a:r>
              <a:rPr lang="ru-RU" altLang="uk-UA" i="1" dirty="0" err="1" smtClean="0">
                <a:solidFill>
                  <a:srgbClr val="002060"/>
                </a:solidFill>
              </a:rPr>
              <a:t>учнів</a:t>
            </a:r>
            <a:r>
              <a:rPr lang="ru-RU" altLang="uk-UA" i="1" dirty="0" smtClean="0">
                <a:solidFill>
                  <a:srgbClr val="002060"/>
                </a:solidFill>
              </a:rPr>
              <a:t> до </a:t>
            </a:r>
            <a:r>
              <a:rPr lang="ru-RU" altLang="uk-UA" i="1" dirty="0" err="1" smtClean="0">
                <a:solidFill>
                  <a:srgbClr val="002060"/>
                </a:solidFill>
              </a:rPr>
              <a:t>участі</a:t>
            </a:r>
            <a:r>
              <a:rPr lang="ru-RU" altLang="uk-UA" i="1" dirty="0" smtClean="0">
                <a:solidFill>
                  <a:srgbClr val="002060"/>
                </a:solidFill>
              </a:rPr>
              <a:t> у </a:t>
            </a:r>
            <a:r>
              <a:rPr lang="ru-RU" altLang="uk-UA" i="1" dirty="0" err="1" smtClean="0">
                <a:solidFill>
                  <a:srgbClr val="002060"/>
                </a:solidFill>
              </a:rPr>
              <a:t>житті</a:t>
            </a:r>
            <a:r>
              <a:rPr lang="ru-RU" altLang="uk-UA" i="1" dirty="0" smtClean="0">
                <a:solidFill>
                  <a:srgbClr val="002060"/>
                </a:solidFill>
              </a:rPr>
              <a:t> </a:t>
            </a:r>
            <a:r>
              <a:rPr lang="ru-RU" altLang="uk-UA" i="1" dirty="0" err="1" smtClean="0">
                <a:solidFill>
                  <a:srgbClr val="002060"/>
                </a:solidFill>
              </a:rPr>
              <a:t>школи</a:t>
            </a:r>
            <a:r>
              <a:rPr lang="ru-RU" altLang="uk-UA" i="1" dirty="0" smtClean="0">
                <a:solidFill>
                  <a:srgbClr val="002060"/>
                </a:solidFill>
              </a:rPr>
              <a:t>.</a:t>
            </a:r>
            <a:r>
              <a:rPr lang="ru-RU" altLang="uk-UA" dirty="0" smtClean="0">
                <a:solidFill>
                  <a:srgbClr val="002060"/>
                </a:solidFill>
              </a:rPr>
              <a:t>	</a:t>
            </a:r>
          </a:p>
        </p:txBody>
      </p:sp>
      <p:pic>
        <p:nvPicPr>
          <p:cNvPr id="5124" name="Picture 1" descr="ladybu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1693" y="5545246"/>
            <a:ext cx="1016000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46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6943" y="144220"/>
            <a:ext cx="1115878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Переваги використання методики </a:t>
            </a:r>
            <a:r>
              <a:rPr lang="uk-UA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ейдотехніки</a:t>
            </a:r>
            <a:r>
              <a:rPr lang="uk-UA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uk-UA" sz="32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пам’ять – розширення можливостей, об’єму пам’яті.</a:t>
            </a:r>
            <a:endParaRPr lang="uk-UA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уява, фантазія – збагачення словесної і образної уяви, </a:t>
            </a:r>
            <a:r>
              <a:rPr lang="uk-UA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багатогранність</a:t>
            </a:r>
            <a:r>
              <a:rPr lang="uk-UA" sz="20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сприйняття </a:t>
            </a: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світу.</a:t>
            </a:r>
            <a:endParaRPr lang="uk-UA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 мислення – вміння виконувати будь-яке завдання </a:t>
            </a:r>
            <a:r>
              <a:rPr lang="uk-UA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легко,</a:t>
            </a:r>
            <a:r>
              <a:rPr lang="uk-UA" sz="20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оригінально</a:t>
            </a: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із задоволенням.</a:t>
            </a:r>
            <a:endParaRPr lang="uk-UA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структурність – один блок містить декілька тем.</a:t>
            </a:r>
            <a:endParaRPr lang="uk-UA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лаконічність – максимум закодованої інформації при мінімумі </a:t>
            </a:r>
            <a:r>
              <a:rPr lang="uk-UA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візуальних</a:t>
            </a:r>
            <a:r>
              <a:rPr lang="uk-UA" sz="20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або </a:t>
            </a: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графічних знаків.</a:t>
            </a:r>
            <a:endParaRPr lang="uk-UA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швидкість  – здатність швидко знаходити рішення та генерувати ідеї.</a:t>
            </a:r>
            <a:endParaRPr lang="uk-UA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увага – розвиток об’єму та тривалості уваги, вміння помічати деталі, без </a:t>
            </a:r>
            <a:r>
              <a:rPr lang="uk-UA" sz="20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напруження </a:t>
            </a: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їх пригадувати.</a:t>
            </a:r>
            <a:endParaRPr lang="uk-UA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гнучкість – застосування різноманітних підходів для рішення завдання.</a:t>
            </a:r>
            <a:endParaRPr lang="uk-UA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відчуття – розвиток не тільки зорової пам’яті, але й слухових, </a:t>
            </a:r>
            <a:r>
              <a:rPr lang="uk-UA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тактильних</a:t>
            </a:r>
            <a:r>
              <a:rPr lang="uk-UA" sz="20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відчуттів</a:t>
            </a: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uk-UA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інтерес – </a:t>
            </a:r>
            <a:r>
              <a:rPr lang="uk-UA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ейдотехніка</a:t>
            </a: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пробуджує пізнавальну активність, бажання </a:t>
            </a:r>
            <a:r>
              <a:rPr lang="uk-UA" sz="20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розвиватися</a:t>
            </a: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бачити свої успіхи.</a:t>
            </a:r>
            <a:endParaRPr lang="uk-UA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емоційна сфера – використання уяви та яскравих образів розвиває </a:t>
            </a:r>
            <a:r>
              <a:rPr lang="uk-UA" sz="20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позитивні </a:t>
            </a: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емоції та відношення до життя. </a:t>
            </a:r>
            <a:endParaRPr lang="uk-UA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самооцінка – ефективність </a:t>
            </a:r>
            <a:r>
              <a:rPr lang="uk-UA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ейдотехніки</a:t>
            </a: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надає можливість кожному </a:t>
            </a:r>
            <a:endParaRPr lang="uk-UA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побачити свої здібності, таланти і результати, розвиває впевненість у собі. </a:t>
            </a:r>
            <a:endParaRPr lang="uk-UA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4470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6312" y="375481"/>
            <a:ext cx="11520406" cy="5576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uk-UA" sz="5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«Всередині дитини криються </a:t>
            </a:r>
            <a:endParaRPr lang="uk-UA" sz="5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uk-UA" sz="5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потенційні творчі можливості,</a:t>
            </a:r>
            <a:endParaRPr lang="uk-UA" sz="5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uk-UA" sz="5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й ми повинні працювати щосили, </a:t>
            </a:r>
            <a:endParaRPr lang="uk-UA" sz="5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uk-UA" sz="5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щоб розкрити цей потенціал»</a:t>
            </a:r>
            <a:endParaRPr lang="uk-UA" sz="5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uk-UA" sz="54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uk-UA" sz="5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sz="5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Мартін </a:t>
            </a:r>
            <a:r>
              <a:rPr lang="uk-UA" sz="5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Лютер Кінг</a:t>
            </a:r>
            <a:endParaRPr lang="uk-UA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1737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737461" y="226126"/>
            <a:ext cx="10188844" cy="4537075"/>
          </a:xfrm>
        </p:spPr>
        <p:txBody>
          <a:bodyPr/>
          <a:lstStyle/>
          <a:p>
            <a:pPr algn="ctr">
              <a:buFontTx/>
              <a:buNone/>
            </a:pPr>
            <a:r>
              <a:rPr lang="uk-UA" altLang="uk-UA" sz="4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Вміння знаходити здібних та обдарованих дітей – </a:t>
            </a:r>
          </a:p>
          <a:p>
            <a:pPr algn="ctr">
              <a:buFontTx/>
              <a:buNone/>
            </a:pPr>
            <a:r>
              <a:rPr lang="uk-UA" altLang="uk-UA" sz="4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це ТАЛАНТ, </a:t>
            </a:r>
          </a:p>
          <a:p>
            <a:pPr algn="ctr">
              <a:buFontTx/>
              <a:buNone/>
            </a:pPr>
            <a:r>
              <a:rPr lang="uk-UA" altLang="uk-UA" sz="4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вміння їх виховувати – МИСТЕЦТВО.</a:t>
            </a:r>
            <a:endParaRPr lang="ru-RU" altLang="uk-UA" sz="48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3015" name="Picture 7" descr="i?id=4130979-03-16f-3490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753" y="4014060"/>
            <a:ext cx="3366744" cy="2709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21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/>
          </p:cNvSpPr>
          <p:nvPr>
            <p:ph type="body" idx="1"/>
          </p:nvPr>
        </p:nvSpPr>
        <p:spPr>
          <a:xfrm>
            <a:off x="724454" y="124657"/>
            <a:ext cx="9426935" cy="1296987"/>
          </a:xfrm>
        </p:spPr>
        <p:txBody>
          <a:bodyPr/>
          <a:lstStyle/>
          <a:p>
            <a:pPr lvl="4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uk-UA" altLang="uk-UA" sz="1400" b="1" dirty="0"/>
          </a:p>
          <a:p>
            <a:pPr lvl="4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uk-UA" altLang="uk-UA" sz="1400" b="1" dirty="0"/>
          </a:p>
          <a:p>
            <a:pPr lvl="4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uk-UA" altLang="uk-UA" sz="6600" b="1" dirty="0">
                <a:solidFill>
                  <a:srgbClr val="006600"/>
                </a:solidFill>
                <a:latin typeface="Comic Sans MS" panose="030F0702030302020204" pitchFamily="66" charset="0"/>
              </a:rPr>
              <a:t>Дякую  за  </a:t>
            </a:r>
            <a:r>
              <a:rPr lang="uk-UA" altLang="uk-UA" sz="6600" b="1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увагу</a:t>
            </a:r>
            <a:endParaRPr lang="ru-RU" altLang="uk-UA" sz="6600" b="1" dirty="0">
              <a:solidFill>
                <a:srgbClr val="0066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7412" name="Picture 0" descr="dais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3"/>
          <a:stretch>
            <a:fillRect/>
          </a:stretch>
        </p:blipFill>
        <p:spPr bwMode="auto">
          <a:xfrm>
            <a:off x="5756886" y="1942326"/>
            <a:ext cx="2698750" cy="465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2" descr="daisy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498" y="3260754"/>
            <a:ext cx="2041525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" descr="ladybu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222" y="4673217"/>
            <a:ext cx="584200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1" descr="ladybu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755" y="2382876"/>
            <a:ext cx="1016000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Рисунок 6" descr="бабка1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47409">
            <a:off x="2360097" y="1900311"/>
            <a:ext cx="2247900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7" name="Group 6"/>
          <p:cNvGrpSpPr>
            <a:grpSpLocks/>
          </p:cNvGrpSpPr>
          <p:nvPr/>
        </p:nvGrpSpPr>
        <p:grpSpPr bwMode="auto">
          <a:xfrm>
            <a:off x="4028512" y="4026043"/>
            <a:ext cx="457200" cy="457200"/>
            <a:chOff x="2128" y="13066"/>
            <a:chExt cx="632" cy="632"/>
          </a:xfrm>
        </p:grpSpPr>
        <p:sp>
          <p:nvSpPr>
            <p:cNvPr id="17423" name="Oval 7"/>
            <p:cNvSpPr>
              <a:spLocks noChangeArrowheads="1"/>
            </p:cNvSpPr>
            <p:nvPr/>
          </p:nvSpPr>
          <p:spPr bwMode="auto">
            <a:xfrm>
              <a:off x="2128" y="13066"/>
              <a:ext cx="632" cy="632"/>
            </a:xfrm>
            <a:prstGeom prst="ellipse">
              <a:avLst/>
            </a:prstGeom>
            <a:solidFill>
              <a:srgbClr val="FEB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uk-UA" sz="1800"/>
            </a:p>
          </p:txBody>
        </p:sp>
        <p:sp>
          <p:nvSpPr>
            <p:cNvPr id="17424" name="Oval 8"/>
            <p:cNvSpPr>
              <a:spLocks noChangeArrowheads="1"/>
            </p:cNvSpPr>
            <p:nvPr/>
          </p:nvSpPr>
          <p:spPr bwMode="auto">
            <a:xfrm>
              <a:off x="2196" y="13134"/>
              <a:ext cx="496" cy="496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uk-UA" sz="1800"/>
            </a:p>
          </p:txBody>
        </p:sp>
      </p:grpSp>
      <p:grpSp>
        <p:nvGrpSpPr>
          <p:cNvPr id="17418" name="Group 6"/>
          <p:cNvGrpSpPr>
            <a:grpSpLocks/>
          </p:cNvGrpSpPr>
          <p:nvPr/>
        </p:nvGrpSpPr>
        <p:grpSpPr bwMode="auto">
          <a:xfrm>
            <a:off x="6805430" y="3260754"/>
            <a:ext cx="601663" cy="649287"/>
            <a:chOff x="2128" y="13066"/>
            <a:chExt cx="632" cy="632"/>
          </a:xfrm>
        </p:grpSpPr>
        <p:sp>
          <p:nvSpPr>
            <p:cNvPr id="17421" name="Oval 7"/>
            <p:cNvSpPr>
              <a:spLocks noChangeArrowheads="1"/>
            </p:cNvSpPr>
            <p:nvPr/>
          </p:nvSpPr>
          <p:spPr bwMode="auto">
            <a:xfrm>
              <a:off x="2128" y="13066"/>
              <a:ext cx="632" cy="632"/>
            </a:xfrm>
            <a:prstGeom prst="ellipse">
              <a:avLst/>
            </a:prstGeom>
            <a:solidFill>
              <a:srgbClr val="FEB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uk-UA" sz="1800"/>
            </a:p>
          </p:txBody>
        </p:sp>
        <p:sp>
          <p:nvSpPr>
            <p:cNvPr id="17422" name="Oval 8"/>
            <p:cNvSpPr>
              <a:spLocks noChangeArrowheads="1"/>
            </p:cNvSpPr>
            <p:nvPr/>
          </p:nvSpPr>
          <p:spPr bwMode="auto">
            <a:xfrm>
              <a:off x="2196" y="13134"/>
              <a:ext cx="496" cy="496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uk-UA" sz="1800"/>
            </a:p>
          </p:txBody>
        </p:sp>
      </p:grpSp>
      <p:pic>
        <p:nvPicPr>
          <p:cNvPr id="12" name="Picture 4" descr="stem_leaf_2.png"/>
          <p:cNvPicPr/>
          <p:nvPr/>
        </p:nvPicPr>
        <p:blipFill>
          <a:blip r:embed="rId7">
            <a:duotone>
              <a:prstClr val="black"/>
              <a:schemeClr val="accent3">
                <a:tint val="45000"/>
                <a:satMod val="400000"/>
              </a:schemeClr>
            </a:duotone>
            <a:lum bright="-39000" contrast="24000"/>
          </a:blip>
          <a:stretch>
            <a:fillRect/>
          </a:stretch>
        </p:blipFill>
        <p:spPr>
          <a:xfrm>
            <a:off x="3033498" y="3788980"/>
            <a:ext cx="1425938" cy="2857500"/>
          </a:xfrm>
          <a:prstGeom prst="rect">
            <a:avLst/>
          </a:prstGeom>
        </p:spPr>
      </p:pic>
      <p:pic>
        <p:nvPicPr>
          <p:cNvPr id="17420" name="Picture 4" descr="stem_leaf_2.png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261" y="2809904"/>
            <a:ext cx="2233612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421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0" descr="dais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3"/>
          <a:stretch>
            <a:fillRect/>
          </a:stretch>
        </p:blipFill>
        <p:spPr bwMode="auto">
          <a:xfrm>
            <a:off x="1847851" y="4076701"/>
            <a:ext cx="160972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3"/>
          <p:cNvSpPr>
            <a:spLocks noGrp="1"/>
          </p:cNvSpPr>
          <p:nvPr>
            <p:ph type="body" idx="1"/>
          </p:nvPr>
        </p:nvSpPr>
        <p:spPr>
          <a:xfrm>
            <a:off x="387459" y="248755"/>
            <a:ext cx="11468744" cy="5792787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uk-UA" b="1" dirty="0" smtClean="0"/>
              <a:t>       </a:t>
            </a:r>
            <a:r>
              <a:rPr lang="ru-RU" altLang="uk-UA" b="1" dirty="0" smtClean="0">
                <a:solidFill>
                  <a:srgbClr val="006600"/>
                </a:solidFill>
              </a:rPr>
              <a:t>Система </a:t>
            </a:r>
            <a:r>
              <a:rPr lang="ru-RU" altLang="uk-UA" b="1" dirty="0" err="1" smtClean="0">
                <a:solidFill>
                  <a:srgbClr val="006600"/>
                </a:solidFill>
              </a:rPr>
              <a:t>роботи</a:t>
            </a:r>
            <a:r>
              <a:rPr lang="ru-RU" altLang="uk-UA" b="1" dirty="0" smtClean="0">
                <a:solidFill>
                  <a:srgbClr val="006600"/>
                </a:solidFill>
              </a:rPr>
              <a:t>  з </a:t>
            </a:r>
            <a:r>
              <a:rPr lang="ru-RU" altLang="uk-UA" b="1" dirty="0" err="1" smtClean="0">
                <a:solidFill>
                  <a:srgbClr val="006600"/>
                </a:solidFill>
              </a:rPr>
              <a:t>виявлення</a:t>
            </a:r>
            <a:r>
              <a:rPr lang="ru-RU" altLang="uk-UA" b="1" dirty="0" smtClean="0">
                <a:solidFill>
                  <a:srgbClr val="006600"/>
                </a:solidFill>
              </a:rPr>
              <a:t> </a:t>
            </a:r>
            <a:r>
              <a:rPr lang="ru-RU" altLang="uk-UA" b="1" dirty="0" err="1" smtClean="0">
                <a:solidFill>
                  <a:srgbClr val="006600"/>
                </a:solidFill>
              </a:rPr>
              <a:t>обдарованих</a:t>
            </a:r>
            <a:r>
              <a:rPr lang="ru-RU" altLang="uk-UA" b="1" dirty="0" smtClean="0">
                <a:solidFill>
                  <a:srgbClr val="006600"/>
                </a:solidFill>
              </a:rPr>
              <a:t> </a:t>
            </a:r>
            <a:r>
              <a:rPr lang="ru-RU" altLang="uk-UA" b="1" dirty="0" err="1" smtClean="0">
                <a:solidFill>
                  <a:srgbClr val="006600"/>
                </a:solidFill>
              </a:rPr>
              <a:t>дітей</a:t>
            </a:r>
            <a:r>
              <a:rPr lang="ru-RU" altLang="uk-UA" b="1" dirty="0" smtClean="0">
                <a:solidFill>
                  <a:srgbClr val="006600"/>
                </a:solidFill>
              </a:rPr>
              <a:t> </a:t>
            </a:r>
            <a:r>
              <a:rPr lang="ru-RU" altLang="uk-UA" b="1" dirty="0" err="1" smtClean="0">
                <a:solidFill>
                  <a:srgbClr val="006600"/>
                </a:solidFill>
              </a:rPr>
              <a:t>включає</a:t>
            </a:r>
            <a:r>
              <a:rPr lang="ru-RU" altLang="uk-UA" b="1" dirty="0" smtClean="0">
                <a:solidFill>
                  <a:srgbClr val="006600"/>
                </a:solidFill>
              </a:rPr>
              <a:t> в себе:</a:t>
            </a:r>
            <a:endParaRPr lang="uk-UA" altLang="uk-UA" b="1" dirty="0" smtClean="0">
              <a:solidFill>
                <a:srgbClr val="00660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uk-UA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попередню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діагностику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сформованості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інтелектуальних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умінь</a:t>
            </a:r>
            <a:r>
              <a:rPr lang="ru-RU" altLang="uk-UA" dirty="0" smtClean="0">
                <a:solidFill>
                  <a:srgbClr val="002060"/>
                </a:solidFill>
              </a:rPr>
              <a:t>;</a:t>
            </a:r>
            <a:endParaRPr lang="uk-UA" altLang="uk-UA" dirty="0" smtClean="0">
              <a:solidFill>
                <a:srgbClr val="00206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uk-UA" dirty="0" err="1" smtClean="0">
                <a:solidFill>
                  <a:srgbClr val="002060"/>
                </a:solidFill>
              </a:rPr>
              <a:t>спостереження</a:t>
            </a:r>
            <a:r>
              <a:rPr lang="ru-RU" altLang="uk-UA" dirty="0" smtClean="0">
                <a:solidFill>
                  <a:srgbClr val="002060"/>
                </a:solidFill>
              </a:rPr>
              <a:t> за </a:t>
            </a:r>
            <a:r>
              <a:rPr lang="ru-RU" altLang="uk-UA" dirty="0" err="1" smtClean="0">
                <a:solidFill>
                  <a:srgbClr val="002060"/>
                </a:solidFill>
              </a:rPr>
              <a:t>роботою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учнів</a:t>
            </a:r>
            <a:r>
              <a:rPr lang="ru-RU" altLang="uk-UA" dirty="0" smtClean="0">
                <a:solidFill>
                  <a:srgbClr val="002060"/>
                </a:solidFill>
              </a:rPr>
              <a:t> на уроках математики; </a:t>
            </a:r>
            <a:r>
              <a:rPr lang="ru-RU" altLang="uk-UA" dirty="0" err="1" smtClean="0">
                <a:solidFill>
                  <a:srgbClr val="002060"/>
                </a:solidFill>
              </a:rPr>
              <a:t>під</a:t>
            </a:r>
            <a:r>
              <a:rPr lang="ru-RU" altLang="uk-UA" dirty="0" smtClean="0">
                <a:solidFill>
                  <a:srgbClr val="002060"/>
                </a:solidFill>
              </a:rPr>
              <a:t> час  </a:t>
            </a:r>
            <a:r>
              <a:rPr lang="ru-RU" altLang="uk-UA" dirty="0" err="1" smtClean="0">
                <a:solidFill>
                  <a:srgbClr val="002060"/>
                </a:solidFill>
              </a:rPr>
              <a:t>позакласних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заходів</a:t>
            </a:r>
            <a:r>
              <a:rPr lang="ru-RU" altLang="uk-UA" dirty="0" smtClean="0">
                <a:solidFill>
                  <a:srgbClr val="002060"/>
                </a:solidFill>
              </a:rPr>
              <a:t>;</a:t>
            </a:r>
            <a:endParaRPr lang="uk-UA" altLang="uk-UA" dirty="0" smtClean="0">
              <a:solidFill>
                <a:srgbClr val="00206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uk-UA" dirty="0" err="1" smtClean="0">
                <a:solidFill>
                  <a:srgbClr val="002060"/>
                </a:solidFill>
              </a:rPr>
              <a:t>аналіз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результатів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виконання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самостійних</a:t>
            </a:r>
            <a:r>
              <a:rPr lang="ru-RU" altLang="uk-UA" dirty="0" smtClean="0">
                <a:solidFill>
                  <a:srgbClr val="002060"/>
                </a:solidFill>
              </a:rPr>
              <a:t>, </a:t>
            </a:r>
            <a:r>
              <a:rPr lang="ru-RU" altLang="uk-UA" dirty="0" err="1" smtClean="0">
                <a:solidFill>
                  <a:srgbClr val="002060"/>
                </a:solidFill>
              </a:rPr>
              <a:t>творчих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робіт</a:t>
            </a:r>
            <a:r>
              <a:rPr lang="ru-RU" altLang="uk-UA" dirty="0" smtClean="0">
                <a:solidFill>
                  <a:srgbClr val="002060"/>
                </a:solidFill>
              </a:rPr>
              <a:t>;</a:t>
            </a:r>
            <a:endParaRPr lang="uk-UA" altLang="uk-UA" dirty="0" smtClean="0">
              <a:solidFill>
                <a:srgbClr val="00206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uk-UA" dirty="0" err="1" smtClean="0">
                <a:solidFill>
                  <a:srgbClr val="002060"/>
                </a:solidFill>
              </a:rPr>
              <a:t>аналіз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результатів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участі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учнів</a:t>
            </a:r>
            <a:r>
              <a:rPr lang="ru-RU" altLang="uk-UA" dirty="0" smtClean="0">
                <a:solidFill>
                  <a:srgbClr val="002060"/>
                </a:solidFill>
              </a:rPr>
              <a:t> в </a:t>
            </a:r>
            <a:r>
              <a:rPr lang="ru-RU" altLang="uk-UA" dirty="0" err="1" smtClean="0">
                <a:solidFill>
                  <a:srgbClr val="002060"/>
                </a:solidFill>
              </a:rPr>
              <a:t>олімпіадах</a:t>
            </a:r>
            <a:r>
              <a:rPr lang="ru-RU" altLang="uk-UA" dirty="0" smtClean="0">
                <a:solidFill>
                  <a:srgbClr val="002060"/>
                </a:solidFill>
              </a:rPr>
              <a:t>, </a:t>
            </a:r>
            <a:r>
              <a:rPr lang="ru-RU" altLang="uk-UA" dirty="0" err="1" smtClean="0">
                <a:solidFill>
                  <a:srgbClr val="002060"/>
                </a:solidFill>
              </a:rPr>
              <a:t>інтелектуальних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змаганнях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тощо</a:t>
            </a:r>
            <a:r>
              <a:rPr lang="ru-RU" altLang="uk-UA" dirty="0" smtClean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368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710339" y="584604"/>
            <a:ext cx="10293457" cy="850900"/>
          </a:xfrm>
        </p:spPr>
        <p:txBody>
          <a:bodyPr/>
          <a:lstStyle/>
          <a:p>
            <a:pPr eaLnBrk="1" hangingPunct="1"/>
            <a:r>
              <a:rPr lang="ru-RU" altLang="uk-UA" sz="3200" b="1" dirty="0" err="1">
                <a:solidFill>
                  <a:srgbClr val="006600"/>
                </a:solidFill>
              </a:rPr>
              <a:t>Характерні</a:t>
            </a:r>
            <a:r>
              <a:rPr lang="ru-RU" altLang="uk-UA" sz="3200" b="1" dirty="0">
                <a:solidFill>
                  <a:srgbClr val="006600"/>
                </a:solidFill>
              </a:rPr>
              <a:t> </a:t>
            </a:r>
            <a:r>
              <a:rPr lang="ru-RU" altLang="uk-UA" sz="3200" b="1" dirty="0" err="1">
                <a:solidFill>
                  <a:srgbClr val="006600"/>
                </a:solidFill>
              </a:rPr>
              <a:t>особливості</a:t>
            </a:r>
            <a:r>
              <a:rPr lang="ru-RU" altLang="uk-UA" sz="3200" b="1" dirty="0">
                <a:solidFill>
                  <a:srgbClr val="006600"/>
                </a:solidFill>
              </a:rPr>
              <a:t> </a:t>
            </a:r>
            <a:r>
              <a:rPr lang="ru-RU" altLang="uk-UA" sz="3200" b="1" dirty="0" err="1">
                <a:solidFill>
                  <a:srgbClr val="006600"/>
                </a:solidFill>
              </a:rPr>
              <a:t>обдарованих</a:t>
            </a:r>
            <a:r>
              <a:rPr lang="ru-RU" altLang="uk-UA" sz="3200" b="1" dirty="0">
                <a:solidFill>
                  <a:srgbClr val="006600"/>
                </a:solidFill>
              </a:rPr>
              <a:t> </a:t>
            </a:r>
            <a:r>
              <a:rPr lang="ru-RU" altLang="uk-UA" sz="3200" b="1" dirty="0" err="1">
                <a:solidFill>
                  <a:srgbClr val="006600"/>
                </a:solidFill>
              </a:rPr>
              <a:t>дітей</a:t>
            </a:r>
            <a:r>
              <a:rPr lang="ru-RU" altLang="uk-UA" sz="3200" dirty="0"/>
              <a:t> </a:t>
            </a:r>
          </a:p>
        </p:txBody>
      </p:sp>
      <p:sp>
        <p:nvSpPr>
          <p:cNvPr id="7171" name="Rectangle 3"/>
          <p:cNvSpPr>
            <a:spLocks noGrp="1"/>
          </p:cNvSpPr>
          <p:nvPr>
            <p:ph type="body" idx="1"/>
          </p:nvPr>
        </p:nvSpPr>
        <p:spPr>
          <a:xfrm>
            <a:off x="532108" y="1956661"/>
            <a:ext cx="11127783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uk-UA" sz="2800" dirty="0" err="1">
                <a:solidFill>
                  <a:srgbClr val="002060"/>
                </a:solidFill>
              </a:rPr>
              <a:t>обдаровані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діти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мають</a:t>
            </a:r>
            <a:r>
              <a:rPr lang="ru-RU" altLang="uk-UA" sz="2800" dirty="0">
                <a:solidFill>
                  <a:srgbClr val="002060"/>
                </a:solidFill>
              </a:rPr>
              <a:t> добру </a:t>
            </a:r>
            <a:r>
              <a:rPr lang="ru-RU" altLang="uk-UA" sz="2800" dirty="0" err="1">
                <a:solidFill>
                  <a:srgbClr val="002060"/>
                </a:solidFill>
              </a:rPr>
              <a:t>пам’ять</a:t>
            </a:r>
            <a:r>
              <a:rPr lang="ru-RU" altLang="uk-UA" sz="2800" dirty="0">
                <a:solidFill>
                  <a:srgbClr val="002060"/>
                </a:solidFill>
              </a:rPr>
              <a:t>, </a:t>
            </a:r>
            <a:r>
              <a:rPr lang="ru-RU" altLang="uk-UA" sz="2800" dirty="0" err="1">
                <a:solidFill>
                  <a:srgbClr val="002060"/>
                </a:solidFill>
              </a:rPr>
              <a:t>особистий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світогляд</a:t>
            </a:r>
            <a:r>
              <a:rPr lang="ru-RU" altLang="uk-UA" sz="2800" dirty="0">
                <a:solidFill>
                  <a:srgbClr val="002060"/>
                </a:solidFill>
              </a:rPr>
              <a:t>; </a:t>
            </a:r>
            <a:endParaRPr lang="uk-UA" altLang="uk-UA" sz="2800" dirty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uk-UA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>
                <a:solidFill>
                  <a:srgbClr val="002060"/>
                </a:solidFill>
              </a:rPr>
              <a:t>в </a:t>
            </a:r>
            <a:r>
              <a:rPr lang="ru-RU" altLang="uk-UA" sz="2800" dirty="0" err="1">
                <a:solidFill>
                  <a:srgbClr val="002060"/>
                </a:solidFill>
              </a:rPr>
              <a:t>обдарованих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дітей</a:t>
            </a:r>
            <a:r>
              <a:rPr lang="ru-RU" altLang="uk-UA" sz="2800" dirty="0">
                <a:solidFill>
                  <a:srgbClr val="002060"/>
                </a:solidFill>
              </a:rPr>
              <a:t> добре </a:t>
            </a:r>
            <a:r>
              <a:rPr lang="ru-RU" altLang="uk-UA" sz="2800" dirty="0" err="1">
                <a:solidFill>
                  <a:srgbClr val="002060"/>
                </a:solidFill>
              </a:rPr>
              <a:t>розвинута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свідомість</a:t>
            </a:r>
            <a:r>
              <a:rPr lang="ru-RU" altLang="uk-UA" sz="2800" dirty="0">
                <a:solidFill>
                  <a:srgbClr val="002060"/>
                </a:solidFill>
              </a:rPr>
              <a:t>; </a:t>
            </a:r>
            <a:endParaRPr lang="uk-UA" altLang="uk-UA" sz="2800" dirty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uk-UA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обдаровані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діти</a:t>
            </a:r>
            <a:r>
              <a:rPr lang="ru-RU" altLang="uk-UA" sz="2800" dirty="0">
                <a:solidFill>
                  <a:srgbClr val="002060"/>
                </a:solidFill>
              </a:rPr>
              <a:t>, як правило, </a:t>
            </a:r>
            <a:r>
              <a:rPr lang="ru-RU" altLang="uk-UA" sz="2800" dirty="0" err="1">
                <a:solidFill>
                  <a:srgbClr val="002060"/>
                </a:solidFill>
              </a:rPr>
              <a:t>дуже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активні</a:t>
            </a:r>
            <a:r>
              <a:rPr lang="ru-RU" altLang="uk-UA" sz="2800" dirty="0">
                <a:solidFill>
                  <a:srgbClr val="002060"/>
                </a:solidFill>
              </a:rPr>
              <a:t>  і </a:t>
            </a:r>
            <a:r>
              <a:rPr lang="ru-RU" altLang="uk-UA" sz="2800" dirty="0" err="1">
                <a:solidFill>
                  <a:srgbClr val="002060"/>
                </a:solidFill>
              </a:rPr>
              <a:t>завжди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чимось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зайняті</a:t>
            </a:r>
            <a:r>
              <a:rPr lang="ru-RU" altLang="uk-UA" sz="2800" dirty="0">
                <a:solidFill>
                  <a:srgbClr val="002060"/>
                </a:solidFill>
              </a:rPr>
              <a:t>; </a:t>
            </a:r>
            <a:endParaRPr lang="uk-UA" altLang="uk-UA" sz="2800" dirty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uk-UA" sz="2800" dirty="0" err="1">
                <a:solidFill>
                  <a:srgbClr val="002060"/>
                </a:solidFill>
              </a:rPr>
              <a:t>обдаровані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діти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настирливі</a:t>
            </a:r>
            <a:r>
              <a:rPr lang="ru-RU" altLang="uk-UA" sz="2800" dirty="0">
                <a:solidFill>
                  <a:srgbClr val="002060"/>
                </a:solidFill>
              </a:rPr>
              <a:t> в </a:t>
            </a:r>
            <a:r>
              <a:rPr lang="ru-RU" altLang="uk-UA" sz="2800" dirty="0" err="1">
                <a:solidFill>
                  <a:srgbClr val="002060"/>
                </a:solidFill>
              </a:rPr>
              <a:t>досягненні</a:t>
            </a:r>
            <a:r>
              <a:rPr lang="ru-RU" altLang="uk-UA" sz="2800" dirty="0">
                <a:solidFill>
                  <a:srgbClr val="002060"/>
                </a:solidFill>
              </a:rPr>
              <a:t> результату у </a:t>
            </a:r>
            <a:r>
              <a:rPr lang="ru-RU" altLang="uk-UA" sz="2800" dirty="0" err="1">
                <a:solidFill>
                  <a:srgbClr val="002060"/>
                </a:solidFill>
              </a:rPr>
              <a:t>сфері</a:t>
            </a:r>
            <a:r>
              <a:rPr lang="ru-RU" altLang="uk-UA" sz="2800" dirty="0">
                <a:solidFill>
                  <a:srgbClr val="002060"/>
                </a:solidFill>
              </a:rPr>
              <a:t>, яка </a:t>
            </a:r>
            <a:r>
              <a:rPr lang="ru-RU" altLang="uk-UA" sz="2800" dirty="0" err="1">
                <a:solidFill>
                  <a:srgbClr val="002060"/>
                </a:solidFill>
              </a:rPr>
              <a:t>їх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цікавить</a:t>
            </a:r>
            <a:r>
              <a:rPr lang="ru-RU" altLang="uk-UA" sz="2800" dirty="0">
                <a:solidFill>
                  <a:srgbClr val="002060"/>
                </a:solidFill>
              </a:rPr>
              <a:t>, для них </a:t>
            </a:r>
            <a:r>
              <a:rPr lang="ru-RU" altLang="uk-UA" sz="2800" dirty="0" err="1">
                <a:solidFill>
                  <a:srgbClr val="002060"/>
                </a:solidFill>
              </a:rPr>
              <a:t>характерний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творчий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пошук</a:t>
            </a:r>
            <a:r>
              <a:rPr lang="ru-RU" altLang="uk-UA" sz="2800" dirty="0">
                <a:solidFill>
                  <a:srgbClr val="002060"/>
                </a:solidFill>
              </a:rPr>
              <a:t>; </a:t>
            </a:r>
            <a:endParaRPr lang="uk-UA" altLang="uk-UA" sz="2800" dirty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uk-UA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>
                <a:solidFill>
                  <a:srgbClr val="002060"/>
                </a:solidFill>
              </a:rPr>
              <a:t>вони </a:t>
            </a:r>
            <a:r>
              <a:rPr lang="ru-RU" altLang="uk-UA" sz="2800" dirty="0" err="1">
                <a:solidFill>
                  <a:srgbClr val="002060"/>
                </a:solidFill>
              </a:rPr>
              <a:t>хочуть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вчитися</a:t>
            </a:r>
            <a:r>
              <a:rPr lang="ru-RU" altLang="uk-UA" sz="2800" dirty="0">
                <a:solidFill>
                  <a:srgbClr val="002060"/>
                </a:solidFill>
              </a:rPr>
              <a:t> і </a:t>
            </a:r>
            <a:r>
              <a:rPr lang="ru-RU" altLang="uk-UA" sz="2800" dirty="0" err="1">
                <a:solidFill>
                  <a:srgbClr val="002060"/>
                </a:solidFill>
              </a:rPr>
              <a:t>досягають</a:t>
            </a:r>
            <a:r>
              <a:rPr lang="ru-RU" altLang="uk-UA" sz="2800" dirty="0">
                <a:solidFill>
                  <a:srgbClr val="002060"/>
                </a:solidFill>
              </a:rPr>
              <a:t> у </a:t>
            </a:r>
            <a:r>
              <a:rPr lang="ru-RU" altLang="uk-UA" sz="2800" dirty="0" err="1">
                <a:solidFill>
                  <a:srgbClr val="002060"/>
                </a:solidFill>
              </a:rPr>
              <a:t>навчанні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успіхів</a:t>
            </a:r>
            <a:r>
              <a:rPr lang="ru-RU" altLang="uk-UA" sz="2800" dirty="0">
                <a:solidFill>
                  <a:srgbClr val="002060"/>
                </a:solidFill>
              </a:rPr>
              <a:t>. </a:t>
            </a:r>
            <a:r>
              <a:rPr lang="ru-RU" altLang="uk-UA" sz="2800" dirty="0" err="1">
                <a:solidFill>
                  <a:srgbClr val="002060"/>
                </a:solidFill>
              </a:rPr>
              <a:t>Навчання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дає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їм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задоволення</a:t>
            </a:r>
            <a:r>
              <a:rPr lang="ru-RU" altLang="uk-UA" sz="2800" dirty="0">
                <a:solidFill>
                  <a:srgbClr val="002060"/>
                </a:solidFill>
              </a:rPr>
              <a:t>; </a:t>
            </a:r>
            <a:endParaRPr lang="uk-UA" altLang="uk-UA" sz="2800" dirty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uk-UA" altLang="uk-UA" sz="2400" dirty="0"/>
              <a:t>       </a:t>
            </a:r>
            <a:endParaRPr lang="ru-RU" altLang="uk-UA" sz="2400" dirty="0"/>
          </a:p>
        </p:txBody>
      </p:sp>
    </p:spTree>
    <p:extLst>
      <p:ext uri="{BB962C8B-B14F-4D97-AF65-F5344CB8AC3E}">
        <p14:creationId xmlns:p14="http://schemas.microsoft.com/office/powerpoint/2010/main" val="367405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294468" y="404814"/>
            <a:ext cx="11608230" cy="6453187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Font typeface="Wingdings" panose="05000000000000000000" pitchFamily="2" charset="2"/>
              <a:buChar char="Ø"/>
            </a:pPr>
            <a:r>
              <a:rPr lang="ru-RU" altLang="uk-UA" dirty="0" smtClean="0">
                <a:solidFill>
                  <a:srgbClr val="002060"/>
                </a:solidFill>
              </a:rPr>
              <a:t>вони </a:t>
            </a:r>
            <a:r>
              <a:rPr lang="ru-RU" altLang="uk-UA" dirty="0" err="1" smtClean="0">
                <a:solidFill>
                  <a:srgbClr val="002060"/>
                </a:solidFill>
              </a:rPr>
              <a:t>вміють</a:t>
            </a:r>
            <a:r>
              <a:rPr lang="ru-RU" altLang="uk-UA" dirty="0" smtClean="0">
                <a:solidFill>
                  <a:srgbClr val="002060"/>
                </a:solidFill>
              </a:rPr>
              <a:t> критично </a:t>
            </a:r>
            <a:r>
              <a:rPr lang="ru-RU" altLang="uk-UA" dirty="0" err="1" smtClean="0">
                <a:solidFill>
                  <a:srgbClr val="002060"/>
                </a:solidFill>
              </a:rPr>
              <a:t>оцінювати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навколишню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дійсність</a:t>
            </a:r>
            <a:r>
              <a:rPr lang="ru-RU" altLang="uk-UA" dirty="0" smtClean="0">
                <a:solidFill>
                  <a:srgbClr val="002060"/>
                </a:solidFill>
              </a:rPr>
              <a:t> і </a:t>
            </a:r>
            <a:r>
              <a:rPr lang="ru-RU" altLang="uk-UA" dirty="0" err="1" smtClean="0">
                <a:solidFill>
                  <a:srgbClr val="002060"/>
                </a:solidFill>
              </a:rPr>
              <a:t>прагнуть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проникнути</a:t>
            </a:r>
            <a:r>
              <a:rPr lang="ru-RU" altLang="uk-UA" dirty="0" smtClean="0">
                <a:solidFill>
                  <a:srgbClr val="002060"/>
                </a:solidFill>
              </a:rPr>
              <a:t> у суть речей і </a:t>
            </a:r>
            <a:r>
              <a:rPr lang="ru-RU" altLang="uk-UA" dirty="0" err="1" smtClean="0">
                <a:solidFill>
                  <a:srgbClr val="002060"/>
                </a:solidFill>
              </a:rPr>
              <a:t>явищ</a:t>
            </a:r>
            <a:r>
              <a:rPr lang="ru-RU" altLang="uk-UA" dirty="0" smtClean="0">
                <a:solidFill>
                  <a:srgbClr val="002060"/>
                </a:solidFill>
              </a:rPr>
              <a:t>, </a:t>
            </a:r>
            <a:r>
              <a:rPr lang="ru-RU" altLang="uk-UA" dirty="0" err="1" smtClean="0">
                <a:solidFill>
                  <a:srgbClr val="002060"/>
                </a:solidFill>
              </a:rPr>
              <a:t>вміють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фантазувати</a:t>
            </a:r>
            <a:r>
              <a:rPr lang="ru-RU" altLang="uk-UA" dirty="0" smtClean="0">
                <a:solidFill>
                  <a:srgbClr val="002060"/>
                </a:solidFill>
              </a:rPr>
              <a:t>; </a:t>
            </a:r>
            <a:endParaRPr lang="uk-UA" altLang="uk-UA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95000"/>
              </a:lnSpc>
              <a:buFont typeface="Wingdings" panose="05000000000000000000" pitchFamily="2" charset="2"/>
              <a:buChar char="Ø"/>
            </a:pPr>
            <a:r>
              <a:rPr lang="ru-RU" altLang="uk-UA" dirty="0" smtClean="0">
                <a:solidFill>
                  <a:srgbClr val="002060"/>
                </a:solidFill>
              </a:rPr>
              <a:t>вони з </a:t>
            </a:r>
            <a:r>
              <a:rPr lang="ru-RU" altLang="uk-UA" dirty="0" err="1" smtClean="0">
                <a:solidFill>
                  <a:srgbClr val="002060"/>
                </a:solidFill>
              </a:rPr>
              <a:t>задоволенням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виконують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складні</a:t>
            </a:r>
            <a:r>
              <a:rPr lang="ru-RU" altLang="uk-UA" dirty="0" smtClean="0">
                <a:solidFill>
                  <a:srgbClr val="002060"/>
                </a:solidFill>
              </a:rPr>
              <a:t> і </a:t>
            </a:r>
            <a:r>
              <a:rPr lang="ru-RU" altLang="uk-UA" dirty="0" err="1" smtClean="0">
                <a:solidFill>
                  <a:srgbClr val="002060"/>
                </a:solidFill>
              </a:rPr>
              <a:t>довгострокові</a:t>
            </a: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dirty="0" err="1" smtClean="0">
                <a:solidFill>
                  <a:srgbClr val="002060"/>
                </a:solidFill>
              </a:rPr>
              <a:t>завдання</a:t>
            </a:r>
            <a:r>
              <a:rPr lang="ru-RU" altLang="uk-UA" dirty="0" smtClean="0">
                <a:solidFill>
                  <a:srgbClr val="002060"/>
                </a:solidFill>
              </a:rPr>
              <a:t>; </a:t>
            </a:r>
            <a:endParaRPr lang="uk-UA" altLang="uk-UA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95000"/>
              </a:lnSpc>
              <a:buFont typeface="Wingdings" panose="05000000000000000000" pitchFamily="2" charset="2"/>
              <a:buChar char="Ø"/>
            </a:pPr>
            <a:r>
              <a:rPr lang="uk-UA" altLang="uk-UA" dirty="0" smtClean="0">
                <a:solidFill>
                  <a:srgbClr val="002060"/>
                </a:solidFill>
              </a:rPr>
              <a:t>вміють розкривати взаємозв’язки між явищами і сутністю, </a:t>
            </a:r>
            <a:r>
              <a:rPr lang="uk-UA" altLang="uk-UA" dirty="0" err="1" smtClean="0">
                <a:solidFill>
                  <a:srgbClr val="002060"/>
                </a:solidFill>
              </a:rPr>
              <a:t>індуктивно</a:t>
            </a:r>
            <a:r>
              <a:rPr lang="uk-UA" altLang="uk-UA" dirty="0" smtClean="0">
                <a:solidFill>
                  <a:srgbClr val="002060"/>
                </a:solidFill>
              </a:rPr>
              <a:t> і </a:t>
            </a:r>
            <a:r>
              <a:rPr lang="uk-UA" altLang="uk-UA" dirty="0" err="1" smtClean="0">
                <a:solidFill>
                  <a:srgbClr val="002060"/>
                </a:solidFill>
              </a:rPr>
              <a:t>дедуктивно</a:t>
            </a:r>
            <a:r>
              <a:rPr lang="uk-UA" altLang="uk-UA" dirty="0" smtClean="0">
                <a:solidFill>
                  <a:srgbClr val="002060"/>
                </a:solidFill>
              </a:rPr>
              <a:t> думати, маніпулювати</a:t>
            </a:r>
            <a:r>
              <a:rPr lang="ru-RU" altLang="uk-UA" dirty="0" smtClean="0">
                <a:solidFill>
                  <a:srgbClr val="002060"/>
                </a:solidFill>
              </a:rPr>
              <a:t> </a:t>
            </a:r>
            <a:r>
              <a:rPr lang="uk-UA" altLang="uk-UA" dirty="0" smtClean="0">
                <a:solidFill>
                  <a:srgbClr val="002060"/>
                </a:solidFill>
              </a:rPr>
              <a:t> логічними операціями, систематизувати, класифікувати і узагальнювати їх.</a:t>
            </a:r>
            <a:endParaRPr lang="ru-RU" altLang="uk-UA" dirty="0" smtClean="0">
              <a:solidFill>
                <a:srgbClr val="002060"/>
              </a:solidFill>
            </a:endParaRPr>
          </a:p>
          <a:p>
            <a:pPr marL="0" indent="0" eaLnBrk="1" hangingPunct="1">
              <a:buNone/>
            </a:pPr>
            <a:endParaRPr lang="ru-RU" altLang="uk-UA" i="1" dirty="0" smtClean="0"/>
          </a:p>
        </p:txBody>
      </p:sp>
    </p:spTree>
    <p:extLst>
      <p:ext uri="{BB962C8B-B14F-4D97-AF65-F5344CB8AC3E}">
        <p14:creationId xmlns:p14="http://schemas.microsoft.com/office/powerpoint/2010/main" val="168094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6" descr="бабка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8369" flipH="1">
            <a:off x="10006415" y="2479340"/>
            <a:ext cx="2247900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/>
          </p:cNvSpPr>
          <p:nvPr>
            <p:ph type="title"/>
          </p:nvPr>
        </p:nvSpPr>
        <p:spPr>
          <a:xfrm>
            <a:off x="501112" y="272808"/>
            <a:ext cx="10972800" cy="1143000"/>
          </a:xfrm>
        </p:spPr>
        <p:txBody>
          <a:bodyPr/>
          <a:lstStyle/>
          <a:p>
            <a:pPr eaLnBrk="1" hangingPunct="1"/>
            <a:r>
              <a:rPr lang="ru-RU" altLang="uk-UA" sz="3200" b="1" dirty="0">
                <a:solidFill>
                  <a:srgbClr val="006600"/>
                </a:solidFill>
              </a:rPr>
              <a:t>Шляхи </a:t>
            </a:r>
            <a:r>
              <a:rPr lang="ru-RU" altLang="uk-UA" sz="3200" b="1" dirty="0" err="1">
                <a:solidFill>
                  <a:srgbClr val="006600"/>
                </a:solidFill>
              </a:rPr>
              <a:t>розвитку</a:t>
            </a:r>
            <a:r>
              <a:rPr lang="ru-RU" altLang="uk-UA" sz="3200" b="1" dirty="0">
                <a:solidFill>
                  <a:srgbClr val="006600"/>
                </a:solidFill>
              </a:rPr>
              <a:t> </a:t>
            </a:r>
            <a:r>
              <a:rPr lang="ru-RU" altLang="uk-UA" sz="3200" b="1" dirty="0" err="1">
                <a:solidFill>
                  <a:srgbClr val="006600"/>
                </a:solidFill>
              </a:rPr>
              <a:t>обдарувань</a:t>
            </a:r>
            <a:r>
              <a:rPr lang="ru-RU" altLang="uk-UA" sz="3200" b="1" dirty="0">
                <a:solidFill>
                  <a:srgbClr val="006600"/>
                </a:solidFill>
              </a:rPr>
              <a:t> та </a:t>
            </a:r>
            <a:r>
              <a:rPr lang="ru-RU" altLang="uk-UA" sz="3200" b="1" dirty="0" err="1">
                <a:solidFill>
                  <a:srgbClr val="006600"/>
                </a:solidFill>
              </a:rPr>
              <a:t>нахилів</a:t>
            </a:r>
            <a:r>
              <a:rPr lang="ru-RU" altLang="uk-UA" sz="3200" b="1" dirty="0">
                <a:solidFill>
                  <a:srgbClr val="006600"/>
                </a:solidFill>
              </a:rPr>
              <a:t> </a:t>
            </a:r>
            <a:r>
              <a:rPr lang="ru-RU" altLang="uk-UA" sz="3200" b="1" dirty="0" err="1">
                <a:solidFill>
                  <a:srgbClr val="006600"/>
                </a:solidFill>
              </a:rPr>
              <a:t>учнів</a:t>
            </a:r>
            <a:r>
              <a:rPr lang="ru-RU" altLang="uk-UA" sz="4000" dirty="0"/>
              <a:t> </a:t>
            </a:r>
          </a:p>
        </p:txBody>
      </p:sp>
      <p:sp>
        <p:nvSpPr>
          <p:cNvPr id="9220" name="Rectangle 3"/>
          <p:cNvSpPr>
            <a:spLocks noGrp="1"/>
          </p:cNvSpPr>
          <p:nvPr>
            <p:ph type="body" idx="1"/>
          </p:nvPr>
        </p:nvSpPr>
        <p:spPr>
          <a:xfrm>
            <a:off x="609600" y="1547384"/>
            <a:ext cx="10213383" cy="49244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altLang="uk-UA" sz="2800" dirty="0" err="1">
                <a:solidFill>
                  <a:srgbClr val="002060"/>
                </a:solidFill>
              </a:rPr>
              <a:t>Включення</a:t>
            </a:r>
            <a:r>
              <a:rPr lang="ru-RU" altLang="uk-UA" sz="2800" dirty="0">
                <a:solidFill>
                  <a:srgbClr val="002060"/>
                </a:solidFill>
              </a:rPr>
              <a:t> у структуру уроку математики </a:t>
            </a:r>
            <a:r>
              <a:rPr lang="ru-RU" altLang="uk-UA" sz="2800" dirty="0" err="1">
                <a:solidFill>
                  <a:srgbClr val="002060"/>
                </a:solidFill>
              </a:rPr>
              <a:t>проблемних</a:t>
            </a:r>
            <a:r>
              <a:rPr lang="ru-RU" altLang="uk-UA" sz="2800" dirty="0">
                <a:solidFill>
                  <a:srgbClr val="002060"/>
                </a:solidFill>
              </a:rPr>
              <a:t>, </a:t>
            </a:r>
            <a:r>
              <a:rPr lang="ru-RU" altLang="uk-UA" sz="2800" dirty="0" err="1">
                <a:solidFill>
                  <a:srgbClr val="002060"/>
                </a:solidFill>
              </a:rPr>
              <a:t>евристичних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методів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роботи</a:t>
            </a:r>
            <a:r>
              <a:rPr lang="ru-RU" altLang="uk-UA" sz="2800" dirty="0">
                <a:solidFill>
                  <a:srgbClr val="002060"/>
                </a:solidFill>
              </a:rPr>
              <a:t>, </a:t>
            </a:r>
            <a:r>
              <a:rPr lang="ru-RU" altLang="uk-UA" sz="2800" dirty="0" err="1">
                <a:solidFill>
                  <a:srgbClr val="002060"/>
                </a:solidFill>
              </a:rPr>
              <a:t>різних</a:t>
            </a:r>
            <a:r>
              <a:rPr lang="ru-RU" altLang="uk-UA" sz="2800" dirty="0">
                <a:solidFill>
                  <a:srgbClr val="002060"/>
                </a:solidFill>
              </a:rPr>
              <a:t> форм </a:t>
            </a:r>
            <a:r>
              <a:rPr lang="ru-RU" altLang="uk-UA" sz="2800" dirty="0" err="1">
                <a:solidFill>
                  <a:srgbClr val="002060"/>
                </a:solidFill>
              </a:rPr>
              <a:t>організації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навчальної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діяльності</a:t>
            </a:r>
            <a:r>
              <a:rPr lang="ru-RU" altLang="uk-UA" sz="2800" dirty="0">
                <a:solidFill>
                  <a:srgbClr val="002060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altLang="uk-UA" sz="2800" dirty="0" err="1">
                <a:solidFill>
                  <a:srgbClr val="002060"/>
                </a:solidFill>
              </a:rPr>
              <a:t>Забезпечення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участі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школярів</a:t>
            </a:r>
            <a:r>
              <a:rPr lang="ru-RU" altLang="uk-UA" sz="2800" dirty="0">
                <a:solidFill>
                  <a:srgbClr val="002060"/>
                </a:solidFill>
              </a:rPr>
              <a:t> у </a:t>
            </a:r>
            <a:r>
              <a:rPr lang="ru-RU" altLang="uk-UA" sz="2800" dirty="0" err="1">
                <a:solidFill>
                  <a:srgbClr val="002060"/>
                </a:solidFill>
              </a:rPr>
              <a:t>позакласних</a:t>
            </a:r>
            <a:r>
              <a:rPr lang="ru-RU" altLang="uk-UA" sz="2800" dirty="0">
                <a:solidFill>
                  <a:srgbClr val="002060"/>
                </a:solidFill>
              </a:rPr>
              <a:t> заходах з предмета, у </a:t>
            </a:r>
            <a:r>
              <a:rPr lang="ru-RU" altLang="uk-UA" sz="2800" dirty="0" err="1">
                <a:solidFill>
                  <a:srgbClr val="002060"/>
                </a:solidFill>
              </a:rPr>
              <a:t>заняттях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математичних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гуртків</a:t>
            </a:r>
            <a:r>
              <a:rPr lang="ru-RU" altLang="uk-UA" sz="2800" dirty="0">
                <a:solidFill>
                  <a:srgbClr val="002060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altLang="uk-UA" sz="2800" dirty="0" err="1">
                <a:solidFill>
                  <a:srgbClr val="002060"/>
                </a:solidFill>
              </a:rPr>
              <a:t>Створення</a:t>
            </a:r>
            <a:r>
              <a:rPr lang="ru-RU" altLang="uk-UA" sz="2800" dirty="0">
                <a:solidFill>
                  <a:srgbClr val="002060"/>
                </a:solidFill>
              </a:rPr>
              <a:t> умов для </a:t>
            </a:r>
            <a:r>
              <a:rPr lang="ru-RU" altLang="uk-UA" sz="2800" dirty="0" err="1">
                <a:solidFill>
                  <a:srgbClr val="002060"/>
                </a:solidFill>
              </a:rPr>
              <a:t>самостійної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діяльності</a:t>
            </a:r>
            <a:r>
              <a:rPr lang="ru-RU" altLang="uk-UA" sz="2800" dirty="0">
                <a:solidFill>
                  <a:srgbClr val="002060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altLang="uk-UA" sz="2800" dirty="0" err="1">
                <a:solidFill>
                  <a:srgbClr val="002060"/>
                </a:solidFill>
              </a:rPr>
              <a:t>Створення</a:t>
            </a:r>
            <a:r>
              <a:rPr lang="ru-RU" altLang="uk-UA" sz="2800" dirty="0">
                <a:solidFill>
                  <a:srgbClr val="002060"/>
                </a:solidFill>
              </a:rPr>
              <a:t> умов для </a:t>
            </a:r>
            <a:r>
              <a:rPr lang="ru-RU" altLang="uk-UA" sz="2800" dirty="0" err="1">
                <a:solidFill>
                  <a:srgbClr val="002060"/>
                </a:solidFill>
              </a:rPr>
              <a:t>участі</a:t>
            </a:r>
            <a:r>
              <a:rPr lang="ru-RU" altLang="uk-UA" sz="2800" dirty="0">
                <a:solidFill>
                  <a:srgbClr val="002060"/>
                </a:solidFill>
              </a:rPr>
              <a:t> </a:t>
            </a:r>
            <a:r>
              <a:rPr lang="ru-RU" altLang="uk-UA" sz="2800" dirty="0" err="1">
                <a:solidFill>
                  <a:srgbClr val="002060"/>
                </a:solidFill>
              </a:rPr>
              <a:t>учнів</a:t>
            </a:r>
            <a:r>
              <a:rPr lang="ru-RU" altLang="uk-UA" sz="2800" dirty="0">
                <a:solidFill>
                  <a:srgbClr val="002060"/>
                </a:solidFill>
              </a:rPr>
              <a:t> у </a:t>
            </a:r>
            <a:r>
              <a:rPr lang="ru-RU" altLang="uk-UA" sz="2800" dirty="0" err="1">
                <a:solidFill>
                  <a:srgbClr val="002060"/>
                </a:solidFill>
              </a:rPr>
              <a:t>олімпіадах</a:t>
            </a:r>
            <a:r>
              <a:rPr lang="ru-RU" altLang="uk-UA" sz="2800" dirty="0">
                <a:solidFill>
                  <a:srgbClr val="002060"/>
                </a:solidFill>
              </a:rPr>
              <a:t>, </a:t>
            </a:r>
            <a:r>
              <a:rPr lang="ru-RU" altLang="uk-UA" sz="2800" dirty="0" err="1">
                <a:solidFill>
                  <a:srgbClr val="002060"/>
                </a:solidFill>
              </a:rPr>
              <a:t>турнірах</a:t>
            </a:r>
            <a:r>
              <a:rPr lang="ru-RU" altLang="uk-UA" sz="2800" dirty="0">
                <a:solidFill>
                  <a:srgbClr val="002060"/>
                </a:solidFill>
              </a:rPr>
              <a:t>, конкурсах з математики.</a:t>
            </a:r>
          </a:p>
        </p:txBody>
      </p:sp>
    </p:spTree>
    <p:extLst>
      <p:ext uri="{BB962C8B-B14F-4D97-AF65-F5344CB8AC3E}">
        <p14:creationId xmlns:p14="http://schemas.microsoft.com/office/powerpoint/2010/main" val="320511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1930321" y="898716"/>
            <a:ext cx="8218487" cy="6524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uk-UA" sz="3200" b="1" dirty="0">
                <a:solidFill>
                  <a:srgbClr val="92D050"/>
                </a:solidFill>
              </a:rPr>
              <a:t>При </a:t>
            </a:r>
            <a:r>
              <a:rPr lang="ru-RU" altLang="uk-UA" sz="3200" b="1" dirty="0" err="1">
                <a:solidFill>
                  <a:srgbClr val="92D050"/>
                </a:solidFill>
              </a:rPr>
              <a:t>роботі</a:t>
            </a:r>
            <a:r>
              <a:rPr lang="ru-RU" altLang="uk-UA" sz="3200" b="1" dirty="0">
                <a:solidFill>
                  <a:srgbClr val="92D050"/>
                </a:solidFill>
              </a:rPr>
              <a:t> з </a:t>
            </a:r>
            <a:r>
              <a:rPr lang="ru-RU" altLang="uk-UA" sz="3200" b="1" dirty="0" err="1">
                <a:solidFill>
                  <a:srgbClr val="92D050"/>
                </a:solidFill>
              </a:rPr>
              <a:t>обдарованими</a:t>
            </a:r>
            <a:r>
              <a:rPr lang="ru-RU" altLang="uk-UA" sz="3200" b="1" dirty="0">
                <a:solidFill>
                  <a:srgbClr val="92D050"/>
                </a:solidFill>
              </a:rPr>
              <a:t> </a:t>
            </a:r>
            <a:r>
              <a:rPr lang="ru-RU" altLang="uk-UA" sz="3200" b="1" dirty="0" err="1">
                <a:solidFill>
                  <a:srgbClr val="92D050"/>
                </a:solidFill>
              </a:rPr>
              <a:t>дітьми</a:t>
            </a:r>
            <a:r>
              <a:rPr lang="ru-RU" altLang="uk-UA" sz="3200" b="1" dirty="0">
                <a:solidFill>
                  <a:srgbClr val="92D050"/>
                </a:solidFill>
              </a:rPr>
              <a:t> </a:t>
            </a:r>
            <a:r>
              <a:rPr lang="ru-RU" altLang="uk-UA" sz="3200" b="1" dirty="0" err="1">
                <a:solidFill>
                  <a:srgbClr val="92D050"/>
                </a:solidFill>
              </a:rPr>
              <a:t>можуть</a:t>
            </a:r>
            <a:r>
              <a:rPr lang="ru-RU" altLang="uk-UA" sz="3200" b="1" dirty="0">
                <a:solidFill>
                  <a:srgbClr val="92D050"/>
                </a:solidFill>
              </a:rPr>
              <a:t> бути </a:t>
            </a:r>
            <a:r>
              <a:rPr lang="ru-RU" altLang="uk-UA" sz="3200" b="1" dirty="0" err="1">
                <a:solidFill>
                  <a:srgbClr val="92D050"/>
                </a:solidFill>
              </a:rPr>
              <a:t>використані</a:t>
            </a:r>
            <a:r>
              <a:rPr lang="ru-RU" altLang="uk-UA" sz="3200" b="1" dirty="0">
                <a:solidFill>
                  <a:srgbClr val="92D050"/>
                </a:solidFill>
              </a:rPr>
              <a:t> </a:t>
            </a:r>
            <a:r>
              <a:rPr lang="ru-RU" altLang="uk-UA" sz="3200" b="1" dirty="0" err="1">
                <a:solidFill>
                  <a:srgbClr val="92D050"/>
                </a:solidFill>
              </a:rPr>
              <a:t>наступні</a:t>
            </a:r>
            <a:r>
              <a:rPr lang="ru-RU" altLang="uk-UA" sz="3200" b="1" dirty="0">
                <a:solidFill>
                  <a:srgbClr val="92D050"/>
                </a:solidFill>
              </a:rPr>
              <a:t> </a:t>
            </a:r>
            <a:r>
              <a:rPr lang="ru-RU" altLang="uk-UA" sz="3200" b="1" dirty="0" err="1">
                <a:solidFill>
                  <a:srgbClr val="92D050"/>
                </a:solidFill>
              </a:rPr>
              <a:t>форми</a:t>
            </a:r>
            <a:r>
              <a:rPr lang="ru-RU" altLang="uk-UA" sz="3200" b="1" dirty="0">
                <a:solidFill>
                  <a:srgbClr val="92D050"/>
                </a:solidFill>
              </a:rPr>
              <a:t> </a:t>
            </a:r>
            <a:r>
              <a:rPr lang="ru-RU" altLang="uk-UA" sz="3200" b="1" dirty="0" err="1">
                <a:solidFill>
                  <a:srgbClr val="92D050"/>
                </a:solidFill>
              </a:rPr>
              <a:t>навчання</a:t>
            </a:r>
            <a:r>
              <a:rPr lang="ru-RU" altLang="uk-UA" sz="3200" b="1" dirty="0">
                <a:solidFill>
                  <a:srgbClr val="92D050"/>
                </a:solidFill>
              </a:rPr>
              <a:t>:</a:t>
            </a:r>
            <a:r>
              <a:rPr lang="ru-RU" altLang="uk-UA" sz="4000" b="1" dirty="0">
                <a:solidFill>
                  <a:srgbClr val="92D050"/>
                </a:solidFill>
              </a:rPr>
              <a:t> </a:t>
            </a:r>
            <a:r>
              <a:rPr lang="ru-RU" altLang="uk-UA" sz="4000" b="1" dirty="0"/>
              <a:t/>
            </a:r>
            <a:br>
              <a:rPr lang="ru-RU" altLang="uk-UA" sz="4000" b="1" dirty="0"/>
            </a:br>
            <a:endParaRPr lang="ru-RU" altLang="uk-UA" sz="4000" b="1" dirty="0"/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xfrm>
            <a:off x="3351213" y="1700213"/>
            <a:ext cx="7081728" cy="5157787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i="1" dirty="0" err="1">
                <a:solidFill>
                  <a:srgbClr val="002060"/>
                </a:solidFill>
              </a:rPr>
              <a:t>індивідуальні</a:t>
            </a:r>
            <a:r>
              <a:rPr lang="ru-RU" altLang="uk-UA" i="1" dirty="0">
                <a:solidFill>
                  <a:srgbClr val="002060"/>
                </a:solidFill>
              </a:rPr>
              <a:t>, 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uk-UA" i="1" dirty="0">
                <a:solidFill>
                  <a:srgbClr val="002060"/>
                </a:solidFill>
              </a:rPr>
              <a:t> </a:t>
            </a:r>
            <a:r>
              <a:rPr lang="ru-RU" altLang="uk-UA" i="1" dirty="0" err="1">
                <a:solidFill>
                  <a:srgbClr val="002060"/>
                </a:solidFill>
              </a:rPr>
              <a:t>фронтальні</a:t>
            </a:r>
            <a:r>
              <a:rPr lang="ru-RU" altLang="uk-UA" i="1" dirty="0">
                <a:solidFill>
                  <a:srgbClr val="002060"/>
                </a:solidFill>
              </a:rPr>
              <a:t>, 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uk-UA" i="1" dirty="0">
                <a:solidFill>
                  <a:srgbClr val="002060"/>
                </a:solidFill>
              </a:rPr>
              <a:t> </a:t>
            </a:r>
            <a:r>
              <a:rPr lang="ru-RU" altLang="uk-UA" i="1" dirty="0" err="1">
                <a:solidFill>
                  <a:srgbClr val="002060"/>
                </a:solidFill>
              </a:rPr>
              <a:t>групові</a:t>
            </a:r>
            <a:r>
              <a:rPr lang="ru-RU" altLang="uk-UA" i="1" dirty="0">
                <a:solidFill>
                  <a:srgbClr val="002060"/>
                </a:solidFill>
              </a:rPr>
              <a:t>,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uk-UA" i="1" dirty="0" err="1">
                <a:solidFill>
                  <a:srgbClr val="002060"/>
                </a:solidFill>
              </a:rPr>
              <a:t>фронтальні</a:t>
            </a:r>
            <a:r>
              <a:rPr lang="ru-RU" altLang="uk-UA" i="1" dirty="0">
                <a:solidFill>
                  <a:srgbClr val="002060"/>
                </a:solidFill>
              </a:rPr>
              <a:t> </a:t>
            </a:r>
            <a:r>
              <a:rPr lang="ru-RU" altLang="uk-UA" i="1" dirty="0" err="1">
                <a:solidFill>
                  <a:srgbClr val="002060"/>
                </a:solidFill>
              </a:rPr>
              <a:t>заняття-дискусії</a:t>
            </a:r>
            <a:r>
              <a:rPr lang="ru-RU" altLang="uk-UA" i="1" dirty="0">
                <a:solidFill>
                  <a:srgbClr val="002060"/>
                </a:solidFill>
              </a:rPr>
              <a:t>, 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uk-UA" i="1" dirty="0" err="1">
                <a:solidFill>
                  <a:srgbClr val="002060"/>
                </a:solidFill>
              </a:rPr>
              <a:t>семінари</a:t>
            </a:r>
            <a:r>
              <a:rPr lang="ru-RU" altLang="uk-UA" i="1" dirty="0">
                <a:solidFill>
                  <a:srgbClr val="002060"/>
                </a:solidFill>
              </a:rPr>
              <a:t>, 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uk-UA" i="1" dirty="0" err="1">
                <a:solidFill>
                  <a:srgbClr val="002060"/>
                </a:solidFill>
              </a:rPr>
              <a:t>дебати</a:t>
            </a:r>
            <a:r>
              <a:rPr lang="ru-RU" altLang="uk-UA" i="1" dirty="0">
                <a:solidFill>
                  <a:srgbClr val="002060"/>
                </a:solidFill>
              </a:rPr>
              <a:t>, 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uk-UA" i="1" dirty="0" err="1">
                <a:solidFill>
                  <a:srgbClr val="002060"/>
                </a:solidFill>
              </a:rPr>
              <a:t>організаційно-діяльні</a:t>
            </a:r>
            <a:r>
              <a:rPr lang="ru-RU" altLang="uk-UA" i="1" dirty="0">
                <a:solidFill>
                  <a:srgbClr val="002060"/>
                </a:solidFill>
              </a:rPr>
              <a:t> </a:t>
            </a:r>
            <a:r>
              <a:rPr lang="ru-RU" altLang="uk-UA" i="1" dirty="0" err="1">
                <a:solidFill>
                  <a:srgbClr val="002060"/>
                </a:solidFill>
              </a:rPr>
              <a:t>ігри</a:t>
            </a:r>
            <a:r>
              <a:rPr lang="ru-RU" altLang="uk-UA" i="1" dirty="0">
                <a:solidFill>
                  <a:srgbClr val="002060"/>
                </a:solidFill>
              </a:rPr>
              <a:t> (ОДІ), 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uk-UA" i="1" dirty="0" err="1">
                <a:solidFill>
                  <a:srgbClr val="002060"/>
                </a:solidFill>
              </a:rPr>
              <a:t>рольові</a:t>
            </a:r>
            <a:r>
              <a:rPr lang="ru-RU" altLang="uk-UA" i="1" dirty="0">
                <a:solidFill>
                  <a:srgbClr val="002060"/>
                </a:solidFill>
              </a:rPr>
              <a:t> </a:t>
            </a:r>
            <a:r>
              <a:rPr lang="ru-RU" altLang="uk-UA" i="1" dirty="0" err="1">
                <a:solidFill>
                  <a:srgbClr val="002060"/>
                </a:solidFill>
              </a:rPr>
              <a:t>ігри</a:t>
            </a:r>
            <a:r>
              <a:rPr lang="ru-RU" altLang="uk-UA" i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3316" name="Picture 2" descr="daisy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3" y="3929064"/>
            <a:ext cx="1612900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1" descr="ladybu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05968">
            <a:off x="2279650" y="4221164"/>
            <a:ext cx="69850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749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7|1.8|1.1|1|1.6|1.1|1|1.1|1.1|1.2|1|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9|0.9|0.9|0.7|0.8|0.7|0.5|0.7|0.6|0.7|0.8|1|3.1|1.2|1.4|1.3|0.9|0.9|2.3|1.2|2.5|1.3|2.4"/>
</p:tagLst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4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Кнопка">
  <a:themeElements>
    <a:clrScheme name="Оранжевый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1313</Words>
  <Application>Microsoft Office PowerPoint</Application>
  <PresentationFormat>Широкоэкранный</PresentationFormat>
  <Paragraphs>398</Paragraphs>
  <Slides>43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18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43</vt:i4>
      </vt:variant>
    </vt:vector>
  </HeadingPairs>
  <TitlesOfParts>
    <vt:vector size="66" baseType="lpstr">
      <vt:lpstr>Aharoni</vt:lpstr>
      <vt:lpstr>Arial</vt:lpstr>
      <vt:lpstr>Arial Black</vt:lpstr>
      <vt:lpstr>Brush Script MT</vt:lpstr>
      <vt:lpstr>Calibri</vt:lpstr>
      <vt:lpstr>Calibri Light</vt:lpstr>
      <vt:lpstr>Comic Sans MS</vt:lpstr>
      <vt:lpstr>Constantia</vt:lpstr>
      <vt:lpstr>Franklin Gothic Book</vt:lpstr>
      <vt:lpstr>Helvetica</vt:lpstr>
      <vt:lpstr>Monotype Corsiva</vt:lpstr>
      <vt:lpstr>Rage Italic</vt:lpstr>
      <vt:lpstr>Times New Roman</vt:lpstr>
      <vt:lpstr>Times New Roman,Bold</vt:lpstr>
      <vt:lpstr>Times New Roman,BoldItalic</vt:lpstr>
      <vt:lpstr>Times New Roman,Italic</vt:lpstr>
      <vt:lpstr>Tw Cen MT</vt:lpstr>
      <vt:lpstr>Wingdings</vt:lpstr>
      <vt:lpstr>Тема Office</vt:lpstr>
      <vt:lpstr>Оформление по умолчанию</vt:lpstr>
      <vt:lpstr>Капля</vt:lpstr>
      <vt:lpstr>8_Тема Office</vt:lpstr>
      <vt:lpstr>Кнопка</vt:lpstr>
      <vt:lpstr>Презентация PowerPoint</vt:lpstr>
      <vt:lpstr>Презентация PowerPoint</vt:lpstr>
      <vt:lpstr>Обдарованість – складне, багатогранне явище.     Кожна обдарована дитина –   індивідуальність, що потребує особливого підходу. </vt:lpstr>
      <vt:lpstr>Дидактичні принципи з опорою на які, необхідно здійснювати навчання і виховання обдарованих учнів  : </vt:lpstr>
      <vt:lpstr>Презентация PowerPoint</vt:lpstr>
      <vt:lpstr>Характерні особливості обдарованих дітей </vt:lpstr>
      <vt:lpstr>Презентация PowerPoint</vt:lpstr>
      <vt:lpstr>Шляхи розвитку обдарувань та нахилів учнів </vt:lpstr>
      <vt:lpstr>При роботі з обдарованими дітьми можуть бути використані наступні форми навчання:  </vt:lpstr>
      <vt:lpstr>Розвитку обдарованості сприяє самостійна робота учнів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Яку квітку називають “світлофором”?</vt:lpstr>
      <vt:lpstr>Медунка</vt:lpstr>
      <vt:lpstr>Як   сплять    дельфіни?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Сокур</dc:creator>
  <cp:lastModifiedBy>Анна Сокур</cp:lastModifiedBy>
  <cp:revision>26</cp:revision>
  <dcterms:created xsi:type="dcterms:W3CDTF">2017-08-16T20:15:32Z</dcterms:created>
  <dcterms:modified xsi:type="dcterms:W3CDTF">2017-08-19T20:04:09Z</dcterms:modified>
</cp:coreProperties>
</file>