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9" r:id="rId1"/>
  </p:sldMasterIdLst>
  <p:notesMasterIdLst>
    <p:notesMasterId r:id="rId49"/>
  </p:notesMasterIdLst>
  <p:sldIdLst>
    <p:sldId id="258" r:id="rId2"/>
    <p:sldId id="259" r:id="rId3"/>
    <p:sldId id="260" r:id="rId4"/>
    <p:sldId id="314" r:id="rId5"/>
    <p:sldId id="265" r:id="rId6"/>
    <p:sldId id="266" r:id="rId7"/>
    <p:sldId id="311" r:id="rId8"/>
    <p:sldId id="268" r:id="rId9"/>
    <p:sldId id="313" r:id="rId10"/>
    <p:sldId id="270" r:id="rId11"/>
    <p:sldId id="275" r:id="rId12"/>
    <p:sldId id="271" r:id="rId13"/>
    <p:sldId id="276" r:id="rId14"/>
    <p:sldId id="280" r:id="rId15"/>
    <p:sldId id="273" r:id="rId16"/>
    <p:sldId id="274" r:id="rId17"/>
    <p:sldId id="300" r:id="rId18"/>
    <p:sldId id="301" r:id="rId19"/>
    <p:sldId id="277" r:id="rId20"/>
    <p:sldId id="290" r:id="rId21"/>
    <p:sldId id="303" r:id="rId22"/>
    <p:sldId id="281" r:id="rId23"/>
    <p:sldId id="294" r:id="rId24"/>
    <p:sldId id="309" r:id="rId25"/>
    <p:sldId id="282" r:id="rId26"/>
    <p:sldId id="296" r:id="rId27"/>
    <p:sldId id="297" r:id="rId28"/>
    <p:sldId id="283" r:id="rId29"/>
    <p:sldId id="295" r:id="rId30"/>
    <p:sldId id="302" r:id="rId31"/>
    <p:sldId id="284" r:id="rId32"/>
    <p:sldId id="308" r:id="rId33"/>
    <p:sldId id="299" r:id="rId34"/>
    <p:sldId id="285" r:id="rId35"/>
    <p:sldId id="298" r:id="rId36"/>
    <p:sldId id="286" r:id="rId37"/>
    <p:sldId id="305" r:id="rId38"/>
    <p:sldId id="287" r:id="rId39"/>
    <p:sldId id="320" r:id="rId40"/>
    <p:sldId id="307" r:id="rId41"/>
    <p:sldId id="288" r:id="rId42"/>
    <p:sldId id="264" r:id="rId43"/>
    <p:sldId id="315" r:id="rId44"/>
    <p:sldId id="269" r:id="rId45"/>
    <p:sldId id="319" r:id="rId46"/>
    <p:sldId id="316" r:id="rId47"/>
    <p:sldId id="318" r:id="rId4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198" autoAdjust="0"/>
    <p:restoredTop sz="94660"/>
  </p:normalViewPr>
  <p:slideViewPr>
    <p:cSldViewPr>
      <p:cViewPr>
        <p:scale>
          <a:sx n="97" d="100"/>
          <a:sy n="97" d="100"/>
        </p:scale>
        <p:origin x="-114" y="-1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79DB8B-EA9D-4642-BAEE-2C20538E419C}" type="datetimeFigureOut">
              <a:rPr lang="ru-RU" smtClean="0"/>
              <a:pPr/>
              <a:t>05.08.2017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4FF7B5-989B-44F8-AAE7-2C22C1C7E2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72697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dirty="0" smtClean="0"/>
              <a:t>Закони -1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04093-D4FC-4FB4-9EB4-0E406AE03477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dirty="0" smtClean="0"/>
              <a:t>Кричалка</a:t>
            </a:r>
            <a:r>
              <a:rPr lang="uk-UA" baseline="0" dirty="0" smtClean="0"/>
              <a:t> “ Калиноньок ”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04093-D4FC-4FB4-9EB4-0E406AE03477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dirty="0" smtClean="0"/>
              <a:t>Дівоча краса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04093-D4FC-4FB4-9EB4-0E406AE03477}" type="slidenum">
              <a:rPr lang="ru-RU" smtClean="0"/>
              <a:pPr/>
              <a:t>23</a:t>
            </a:fld>
            <a:endParaRPr 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dirty="0" smtClean="0"/>
              <a:t>Майструємо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04093-D4FC-4FB4-9EB4-0E406AE03477}" type="slidenum">
              <a:rPr lang="ru-RU" smtClean="0"/>
              <a:pPr/>
              <a:t>27</a:t>
            </a:fld>
            <a:endParaRPr lang="ru-RU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dirty="0" smtClean="0"/>
              <a:t>Дівоча краса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04093-D4FC-4FB4-9EB4-0E406AE03477}" type="slidenum">
              <a:rPr lang="ru-RU" smtClean="0"/>
              <a:pPr/>
              <a:t>37</a:t>
            </a:fld>
            <a:endParaRPr lang="ru-RU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dirty="0" smtClean="0"/>
              <a:t>Фізкультура</a:t>
            </a:r>
            <a:r>
              <a:rPr lang="uk-UA" baseline="0" dirty="0" smtClean="0"/>
              <a:t> – УРА!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04093-D4FC-4FB4-9EB4-0E406AE03477}" type="slidenum">
              <a:rPr lang="ru-RU" smtClean="0"/>
              <a:pPr/>
              <a:t>40</a:t>
            </a:fld>
            <a:endParaRPr lang="ru-RU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dirty="0" smtClean="0"/>
              <a:t>До наступного літа!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04093-D4FC-4FB4-9EB4-0E406AE03477}" type="slidenum">
              <a:rPr lang="ru-RU" smtClean="0"/>
              <a:pPr/>
              <a:t>46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Овал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8CCB47-E5CB-4096-B776-4F227F92CF1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spd="slow">
    <p:circl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D9C35E-4DD7-448A-BC1A-55670C4EB99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ircl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37ED55-C6DD-49CB-9CC1-C158F2DDDE1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90BA72-474F-4B08-85BB-FE6E85B8B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ircl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F7078C-59E2-4158-9732-C9D6B7BB87F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ircl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B60A3E-3DA3-431D-979E-0A8CF898C1B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ircl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498BF5-48C6-4D56-A963-41E15BF6EAF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spd="slow">
    <p:circl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05.08.2017</a:t>
            </a:fld>
            <a:endParaRPr lang="ru-RU"/>
          </a:p>
        </p:txBody>
      </p:sp>
      <p:sp>
        <p:nvSpPr>
          <p:cNvPr id="4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ircl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2828B3-5A81-4584-9D35-8DD348D227B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ircl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2C6D23-56E3-4F99-911C-24C4F0F6F7A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ircl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4138CB-8087-451E-A18F-A49DB966FDC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ircl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Текст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 baseline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4F7307A9-1C6D-44DA-A16C-E27910B4B87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ransition spd="slow">
    <p:circle/>
  </p:transition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1" fontAlgn="base" hangingPunct="1">
        <a:spcBef>
          <a:spcPts val="300"/>
        </a:spcBef>
        <a:spcAft>
          <a:spcPct val="0"/>
        </a:spcAft>
        <a:buClr>
          <a:srgbClr val="CE116B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1" fontAlgn="base" hangingPunct="1">
        <a:spcBef>
          <a:spcPts val="300"/>
        </a:spcBef>
        <a:spcAft>
          <a:spcPct val="0"/>
        </a:spcAft>
        <a:buClr>
          <a:srgbClr val="AC0C58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1" fontAlgn="base" hangingPunct="1">
        <a:spcBef>
          <a:spcPts val="300"/>
        </a:spcBef>
        <a:spcAft>
          <a:spcPct val="0"/>
        </a:spcAft>
        <a:buClr>
          <a:srgbClr val="CE116B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1" fontAlgn="base" hangingPunct="1">
        <a:spcBef>
          <a:spcPts val="338"/>
        </a:spcBef>
        <a:spcAft>
          <a:spcPct val="0"/>
        </a:spcAft>
        <a:buClr>
          <a:srgbClr val="CE116B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gif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43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&#1040;&#1076;&#1084;&#1080;&#1085;&#1080;&#1089;&#1090;&#1088;&#1072;&#1090;&#1086;&#1088;\&#1052;&#1086;&#1080;%20&#1076;&#1086;&#1082;&#1091;&#1084;&#1077;&#1085;&#1090;&#1099;\Francis%20Goya%20-%20Nostalgia.mp3" TargetMode="Externa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&#1040;&#1076;&#1084;&#1080;&#1085;&#1080;&#1089;&#1090;&#1088;&#1072;&#1090;&#1086;&#1088;\&#1052;&#1086;&#1080;%20&#1076;&#1086;&#1082;&#1091;&#1084;&#1077;&#1085;&#1090;&#1099;\Downloads\The%20Amazing%20Spider%20Man%20%5b2012%5d\7___.pptx272.wav" TargetMode="External"/><Relationship Id="rId6" Type="http://schemas.openxmlformats.org/officeDocument/2006/relationships/image" Target="../media/image53.gif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78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&#1040;&#1076;&#1084;&#1080;&#1085;&#1080;&#1089;&#1090;&#1088;&#1072;&#1090;&#1086;&#1088;\&#1052;&#1086;&#1080;%20&#1076;&#1086;&#1082;&#1091;&#1084;&#1077;&#1085;&#1090;&#1099;\Francis%20Goya%20-%20Nostalgia.mp3" TargetMode="External"/><Relationship Id="rId6" Type="http://schemas.openxmlformats.org/officeDocument/2006/relationships/image" Target="../media/image77.jpe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32.jpeg"/><Relationship Id="rId18" Type="http://schemas.openxmlformats.org/officeDocument/2006/relationships/image" Target="../media/image87.png"/><Relationship Id="rId26" Type="http://schemas.openxmlformats.org/officeDocument/2006/relationships/image" Target="../media/image95.jpeg"/><Relationship Id="rId3" Type="http://schemas.openxmlformats.org/officeDocument/2006/relationships/audio" Target="file:///C:\Documents%20and%20Settings\&#1040;&#1076;&#1084;&#1080;&#1085;&#1080;&#1089;&#1090;&#1088;&#1072;&#1090;&#1086;&#1088;\Local%20Settings\Temporary%20Internet%20Files\Content.IE5\05B3AVXY\MS900074299%5b1%5d.mid" TargetMode="External"/><Relationship Id="rId21" Type="http://schemas.openxmlformats.org/officeDocument/2006/relationships/image" Target="../media/image90.png"/><Relationship Id="rId7" Type="http://schemas.openxmlformats.org/officeDocument/2006/relationships/audio" Target="../media/audio1.wav"/><Relationship Id="rId12" Type="http://schemas.openxmlformats.org/officeDocument/2006/relationships/notesSlide" Target="../notesSlides/notesSlide6.xml"/><Relationship Id="rId17" Type="http://schemas.openxmlformats.org/officeDocument/2006/relationships/image" Target="../media/image86.png"/><Relationship Id="rId25" Type="http://schemas.openxmlformats.org/officeDocument/2006/relationships/image" Target="../media/image94.jpeg"/><Relationship Id="rId2" Type="http://schemas.openxmlformats.org/officeDocument/2006/relationships/audio" Target="file:///C:\Documents%20and%20Settings\&#1040;&#1076;&#1084;&#1080;&#1085;&#1080;&#1089;&#1090;&#1088;&#1072;&#1090;&#1086;&#1088;\&#1052;&#1086;&#1080;%20&#1076;&#1086;&#1082;&#1091;&#1084;&#1077;&#1085;&#1090;&#1099;\Downloads\The%20Amazing%20Spider%20Man%20%5b2012%5d\7___.pptx273.wav" TargetMode="External"/><Relationship Id="rId16" Type="http://schemas.openxmlformats.org/officeDocument/2006/relationships/image" Target="../media/image85.png"/><Relationship Id="rId20" Type="http://schemas.openxmlformats.org/officeDocument/2006/relationships/image" Target="../media/image89.png"/><Relationship Id="rId1" Type="http://schemas.openxmlformats.org/officeDocument/2006/relationships/tags" Target="../tags/tag2.xml"/><Relationship Id="rId6" Type="http://schemas.openxmlformats.org/officeDocument/2006/relationships/audio" Target="file:///C:\Documents%20and%20Settings\&#1040;&#1076;&#1084;&#1080;&#1085;&#1080;&#1089;&#1090;&#1088;&#1072;&#1090;&#1086;&#1088;\Local%20Settings\Temporary%20Internet%20Files\Content.IE5\2UKE1323\MS900054309%5b1%5d.mid" TargetMode="External"/><Relationship Id="rId11" Type="http://schemas.openxmlformats.org/officeDocument/2006/relationships/slideLayout" Target="../slideLayouts/slideLayout1.xml"/><Relationship Id="rId24" Type="http://schemas.openxmlformats.org/officeDocument/2006/relationships/image" Target="../media/image93.jpeg"/><Relationship Id="rId5" Type="http://schemas.openxmlformats.org/officeDocument/2006/relationships/audio" Target="file:///C:\Documents%20and%20Settings\&#1040;&#1076;&#1084;&#1080;&#1085;&#1080;&#1089;&#1090;&#1088;&#1072;&#1090;&#1086;&#1088;\Local%20Settings\Temporary%20Internet%20Files\Content.IE5\05YTIYYT\MS900065438%5b1%5d.mid" TargetMode="External"/><Relationship Id="rId15" Type="http://schemas.openxmlformats.org/officeDocument/2006/relationships/image" Target="../media/image84.png"/><Relationship Id="rId23" Type="http://schemas.openxmlformats.org/officeDocument/2006/relationships/image" Target="../media/image92.png"/><Relationship Id="rId10" Type="http://schemas.openxmlformats.org/officeDocument/2006/relationships/audio" Target="../media/audio3.wav"/><Relationship Id="rId19" Type="http://schemas.openxmlformats.org/officeDocument/2006/relationships/image" Target="../media/image88.png"/><Relationship Id="rId4" Type="http://schemas.openxmlformats.org/officeDocument/2006/relationships/audio" Target="file:///C:\Documents%20and%20Settings\&#1040;&#1076;&#1084;&#1080;&#1085;&#1080;&#1089;&#1090;&#1088;&#1072;&#1090;&#1086;&#1088;\Local%20Settings\Temporary%20Internet%20Files\Content.IE5\ONOYC9A3\MS900065437%5b1%5d.mid" TargetMode="External"/><Relationship Id="rId9" Type="http://schemas.openxmlformats.org/officeDocument/2006/relationships/audio" Target="file:///C:\Documents%20and%20Settings\&#1040;&#1076;&#1084;&#1080;&#1085;&#1080;&#1089;&#1090;&#1088;&#1072;&#1090;&#1086;&#1088;\Local%20Settings\Temporary%20Internet%20Files\Content.IE5\05YTIYYT\MS900074279%5b1%5d.mid" TargetMode="External"/><Relationship Id="rId14" Type="http://schemas.openxmlformats.org/officeDocument/2006/relationships/image" Target="NULL"/><Relationship Id="rId22" Type="http://schemas.openxmlformats.org/officeDocument/2006/relationships/image" Target="../media/image91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8.png"/><Relationship Id="rId2" Type="http://schemas.openxmlformats.org/officeDocument/2006/relationships/audio" Target="../media/audio4.wav"/><Relationship Id="rId1" Type="http://schemas.openxmlformats.org/officeDocument/2006/relationships/audio" Target="file:///C:\Documents%20and%20Settings\&#1040;&#1076;&#1084;&#1080;&#1085;&#1080;&#1089;&#1090;&#1088;&#1072;&#1090;&#1086;&#1088;\&#1052;&#1086;&#1080;%20&#1076;&#1086;&#1082;&#1091;&#1084;&#1077;&#1085;&#1090;&#1099;\Downloads\The%20Amazing%20Spider%20Man%20%5b2012%5d\7___.pptx294.wav" TargetMode="External"/><Relationship Id="rId6" Type="http://schemas.openxmlformats.org/officeDocument/2006/relationships/image" Target="../media/image107.gif"/><Relationship Id="rId5" Type="http://schemas.openxmlformats.org/officeDocument/2006/relationships/audio" Target="../media/audio5.wav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10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5" Type="http://schemas.openxmlformats.org/officeDocument/2006/relationships/image" Target="../media/image12.gif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WordArt 1"/>
          <p:cNvSpPr>
            <a:spLocks noChangeArrowheads="1" noChangeShapeType="1" noTextEdit="1"/>
          </p:cNvSpPr>
          <p:nvPr/>
        </p:nvSpPr>
        <p:spPr bwMode="auto">
          <a:xfrm>
            <a:off x="928662" y="5072074"/>
            <a:ext cx="6343650" cy="1571636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 rtl="0"/>
            <a:r>
              <a:rPr lang="ru-RU" sz="3600" kern="10" spc="0" dirty="0" smtClean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/>
                <a:latin typeface="Impact"/>
              </a:rPr>
              <a:t>«</a:t>
            </a:r>
            <a:r>
              <a:rPr lang="ru-RU" sz="3600" kern="10" spc="0" dirty="0" err="1" smtClean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/>
                <a:latin typeface="Impact"/>
              </a:rPr>
              <a:t>Сонечко</a:t>
            </a:r>
            <a:r>
              <a:rPr lang="ru-RU" sz="3600" kern="10" spc="0" dirty="0" smtClean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/>
                <a:latin typeface="Impact"/>
              </a:rPr>
              <a:t>»</a:t>
            </a:r>
            <a:endParaRPr lang="ru-RU" sz="3600" kern="10" spc="0" dirty="0">
              <a:ln w="9525">
                <a:round/>
                <a:headEnd/>
                <a:tailEnd/>
              </a:ln>
              <a:gradFill rotWithShape="0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effectLst/>
              <a:latin typeface="Impact"/>
            </a:endParaRPr>
          </a:p>
        </p:txBody>
      </p:sp>
      <p:pic>
        <p:nvPicPr>
          <p:cNvPr id="2051" name="Рисунок 5" descr="Емблема для табору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928670"/>
            <a:ext cx="4214842" cy="3286148"/>
          </a:xfrm>
          <a:prstGeom prst="rect">
            <a:avLst/>
          </a:prstGeom>
          <a:noFill/>
        </p:spPr>
      </p:pic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1428728" y="4143380"/>
            <a:ext cx="6256338" cy="8572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 rtl="0"/>
            <a:r>
              <a:rPr lang="ru-RU" sz="3600" kern="10" spc="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/>
              </a:rPr>
              <a:t>Табір</a:t>
            </a:r>
            <a:r>
              <a:rPr lang="ru-RU" sz="3600" kern="10" spc="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/>
              </a:rPr>
              <a:t> </a:t>
            </a:r>
            <a:r>
              <a:rPr lang="ru-RU" sz="3600" kern="10" spc="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/>
              </a:rPr>
              <a:t>відпочинку</a:t>
            </a:r>
            <a:endParaRPr lang="ru-RU" sz="3600" kern="10" spc="0" dirty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80000"/>
                  </a:srgbClr>
                </a:outerShdw>
              </a:effectLst>
              <a:latin typeface="Impact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214282" y="285728"/>
            <a:ext cx="8929718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16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Звіт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16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 роботу п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ришкільн</a:t>
            </a:r>
            <a:r>
              <a:rPr lang="uk-UA" sz="16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ого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таб</a:t>
            </a:r>
            <a:r>
              <a:rPr lang="uk-UA" sz="16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ру відпочинку «Сонечко» з денним перебуванням дітей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       Опорного 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загальноосвітнього навчального закладу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457200"/>
            <a:ext cx="2295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 flipV="1">
            <a:off x="0" y="-130758"/>
            <a:ext cx="63579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539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142844" y="64008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rgbClr val="19232D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2017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929058" y="1000108"/>
            <a:ext cx="435771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Мирівська</a:t>
            </a:r>
            <a:r>
              <a:rPr lang="uk-UA" sz="16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загальноосвітня школа І-ІІІ ступенів</a:t>
            </a:r>
            <a:endParaRPr lang="ru-RU" sz="16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1472" y="785794"/>
            <a:ext cx="678661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uk-UA" sz="32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Загін</a:t>
            </a:r>
            <a:endParaRPr lang="ru-RU" sz="3200" b="1" dirty="0" smtClean="0">
              <a:solidFill>
                <a:srgbClr val="C00000"/>
              </a:solidFill>
              <a:latin typeface="Arial" pitchFamily="34" charset="0"/>
              <a:ea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3200" b="1" dirty="0" smtClean="0">
                <a:solidFill>
                  <a:srgbClr val="C00000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lang="uk-UA" sz="32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Ромашки</a:t>
            </a:r>
            <a:r>
              <a:rPr lang="uk-UA" sz="3200" b="1" dirty="0" smtClean="0">
                <a:solidFill>
                  <a:srgbClr val="C00000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endParaRPr lang="ru-RU" sz="3200" b="1" dirty="0" smtClean="0">
              <a:solidFill>
                <a:srgbClr val="C00000"/>
              </a:solidFill>
              <a:latin typeface="Arial" pitchFamily="34" charset="0"/>
              <a:ea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000" b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</a:rPr>
              <a:t>Д</a:t>
            </a:r>
            <a:r>
              <a:rPr lang="ru-RU" sz="2000" b="1" dirty="0" err="1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</a:rPr>
              <a:t>евіз</a:t>
            </a: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</a:rPr>
              <a:t>:</a:t>
            </a:r>
            <a:endParaRPr lang="ru-RU" sz="2000" dirty="0" smtClean="0">
              <a:solidFill>
                <a:srgbClr val="002060"/>
              </a:solidFill>
              <a:latin typeface="Arial" pitchFamily="34" charset="0"/>
              <a:ea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</a:rPr>
              <a:t>Ми </a:t>
            </a:r>
            <a:r>
              <a:rPr lang="ru-RU" sz="2000" b="1" dirty="0" err="1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</a:rPr>
              <a:t>всі</a:t>
            </a: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</a:rPr>
              <a:t> разом </a:t>
            </a:r>
            <a:r>
              <a:rPr lang="ru-RU" sz="2000" b="1" dirty="0" err="1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</a:rPr>
              <a:t>відпочиваємо</a:t>
            </a: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</a:rPr>
              <a:t>,</a:t>
            </a:r>
            <a:endParaRPr lang="ru-RU" sz="2000" dirty="0" smtClean="0">
              <a:solidFill>
                <a:srgbClr val="002060"/>
              </a:solidFill>
              <a:latin typeface="Arial" pitchFamily="34" charset="0"/>
              <a:ea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err="1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</a:rPr>
              <a:t>Всім</a:t>
            </a: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</a:rPr>
              <a:t> ми дружно </a:t>
            </a:r>
            <a:r>
              <a:rPr lang="ru-RU" sz="2000" b="1" dirty="0" err="1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</a:rPr>
              <a:t>допомагаємо</a:t>
            </a: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</a:rPr>
              <a:t>,</a:t>
            </a:r>
            <a:endParaRPr lang="ru-RU" sz="2000" dirty="0" smtClean="0">
              <a:solidFill>
                <a:srgbClr val="002060"/>
              </a:solidFill>
              <a:latin typeface="Arial" pitchFamily="34" charset="0"/>
              <a:ea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</a:rPr>
              <a:t>Ми </a:t>
            </a:r>
            <a:r>
              <a:rPr lang="ru-RU" sz="2000" b="1" dirty="0" err="1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</a:rPr>
              <a:t>живемо</a:t>
            </a: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</a:rPr>
              <a:t> в </a:t>
            </a:r>
            <a:r>
              <a:rPr lang="ru-RU" sz="2000" b="1" dirty="0" err="1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</a:rPr>
              <a:t>цьому</a:t>
            </a: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</a:rPr>
              <a:t>світі</a:t>
            </a: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</a:rPr>
              <a:t>,</a:t>
            </a:r>
            <a:endParaRPr lang="ru-RU" sz="2000" dirty="0" smtClean="0">
              <a:solidFill>
                <a:srgbClr val="002060"/>
              </a:solidFill>
              <a:latin typeface="Arial" pitchFamily="34" charset="0"/>
              <a:ea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</a:rPr>
              <a:t>Як в саду </a:t>
            </a:r>
            <a:r>
              <a:rPr lang="ru-RU" sz="2000" b="1" dirty="0" err="1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</a:rPr>
              <a:t>красиві</a:t>
            </a: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</a:rPr>
              <a:t>квіти</a:t>
            </a: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</a:rPr>
              <a:t>!</a:t>
            </a:r>
            <a:endParaRPr lang="ru-RU" sz="2000" dirty="0" smtClean="0">
              <a:solidFill>
                <a:srgbClr val="002060"/>
              </a:solidFill>
              <a:latin typeface="Arial" pitchFamily="34" charset="0"/>
              <a:ea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     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b="1" dirty="0" smtClean="0">
              <a:solidFill>
                <a:srgbClr val="00206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       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Промовка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endParaRPr lang="ru-RU" sz="2000" dirty="0" smtClean="0">
              <a:solidFill>
                <a:srgbClr val="002060"/>
              </a:solidFill>
              <a:latin typeface="Arial" pitchFamily="34" charset="0"/>
              <a:ea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Будь веселий!</a:t>
            </a:r>
            <a:endParaRPr lang="ru-RU" sz="2000" dirty="0" smtClean="0">
              <a:solidFill>
                <a:srgbClr val="002060"/>
              </a:solidFill>
              <a:latin typeface="Arial" pitchFamily="34" charset="0"/>
              <a:ea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Завжди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так!</a:t>
            </a:r>
            <a:endParaRPr lang="ru-RU" sz="2000" dirty="0" smtClean="0">
              <a:solidFill>
                <a:srgbClr val="002060"/>
              </a:solidFill>
              <a:latin typeface="Arial" pitchFamily="34" charset="0"/>
              <a:ea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 Будь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бадьорий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!</a:t>
            </a:r>
            <a:endParaRPr lang="ru-RU" sz="2000" dirty="0" smtClean="0">
              <a:solidFill>
                <a:srgbClr val="002060"/>
              </a:solidFill>
              <a:latin typeface="Arial" pitchFamily="34" charset="0"/>
              <a:ea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Тільки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так!</a:t>
            </a:r>
            <a:endParaRPr lang="ru-RU" sz="2000" dirty="0" smtClean="0">
              <a:solidFill>
                <a:srgbClr val="002060"/>
              </a:solidFill>
              <a:latin typeface="Arial" pitchFamily="34" charset="0"/>
              <a:ea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Настрій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–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во!</a:t>
            </a:r>
            <a:endParaRPr lang="ru-RU" sz="2000" dirty="0" smtClean="0">
              <a:solidFill>
                <a:srgbClr val="002060"/>
              </a:solidFill>
              <a:latin typeface="Arial" pitchFamily="34" charset="0"/>
              <a:ea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 Погода </a:t>
            </a:r>
            <a:r>
              <a:rPr lang="ru-RU" sz="2000" b="1" dirty="0" smtClean="0">
                <a:solidFill>
                  <a:srgbClr val="002060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–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клас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!</a:t>
            </a:r>
            <a:endParaRPr lang="ru-RU" sz="2000" dirty="0" smtClean="0">
              <a:solidFill>
                <a:srgbClr val="002060"/>
              </a:solidFill>
              <a:latin typeface="Arial" pitchFamily="34" charset="0"/>
              <a:ea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Приєднайтеся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до нас!</a:t>
            </a:r>
            <a:r>
              <a:rPr lang="ru-RU" sz="2000" b="1" dirty="0" smtClean="0">
                <a:solidFill>
                  <a:srgbClr val="002060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»          </a:t>
            </a:r>
            <a:endParaRPr lang="ru-RU" sz="2000" dirty="0" smtClean="0">
              <a:solidFill>
                <a:srgbClr val="002060"/>
              </a:solidFill>
              <a:latin typeface="Arial" pitchFamily="34" charset="0"/>
            </a:endParaRPr>
          </a:p>
        </p:txBody>
      </p:sp>
      <p:pic>
        <p:nvPicPr>
          <p:cNvPr id="3" name="Рисунок 2" descr="http://duxova.at.ua/_nw/2/1521018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7686" y="428605"/>
            <a:ext cx="4295622" cy="35019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schkola25.ucoz.ru/noviy_oosch/novosti/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792936"/>
            <a:ext cx="4286279" cy="527212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3929058" y="428604"/>
            <a:ext cx="5000660" cy="5832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81400" algn="l"/>
              </a:tabLst>
            </a:pP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Список дітей, загону «Ромашки»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3581400" algn="l"/>
              </a:tabLst>
            </a:pP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Авамілєва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Аділє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Юнусовна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3581400" algn="l"/>
              </a:tabLst>
            </a:pP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Кияниця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Іван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Сергійович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3581400" algn="l"/>
              </a:tabLs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Маляренко Артем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Володимирович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3581400" algn="l"/>
              </a:tabLst>
            </a:pP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Пендюр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Кароліна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Андріївна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3581400" algn="l"/>
              </a:tabLst>
            </a:pP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Пустовіт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Анастасія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Сергіївна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3581400" algn="l"/>
              </a:tabLst>
            </a:pP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Пустовіт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Костянтин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Сергійович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3581400" algn="l"/>
              </a:tabLst>
            </a:pP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Рибацький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Веніамін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Миколайович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3581400" algn="l"/>
              </a:tabLst>
            </a:pP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Слободян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Назар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Петрович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3581400" algn="l"/>
              </a:tabLs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Суп Ольга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Василівна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3581400" algn="l"/>
              </a:tabLs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Супрун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Марія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Євгенівна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3581400" algn="l"/>
              </a:tabLs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Торба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Анастасія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Сергіївна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3581400" algn="l"/>
              </a:tabLs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Торба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Андрій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Сергійович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3581400" algn="l"/>
              </a:tabLs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Торба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Сергій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Сергійович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3581400" algn="l"/>
              </a:tabLst>
            </a:pP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Тригуб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Артем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Олександрович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3581400" algn="l"/>
              </a:tabLst>
            </a:pP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Якунін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Кирило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Олександрович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3581400" algn="l"/>
              </a:tabLst>
            </a:pP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81400" algn="l"/>
              </a:tabLst>
            </a:pP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Вихователі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kumimoji="0" lang="uk-UA" sz="2000" b="1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Мельнікова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Любов Іванівна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81400" algn="l"/>
              </a:tabLst>
            </a:pPr>
            <a:r>
              <a:rPr kumimoji="0" lang="uk-UA" sz="2000" b="1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Остаписько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Ганна Петрівна</a:t>
            </a:r>
            <a:endParaRPr kumimoji="0" lang="uk-UA" sz="20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500042"/>
            <a:ext cx="5143536" cy="53707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uk-UA" sz="32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Загін </a:t>
            </a:r>
            <a:r>
              <a:rPr lang="uk-UA" sz="3200" b="1" dirty="0" smtClean="0">
                <a:solidFill>
                  <a:srgbClr val="C00000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lang="uk-UA" sz="32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Соняхи</a:t>
            </a:r>
            <a:r>
              <a:rPr lang="uk-UA" sz="3200" b="1" dirty="0" smtClean="0">
                <a:solidFill>
                  <a:srgbClr val="C00000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 sz="3200" b="1" dirty="0" smtClean="0">
              <a:solidFill>
                <a:srgbClr val="C00000"/>
              </a:solidFill>
              <a:latin typeface="Calibri"/>
              <a:ea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100" b="1" dirty="0" smtClean="0">
              <a:solidFill>
                <a:srgbClr val="C00000"/>
              </a:solidFill>
              <a:latin typeface="Arial" pitchFamily="34" charset="0"/>
              <a:ea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000" b="1" dirty="0" smtClean="0">
                <a:solidFill>
                  <a:srgbClr val="7030A0"/>
                </a:solidFill>
                <a:latin typeface="Arial" pitchFamily="34" charset="0"/>
                <a:ea typeface="Times New Roman" pitchFamily="18" charset="0"/>
              </a:rPr>
              <a:t>Д</a:t>
            </a:r>
            <a:r>
              <a:rPr lang="ru-RU" sz="2000" b="1" dirty="0" err="1" smtClean="0">
                <a:solidFill>
                  <a:srgbClr val="7030A0"/>
                </a:solidFill>
                <a:latin typeface="Arial" pitchFamily="34" charset="0"/>
                <a:ea typeface="Times New Roman" pitchFamily="18" charset="0"/>
              </a:rPr>
              <a:t>евіз</a:t>
            </a:r>
            <a:r>
              <a:rPr lang="ru-RU" sz="2000" b="1" dirty="0" smtClean="0">
                <a:solidFill>
                  <a:srgbClr val="7030A0"/>
                </a:solidFill>
                <a:latin typeface="Arial" pitchFamily="34" charset="0"/>
                <a:ea typeface="Times New Roman" pitchFamily="18" charset="0"/>
              </a:rPr>
              <a:t>:</a:t>
            </a:r>
            <a:endParaRPr lang="ru-RU" sz="1100" dirty="0" smtClean="0">
              <a:latin typeface="Arial" pitchFamily="34" charset="0"/>
              <a:ea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50" i="1" dirty="0" smtClean="0">
                <a:solidFill>
                  <a:srgbClr val="424242"/>
                </a:solidFill>
                <a:latin typeface="Verdana" pitchFamily="34" charset="0"/>
                <a:ea typeface="Times New Roman" pitchFamily="18" charset="0"/>
              </a:rPr>
              <a:t> </a:t>
            </a:r>
            <a:r>
              <a:rPr lang="ru-RU" b="1" dirty="0" err="1" smtClean="0">
                <a:solidFill>
                  <a:srgbClr val="424242"/>
                </a:solidFill>
                <a:latin typeface="Arial" pitchFamily="34" charset="0"/>
                <a:ea typeface="Times New Roman" pitchFamily="18" charset="0"/>
              </a:rPr>
              <a:t>Хто</a:t>
            </a:r>
            <a:r>
              <a:rPr lang="ru-RU" b="1" dirty="0" smtClean="0">
                <a:solidFill>
                  <a:srgbClr val="424242"/>
                </a:solidFill>
                <a:latin typeface="Arial" pitchFamily="34" charset="0"/>
                <a:ea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424242"/>
                </a:solidFill>
                <a:latin typeface="Arial" pitchFamily="34" charset="0"/>
                <a:ea typeface="Times New Roman" pitchFamily="18" charset="0"/>
              </a:rPr>
              <a:t>хоче</a:t>
            </a:r>
            <a:r>
              <a:rPr lang="ru-RU" b="1" dirty="0" smtClean="0">
                <a:solidFill>
                  <a:srgbClr val="424242"/>
                </a:solidFill>
                <a:latin typeface="Arial" pitchFamily="34" charset="0"/>
                <a:ea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424242"/>
                </a:solidFill>
                <a:latin typeface="Arial" pitchFamily="34" charset="0"/>
                <a:ea typeface="Times New Roman" pitchFamily="18" charset="0"/>
              </a:rPr>
              <a:t>щастя</a:t>
            </a:r>
            <a:r>
              <a:rPr lang="ru-RU" b="1" dirty="0" smtClean="0">
                <a:solidFill>
                  <a:srgbClr val="424242"/>
                </a:solidFill>
                <a:latin typeface="Arial" pitchFamily="34" charset="0"/>
                <a:ea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424242"/>
                </a:solidFill>
                <a:latin typeface="Arial" pitchFamily="34" charset="0"/>
                <a:ea typeface="Times New Roman" pitchFamily="18" charset="0"/>
              </a:rPr>
              <a:t>зазнати</a:t>
            </a:r>
            <a:r>
              <a:rPr lang="ru-RU" b="1" dirty="0" smtClean="0">
                <a:solidFill>
                  <a:srgbClr val="424242"/>
                </a:solidFill>
                <a:latin typeface="Arial" pitchFamily="34" charset="0"/>
                <a:ea typeface="Times New Roman" pitchFamily="18" charset="0"/>
              </a:rPr>
              <a:t>,</a:t>
            </a:r>
            <a:endParaRPr lang="ru-RU" sz="1100" dirty="0" smtClean="0">
              <a:latin typeface="Arial" pitchFamily="34" charset="0"/>
              <a:ea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424242"/>
                </a:solidFill>
                <a:latin typeface="Arial" pitchFamily="34" charset="0"/>
                <a:ea typeface="Times New Roman" pitchFamily="18" charset="0"/>
              </a:rPr>
              <a:t>Той повинен </a:t>
            </a:r>
            <a:r>
              <a:rPr lang="ru-RU" b="1" dirty="0" err="1" smtClean="0">
                <a:solidFill>
                  <a:srgbClr val="424242"/>
                </a:solidFill>
                <a:latin typeface="Arial" pitchFamily="34" charset="0"/>
                <a:ea typeface="Times New Roman" pitchFamily="18" charset="0"/>
              </a:rPr>
              <a:t>свій</a:t>
            </a:r>
            <a:r>
              <a:rPr lang="ru-RU" b="1" dirty="0" smtClean="0">
                <a:solidFill>
                  <a:srgbClr val="424242"/>
                </a:solidFill>
                <a:latin typeface="Arial" pitchFamily="34" charset="0"/>
                <a:ea typeface="Times New Roman" pitchFamily="18" charset="0"/>
              </a:rPr>
              <a:t> край </a:t>
            </a:r>
            <a:r>
              <a:rPr lang="ru-RU" b="1" dirty="0" err="1" smtClean="0">
                <a:solidFill>
                  <a:srgbClr val="424242"/>
                </a:solidFill>
                <a:latin typeface="Arial" pitchFamily="34" charset="0"/>
                <a:ea typeface="Times New Roman" pitchFamily="18" charset="0"/>
              </a:rPr>
              <a:t>шанувати</a:t>
            </a:r>
            <a:r>
              <a:rPr lang="ru-RU" b="1" dirty="0" smtClean="0">
                <a:solidFill>
                  <a:srgbClr val="424242"/>
                </a:solidFill>
                <a:latin typeface="Arial" pitchFamily="34" charset="0"/>
                <a:ea typeface="Times New Roman" pitchFamily="18" charset="0"/>
              </a:rPr>
              <a:t>!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uk-UA" sz="1100" b="1" dirty="0" smtClean="0">
              <a:solidFill>
                <a:srgbClr val="424242"/>
              </a:solidFill>
              <a:latin typeface="Arial" pitchFamily="34" charset="0"/>
              <a:ea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uk-UA" sz="1100" b="1" dirty="0" smtClean="0">
              <a:solidFill>
                <a:srgbClr val="424242"/>
              </a:solidFill>
              <a:latin typeface="Arial" pitchFamily="34" charset="0"/>
              <a:ea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uk-UA" sz="1100" b="1" dirty="0" smtClean="0">
              <a:solidFill>
                <a:srgbClr val="424242"/>
              </a:solidFill>
              <a:latin typeface="Arial" pitchFamily="34" charset="0"/>
              <a:ea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uk-UA" sz="1100" b="1" dirty="0" smtClean="0">
              <a:solidFill>
                <a:srgbClr val="424242"/>
              </a:solidFill>
              <a:latin typeface="Arial" pitchFamily="34" charset="0"/>
              <a:ea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uk-UA" sz="1100" b="1" dirty="0" smtClean="0">
              <a:solidFill>
                <a:srgbClr val="424242"/>
              </a:solidFill>
              <a:latin typeface="Arial" pitchFamily="34" charset="0"/>
              <a:ea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100" dirty="0" smtClean="0">
              <a:latin typeface="Arial" pitchFamily="34" charset="0"/>
              <a:ea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err="1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Промовка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endParaRPr lang="ru-RU" sz="1100" dirty="0" smtClean="0">
              <a:latin typeface="Arial" pitchFamily="34" charset="0"/>
              <a:ea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b="1" dirty="0" smtClean="0">
                <a:solidFill>
                  <a:srgbClr val="424242"/>
                </a:solidFill>
                <a:latin typeface="Arial" pitchFamily="34" charset="0"/>
                <a:ea typeface="Times New Roman" pitchFamily="18" charset="0"/>
              </a:rPr>
              <a:t>- </a:t>
            </a:r>
            <a:r>
              <a:rPr lang="ru-RU" b="1" dirty="0" smtClean="0">
                <a:solidFill>
                  <a:srgbClr val="424242"/>
                </a:solidFill>
                <a:latin typeface="Arial" pitchFamily="34" charset="0"/>
                <a:ea typeface="Times New Roman" pitchFamily="18" charset="0"/>
              </a:rPr>
              <a:t>1, 2, 3, 4, 3, 4, 1, 2</a:t>
            </a:r>
            <a:endParaRPr lang="ru-RU" sz="1100" dirty="0" smtClean="0">
              <a:latin typeface="Arial" pitchFamily="34" charset="0"/>
              <a:ea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b="1" dirty="0" smtClean="0">
                <a:solidFill>
                  <a:srgbClr val="424242"/>
                </a:solidFill>
                <a:latin typeface="Arial" pitchFamily="34" charset="0"/>
                <a:ea typeface="Times New Roman" pitchFamily="18" charset="0"/>
              </a:rPr>
              <a:t>- </a:t>
            </a:r>
            <a:r>
              <a:rPr lang="ru-RU" b="1" dirty="0" err="1" smtClean="0">
                <a:solidFill>
                  <a:srgbClr val="424242"/>
                </a:solidFill>
                <a:latin typeface="Arial" pitchFamily="34" charset="0"/>
                <a:ea typeface="Times New Roman" pitchFamily="18" charset="0"/>
              </a:rPr>
              <a:t>Хто</a:t>
            </a:r>
            <a:r>
              <a:rPr lang="ru-RU" b="1" dirty="0" smtClean="0">
                <a:solidFill>
                  <a:srgbClr val="424242"/>
                </a:solidFill>
                <a:latin typeface="Arial" pitchFamily="34" charset="0"/>
                <a:ea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424242"/>
                </a:solidFill>
                <a:latin typeface="Arial" pitchFamily="34" charset="0"/>
                <a:ea typeface="Times New Roman" pitchFamily="18" charset="0"/>
              </a:rPr>
              <a:t>крокує</a:t>
            </a:r>
            <a:r>
              <a:rPr lang="ru-RU" b="1" dirty="0" smtClean="0">
                <a:solidFill>
                  <a:srgbClr val="424242"/>
                </a:solidFill>
                <a:latin typeface="Arial" pitchFamily="34" charset="0"/>
                <a:ea typeface="Times New Roman" pitchFamily="18" charset="0"/>
              </a:rPr>
              <a:t> дружно вряд?</a:t>
            </a:r>
            <a:endParaRPr lang="ru-RU" sz="1100" dirty="0" smtClean="0">
              <a:latin typeface="Arial" pitchFamily="34" charset="0"/>
              <a:ea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b="1" dirty="0" smtClean="0">
                <a:solidFill>
                  <a:srgbClr val="424242"/>
                </a:solidFill>
                <a:latin typeface="Arial" pitchFamily="34" charset="0"/>
                <a:ea typeface="Times New Roman" pitchFamily="18" charset="0"/>
              </a:rPr>
              <a:t>- </a:t>
            </a:r>
            <a:r>
              <a:rPr lang="ru-RU" b="1" dirty="0" err="1" smtClean="0">
                <a:solidFill>
                  <a:srgbClr val="424242"/>
                </a:solidFill>
                <a:latin typeface="Arial" pitchFamily="34" charset="0"/>
                <a:ea typeface="Times New Roman" pitchFamily="18" charset="0"/>
              </a:rPr>
              <a:t>Група</a:t>
            </a:r>
            <a:r>
              <a:rPr lang="ru-RU" b="1" dirty="0" smtClean="0">
                <a:solidFill>
                  <a:srgbClr val="424242"/>
                </a:solidFill>
                <a:latin typeface="Arial" pitchFamily="34" charset="0"/>
                <a:ea typeface="Times New Roman" pitchFamily="18" charset="0"/>
              </a:rPr>
              <a:t> хлоп</a:t>
            </a:r>
            <a:r>
              <a:rPr lang="uk-UA" b="1" dirty="0" smtClean="0">
                <a:solidFill>
                  <a:srgbClr val="424242"/>
                </a:solidFill>
                <a:latin typeface="Arial" pitchFamily="34" charset="0"/>
                <a:ea typeface="Times New Roman" pitchFamily="18" charset="0"/>
              </a:rPr>
              <a:t>ц</a:t>
            </a:r>
            <a:r>
              <a:rPr lang="ru-RU" b="1" dirty="0" err="1" smtClean="0">
                <a:solidFill>
                  <a:srgbClr val="424242"/>
                </a:solidFill>
                <a:latin typeface="Arial" pitchFamily="34" charset="0"/>
                <a:ea typeface="Times New Roman" pitchFamily="18" charset="0"/>
              </a:rPr>
              <a:t>ів</a:t>
            </a:r>
            <a:r>
              <a:rPr lang="ru-RU" b="1" dirty="0" smtClean="0">
                <a:solidFill>
                  <a:srgbClr val="424242"/>
                </a:solidFill>
                <a:latin typeface="Arial" pitchFamily="34" charset="0"/>
                <a:ea typeface="Times New Roman" pitchFamily="18" charset="0"/>
              </a:rPr>
              <a:t> </a:t>
            </a:r>
            <a:r>
              <a:rPr lang="uk-UA" b="1" dirty="0" smtClean="0">
                <a:solidFill>
                  <a:srgbClr val="424242"/>
                </a:solidFill>
                <a:latin typeface="Arial" pitchFamily="34" charset="0"/>
                <a:ea typeface="Times New Roman" pitchFamily="18" charset="0"/>
              </a:rPr>
              <a:t>і</a:t>
            </a:r>
            <a:r>
              <a:rPr lang="ru-RU" b="1" dirty="0" smtClean="0">
                <a:solidFill>
                  <a:srgbClr val="424242"/>
                </a:solidFill>
                <a:latin typeface="Arial" pitchFamily="34" charset="0"/>
                <a:ea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424242"/>
                </a:solidFill>
                <a:latin typeface="Arial" pitchFamily="34" charset="0"/>
                <a:ea typeface="Times New Roman" pitchFamily="18" charset="0"/>
              </a:rPr>
              <a:t>дівчат</a:t>
            </a:r>
            <a:r>
              <a:rPr lang="ru-RU" b="1" dirty="0" smtClean="0">
                <a:solidFill>
                  <a:srgbClr val="424242"/>
                </a:solidFill>
                <a:latin typeface="Arial" pitchFamily="34" charset="0"/>
                <a:ea typeface="Times New Roman" pitchFamily="18" charset="0"/>
              </a:rPr>
              <a:t>.</a:t>
            </a:r>
            <a:endParaRPr lang="ru-RU" sz="1100" dirty="0" smtClean="0">
              <a:latin typeface="Arial" pitchFamily="34" charset="0"/>
              <a:ea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b="1" dirty="0" smtClean="0">
                <a:solidFill>
                  <a:srgbClr val="424242"/>
                </a:solidFill>
                <a:latin typeface="Arial" pitchFamily="34" charset="0"/>
                <a:ea typeface="Times New Roman" pitchFamily="18" charset="0"/>
              </a:rPr>
              <a:t>- </a:t>
            </a:r>
            <a:r>
              <a:rPr lang="ru-RU" b="1" dirty="0" err="1" smtClean="0">
                <a:solidFill>
                  <a:srgbClr val="424242"/>
                </a:solidFill>
                <a:latin typeface="Arial" pitchFamily="34" charset="0"/>
                <a:ea typeface="Times New Roman" pitchFamily="18" charset="0"/>
              </a:rPr>
              <a:t>Дружні</a:t>
            </a:r>
            <a:r>
              <a:rPr lang="ru-RU" b="1" dirty="0" smtClean="0">
                <a:solidFill>
                  <a:srgbClr val="424242"/>
                </a:solidFill>
                <a:latin typeface="Arial" pitchFamily="34" charset="0"/>
                <a:ea typeface="Times New Roman" pitchFamily="18" charset="0"/>
              </a:rPr>
              <a:t> та </a:t>
            </a:r>
            <a:r>
              <a:rPr lang="ru-RU" b="1" dirty="0" err="1" smtClean="0">
                <a:solidFill>
                  <a:srgbClr val="424242"/>
                </a:solidFill>
                <a:latin typeface="Arial" pitchFamily="34" charset="0"/>
                <a:ea typeface="Times New Roman" pitchFamily="18" charset="0"/>
              </a:rPr>
              <a:t>завзяті</a:t>
            </a:r>
            <a:r>
              <a:rPr lang="ru-RU" b="1" dirty="0" smtClean="0">
                <a:solidFill>
                  <a:srgbClr val="424242"/>
                </a:solidFill>
                <a:latin typeface="Arial" pitchFamily="34" charset="0"/>
                <a:ea typeface="Times New Roman" pitchFamily="18" charset="0"/>
              </a:rPr>
              <a:t>,</a:t>
            </a:r>
            <a:endParaRPr lang="ru-RU" sz="1100" dirty="0" smtClean="0">
              <a:latin typeface="Arial" pitchFamily="34" charset="0"/>
              <a:ea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b="1" dirty="0" smtClean="0">
                <a:solidFill>
                  <a:srgbClr val="424242"/>
                </a:solidFill>
                <a:latin typeface="Arial" pitchFamily="34" charset="0"/>
                <a:ea typeface="Times New Roman" pitchFamily="18" charset="0"/>
              </a:rPr>
              <a:t>- </a:t>
            </a:r>
            <a:r>
              <a:rPr lang="ru-RU" b="1" dirty="0" err="1" smtClean="0">
                <a:solidFill>
                  <a:srgbClr val="424242"/>
                </a:solidFill>
                <a:latin typeface="Arial" pitchFamily="34" charset="0"/>
                <a:ea typeface="Times New Roman" pitchFamily="18" charset="0"/>
              </a:rPr>
              <a:t>Мріями</a:t>
            </a:r>
            <a:r>
              <a:rPr lang="ru-RU" b="1" dirty="0" smtClean="0">
                <a:solidFill>
                  <a:srgbClr val="424242"/>
                </a:solidFill>
                <a:latin typeface="Arial" pitchFamily="34" charset="0"/>
                <a:ea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424242"/>
                </a:solidFill>
                <a:latin typeface="Arial" pitchFamily="34" charset="0"/>
                <a:ea typeface="Times New Roman" pitchFamily="18" charset="0"/>
              </a:rPr>
              <a:t>багаті</a:t>
            </a:r>
            <a:r>
              <a:rPr lang="ru-RU" b="1" dirty="0" smtClean="0">
                <a:solidFill>
                  <a:srgbClr val="424242"/>
                </a:solidFill>
                <a:latin typeface="Arial" pitchFamily="34" charset="0"/>
                <a:ea typeface="Times New Roman" pitchFamily="18" charset="0"/>
              </a:rPr>
              <a:t>.</a:t>
            </a:r>
            <a:endParaRPr lang="ru-RU" sz="1100" dirty="0" smtClean="0">
              <a:latin typeface="Arial" pitchFamily="34" charset="0"/>
              <a:ea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b="1" dirty="0" smtClean="0">
                <a:solidFill>
                  <a:srgbClr val="424242"/>
                </a:solidFill>
                <a:latin typeface="Arial" pitchFamily="34" charset="0"/>
                <a:ea typeface="Times New Roman" pitchFamily="18" charset="0"/>
              </a:rPr>
              <a:t>- </a:t>
            </a:r>
            <a:r>
              <a:rPr lang="ru-RU" b="1" dirty="0" smtClean="0">
                <a:solidFill>
                  <a:srgbClr val="424242"/>
                </a:solidFill>
                <a:latin typeface="Arial" pitchFamily="34" charset="0"/>
                <a:ea typeface="Times New Roman" pitchFamily="18" charset="0"/>
              </a:rPr>
              <a:t>Любим ми </a:t>
            </a:r>
            <a:r>
              <a:rPr lang="ru-RU" b="1" dirty="0" err="1" smtClean="0">
                <a:solidFill>
                  <a:srgbClr val="424242"/>
                </a:solidFill>
                <a:latin typeface="Arial" pitchFamily="34" charset="0"/>
                <a:ea typeface="Times New Roman" pitchFamily="18" charset="0"/>
              </a:rPr>
              <a:t>земний</a:t>
            </a:r>
            <a:r>
              <a:rPr lang="ru-RU" b="1" dirty="0" smtClean="0">
                <a:solidFill>
                  <a:srgbClr val="424242"/>
                </a:solidFill>
                <a:latin typeface="Arial" pitchFamily="34" charset="0"/>
                <a:ea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424242"/>
                </a:solidFill>
                <a:latin typeface="Arial" pitchFamily="34" charset="0"/>
                <a:ea typeface="Times New Roman" pitchFamily="18" charset="0"/>
              </a:rPr>
              <a:t>розмай</a:t>
            </a:r>
            <a:r>
              <a:rPr lang="ru-RU" b="1" dirty="0" smtClean="0">
                <a:solidFill>
                  <a:srgbClr val="424242"/>
                </a:solidFill>
                <a:latin typeface="Arial" pitchFamily="34" charset="0"/>
                <a:ea typeface="Times New Roman" pitchFamily="18" charset="0"/>
              </a:rPr>
              <a:t>,</a:t>
            </a:r>
            <a:endParaRPr lang="ru-RU" sz="1100" dirty="0" smtClean="0">
              <a:latin typeface="Arial" pitchFamily="34" charset="0"/>
              <a:ea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b="1" dirty="0" smtClean="0">
                <a:solidFill>
                  <a:srgbClr val="424242"/>
                </a:solidFill>
                <a:latin typeface="Arial" pitchFamily="34" charset="0"/>
                <a:ea typeface="Times New Roman" pitchFamily="18" charset="0"/>
              </a:rPr>
              <a:t>- </a:t>
            </a:r>
            <a:r>
              <a:rPr lang="ru-RU" b="1" dirty="0" err="1" smtClean="0">
                <a:solidFill>
                  <a:srgbClr val="424242"/>
                </a:solidFill>
                <a:latin typeface="Arial" pitchFamily="34" charset="0"/>
                <a:ea typeface="Times New Roman" pitchFamily="18" charset="0"/>
              </a:rPr>
              <a:t>Рідну</a:t>
            </a:r>
            <a:r>
              <a:rPr lang="ru-RU" b="1" dirty="0" smtClean="0">
                <a:solidFill>
                  <a:srgbClr val="424242"/>
                </a:solidFill>
                <a:latin typeface="Arial" pitchFamily="34" charset="0"/>
                <a:ea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424242"/>
                </a:solidFill>
                <a:latin typeface="Arial" pitchFamily="34" charset="0"/>
                <a:ea typeface="Times New Roman" pitchFamily="18" charset="0"/>
              </a:rPr>
              <a:t>мову</a:t>
            </a:r>
            <a:r>
              <a:rPr lang="ru-RU" b="1" dirty="0" smtClean="0">
                <a:solidFill>
                  <a:srgbClr val="424242"/>
                </a:solidFill>
                <a:latin typeface="Arial" pitchFamily="34" charset="0"/>
                <a:ea typeface="Times New Roman" pitchFamily="18" charset="0"/>
              </a:rPr>
              <a:t>, отчий край!</a:t>
            </a:r>
            <a:endParaRPr lang="ru-RU" dirty="0"/>
          </a:p>
        </p:txBody>
      </p:sp>
      <p:pic>
        <p:nvPicPr>
          <p:cNvPr id="3" name="Рисунок 2" descr="http://dityinfo.com/uploads/images/default/poradi_szo_dopomozhut_pidtrimuvati_v_ditini_tvorche_nachalo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7686" y="428605"/>
            <a:ext cx="4552950" cy="41726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/>
          <p:cNvSpPr>
            <a:spLocks noChangeArrowheads="1"/>
          </p:cNvSpPr>
          <p:nvPr/>
        </p:nvSpPr>
        <p:spPr bwMode="auto">
          <a:xfrm>
            <a:off x="571472" y="785794"/>
            <a:ext cx="5217998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81400" algn="l"/>
              </a:tabLst>
            </a:pPr>
            <a:r>
              <a:rPr kumimoji="0" lang="uk-UA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Список дітей загону «Соняхи»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81400" algn="l"/>
              </a:tabLst>
            </a:pP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3581400" algn="l"/>
              </a:tabLs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Журба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Валерій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Вікторович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3581400" algn="l"/>
              </a:tabLs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Журба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Дмитро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вікторович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3581400" algn="l"/>
              </a:tabLst>
            </a:pP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Кононець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Назар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Володимирович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3581400" algn="l"/>
              </a:tabLst>
            </a:pP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Мевша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Анна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Андріївна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3581400" algn="l"/>
              </a:tabLst>
            </a:pP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Порожня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Олександра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Євгенівна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3581400" algn="l"/>
              </a:tabLst>
            </a:pP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Роговий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Сергій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Миколайович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3581400" algn="l"/>
              </a:tabLs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Сомова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Альона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Петрівна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3581400" algn="l"/>
              </a:tabLs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Сомова Катерина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Петрівна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3581400" algn="l"/>
              </a:tabLs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Суп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Тетяна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Василівна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3581400" algn="l"/>
              </a:tabLs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Супрун Катерина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Євгенівна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3581400" algn="l"/>
              </a:tabLst>
            </a:pPr>
            <a:endParaRPr lang="uk-UA" sz="2000" b="1" dirty="0" smtClean="0">
              <a:solidFill>
                <a:schemeClr val="bg1"/>
              </a:solidFill>
              <a:latin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3581400" algn="l"/>
              </a:tabLst>
            </a:pP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81400" algn="l"/>
              </a:tabLst>
            </a:pP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Вихователі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Руденко Лариса Анатоліївна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81400" algn="l"/>
              </a:tabLst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         Шевченко Любов Олександрівна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81400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3" name="Рисунок 2" descr="https://17.img.avito.st/140x105/180144171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90" y="1357298"/>
            <a:ext cx="3929090" cy="45720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over dir="l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Рисунок 35" descr="http://osvitportal.loda.gov.ua/cache/thumbnails/d/dity_tabir_400x400_2_0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357166"/>
            <a:ext cx="3754440" cy="381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  <a:scene3d>
            <a:camera prst="obliqueBottomRight"/>
            <a:lightRig rig="threePt" dir="t"/>
          </a:scene3d>
        </p:spPr>
      </p:pic>
      <p:pic>
        <p:nvPicPr>
          <p:cNvPr id="21505" name="Рисунок 5" descr="http://dnz1505.lvivedu.com/uploads/editor/7901/490865/sitepage_21/images/111111111111111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876550"/>
            <a:ext cx="3714750" cy="3981450"/>
          </a:xfrm>
          <a:prstGeom prst="rect">
            <a:avLst/>
          </a:prstGeom>
          <a:noFill/>
          <a:effectLst>
            <a:softEdge rad="127000"/>
          </a:effectLst>
          <a:scene3d>
            <a:camera prst="isometricOffAxis1Right"/>
            <a:lightRig rig="threePt" dir="t"/>
          </a:scene3d>
        </p:spPr>
      </p:pic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0" y="0"/>
            <a:ext cx="906965" cy="1761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539524" tIns="629974" rIns="358625" bIns="450661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7030A0"/>
                </a:solidFill>
                <a:latin typeface="Arial" pitchFamily="34" charset="0"/>
                <a:ea typeface="Times New Roman" pitchFamily="18" charset="0"/>
              </a:rPr>
              <a:t/>
            </a:r>
            <a:br>
              <a:rPr lang="ru-RU" sz="1600" b="1" dirty="0" smtClean="0">
                <a:solidFill>
                  <a:srgbClr val="7030A0"/>
                </a:solidFill>
                <a:latin typeface="Arial" pitchFamily="34" charset="0"/>
                <a:ea typeface="Times New Roman" pitchFamily="18" charset="0"/>
              </a:rPr>
            </a:br>
            <a:endParaRPr lang="ru-RU" sz="900" dirty="0" smtClean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latin typeface="Arial" pitchFamily="34" charset="0"/>
            </a:endParaRPr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285720" y="457201"/>
            <a:ext cx="8858280" cy="2831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Закличка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до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обіду</a:t>
            </a:r>
            <a:endParaRPr lang="ru-RU" sz="900" dirty="0" smtClean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Сам почуй, скажи </a:t>
            </a:r>
            <a:r>
              <a:rPr lang="ru-RU" sz="2000" dirty="0" err="1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сусіду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</a:t>
            </a:r>
            <a:endParaRPr lang="ru-RU" sz="900" dirty="0" smtClean="0">
              <a:solidFill>
                <a:schemeClr val="bg1"/>
              </a:solidFill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Ми давно </a:t>
            </a:r>
            <a:r>
              <a:rPr lang="ru-RU" sz="2000" dirty="0" err="1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ждемо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обіду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!</a:t>
            </a:r>
            <a:endParaRPr lang="ru-RU" sz="900" dirty="0" smtClean="0">
              <a:solidFill>
                <a:schemeClr val="bg1"/>
              </a:solidFill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</a:t>
            </a:r>
            <a:r>
              <a:rPr lang="ru-RU" sz="2000" dirty="0" err="1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Дуже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справні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ми </a:t>
            </a:r>
            <a:r>
              <a:rPr lang="ru-RU" sz="2000" dirty="0" err="1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туристи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</a:t>
            </a:r>
            <a:endParaRPr lang="ru-RU" sz="900" dirty="0" smtClean="0">
              <a:solidFill>
                <a:schemeClr val="bg1"/>
              </a:solidFill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Дайте ложку, будем </a:t>
            </a:r>
            <a:r>
              <a:rPr lang="ru-RU" sz="2000" dirty="0" err="1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їсти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!</a:t>
            </a:r>
            <a:endParaRPr lang="ru-RU" sz="900" dirty="0" smtClean="0">
              <a:solidFill>
                <a:schemeClr val="bg1"/>
              </a:solidFill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нас </a:t>
            </a:r>
            <a:r>
              <a:rPr lang="ru-RU" sz="2000" dirty="0" err="1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усіх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є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справна жилка - </a:t>
            </a:r>
            <a:endParaRPr lang="ru-RU" sz="900" dirty="0" smtClean="0">
              <a:solidFill>
                <a:schemeClr val="bg1"/>
              </a:solidFill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Ми кругом, де ложка </a:t>
            </a:r>
            <a:r>
              <a:rPr lang="ru-RU" sz="2000" dirty="0" err="1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й</a:t>
            </a:r>
            <a:r>
              <a:rPr lang="en-US" sz="900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вилка!</a:t>
            </a:r>
            <a:endParaRPr lang="ru-RU" sz="900" dirty="0" smtClean="0">
              <a:solidFill>
                <a:schemeClr val="bg1"/>
              </a:solidFill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900" dirty="0" smtClean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latin typeface="Arial" pitchFamily="34" charset="0"/>
            </a:endParaRPr>
          </a:p>
        </p:txBody>
      </p:sp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4000496" y="3929066"/>
            <a:ext cx="4857784" cy="2877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Закличка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до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масових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заходів</a:t>
            </a:r>
            <a:endParaRPr lang="ru-RU" sz="2400" dirty="0" smtClean="0">
              <a:latin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Ми </a:t>
            </a:r>
            <a:r>
              <a:rPr lang="ru-RU" sz="2000" dirty="0" err="1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усі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 одна родина,</a:t>
            </a:r>
            <a:endParaRPr lang="ru-RU" sz="900" dirty="0" smtClean="0">
              <a:solidFill>
                <a:schemeClr val="bg1"/>
              </a:solidFill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Ми </a:t>
            </a:r>
            <a:r>
              <a:rPr lang="ru-RU" sz="2000" dirty="0" err="1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єдина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Україна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!</a:t>
            </a:r>
            <a:endParaRPr lang="ru-RU" sz="900" dirty="0" smtClean="0">
              <a:solidFill>
                <a:schemeClr val="bg1"/>
              </a:solidFill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Ми </a:t>
            </a:r>
            <a:r>
              <a:rPr lang="ru-RU" sz="2000" dirty="0" err="1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сім'я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 </a:t>
            </a:r>
            <a:r>
              <a:rPr lang="ru-RU" sz="2000" dirty="0" err="1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одна-єдина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</a:t>
            </a:r>
            <a:endParaRPr lang="ru-RU" sz="900" dirty="0" smtClean="0">
              <a:solidFill>
                <a:schemeClr val="bg1"/>
              </a:solidFill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</a:t>
            </a:r>
            <a:r>
              <a:rPr lang="ru-RU" sz="2000" dirty="0" err="1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Слався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ненька-Україна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!</a:t>
            </a:r>
            <a:endParaRPr lang="ru-RU" sz="900" dirty="0" smtClean="0">
              <a:solidFill>
                <a:schemeClr val="bg1"/>
              </a:solidFill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err="1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Синє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небо, </a:t>
            </a:r>
            <a:r>
              <a:rPr lang="ru-RU" sz="2000" dirty="0" err="1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хлібний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колос,</a:t>
            </a:r>
            <a:endParaRPr lang="ru-RU" sz="900" dirty="0" smtClean="0">
              <a:solidFill>
                <a:schemeClr val="bg1"/>
              </a:solidFill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err="1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України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лине голос!</a:t>
            </a:r>
            <a:endParaRPr lang="ru-RU" sz="1200" i="1" dirty="0" smtClean="0">
              <a:solidFill>
                <a:schemeClr val="bg1"/>
              </a:solidFill>
              <a:latin typeface="Arial" pitchFamily="34" charset="0"/>
              <a:ea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i="1" dirty="0" smtClean="0">
                <a:latin typeface="Arial" pitchFamily="34" charset="0"/>
                <a:ea typeface="Times New Roman" pitchFamily="18" charset="0"/>
              </a:rPr>
              <a:t/>
            </a:r>
            <a:br>
              <a:rPr lang="ru-RU" sz="1200" i="1" dirty="0" smtClean="0">
                <a:latin typeface="Arial" pitchFamily="34" charset="0"/>
                <a:ea typeface="Times New Roman" pitchFamily="18" charset="0"/>
              </a:rPr>
            </a:br>
            <a:endParaRPr lang="ru-RU" dirty="0" smtClean="0">
              <a:latin typeface="Arial" pitchFamily="34" charset="0"/>
            </a:endParaRP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92" name="Рисунок 2" descr="sun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57588" y="1282700"/>
            <a:ext cx="1905000" cy="1911350"/>
          </a:xfrm>
          <a:prstGeom prst="rect">
            <a:avLst/>
          </a:prstGeom>
          <a:noFill/>
        </p:spPr>
      </p:pic>
      <p:sp>
        <p:nvSpPr>
          <p:cNvPr id="24589" name="AutoShape 13"/>
          <p:cNvSpPr>
            <a:spLocks noChangeShapeType="1"/>
          </p:cNvSpPr>
          <p:nvPr/>
        </p:nvSpPr>
        <p:spPr bwMode="auto">
          <a:xfrm flipV="1">
            <a:off x="2000232" y="2714620"/>
            <a:ext cx="1643075" cy="285752"/>
          </a:xfrm>
          <a:prstGeom prst="straightConnector1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586" name="AutoShape 10"/>
          <p:cNvSpPr>
            <a:spLocks noChangeShapeType="1"/>
          </p:cNvSpPr>
          <p:nvPr/>
        </p:nvSpPr>
        <p:spPr bwMode="auto">
          <a:xfrm flipV="1">
            <a:off x="1931988" y="2965450"/>
            <a:ext cx="1965325" cy="1341438"/>
          </a:xfrm>
          <a:prstGeom prst="straightConnector1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595" name="AutoShape 19"/>
          <p:cNvSpPr>
            <a:spLocks noChangeShapeType="1"/>
          </p:cNvSpPr>
          <p:nvPr/>
        </p:nvSpPr>
        <p:spPr bwMode="auto">
          <a:xfrm flipH="1">
            <a:off x="4698999" y="928670"/>
            <a:ext cx="45719" cy="474680"/>
          </a:xfrm>
          <a:prstGeom prst="straightConnector1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590" name="AutoShape 14"/>
          <p:cNvSpPr>
            <a:spLocks noChangeShapeType="1"/>
          </p:cNvSpPr>
          <p:nvPr/>
        </p:nvSpPr>
        <p:spPr bwMode="auto">
          <a:xfrm flipH="1">
            <a:off x="5345114" y="2214554"/>
            <a:ext cx="512770" cy="220672"/>
          </a:xfrm>
          <a:prstGeom prst="straightConnector1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585" name="AutoShape 9"/>
          <p:cNvSpPr>
            <a:spLocks noChangeShapeType="1"/>
          </p:cNvSpPr>
          <p:nvPr/>
        </p:nvSpPr>
        <p:spPr bwMode="auto">
          <a:xfrm flipH="1" flipV="1">
            <a:off x="5214942" y="2786058"/>
            <a:ext cx="1071568" cy="500066"/>
          </a:xfrm>
          <a:prstGeom prst="straightConnector1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588" name="AutoShape 12"/>
          <p:cNvSpPr>
            <a:spLocks noChangeArrowheads="1"/>
          </p:cNvSpPr>
          <p:nvPr/>
        </p:nvSpPr>
        <p:spPr bwMode="auto">
          <a:xfrm rot="19999881">
            <a:off x="4940513" y="2992271"/>
            <a:ext cx="52388" cy="1001841"/>
          </a:xfrm>
          <a:prstGeom prst="downArrow">
            <a:avLst>
              <a:gd name="adj1" fmla="val 50000"/>
              <a:gd name="adj2" fmla="val 717361"/>
            </a:avLst>
          </a:prstGeom>
          <a:solidFill>
            <a:srgbClr val="FFFFFF"/>
          </a:solidFill>
          <a:ln w="76200">
            <a:solidFill>
              <a:srgbClr val="0000FF"/>
            </a:solidFill>
            <a:miter lim="800000"/>
            <a:headEnd/>
            <a:tailEnd/>
          </a:ln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578" name="AutoShape 2"/>
          <p:cNvSpPr>
            <a:spLocks noChangeArrowheads="1"/>
          </p:cNvSpPr>
          <p:nvPr/>
        </p:nvSpPr>
        <p:spPr bwMode="auto">
          <a:xfrm>
            <a:off x="3500430" y="6000769"/>
            <a:ext cx="669925" cy="579438"/>
          </a:xfrm>
          <a:prstGeom prst="smileyFace">
            <a:avLst>
              <a:gd name="adj" fmla="val 4653"/>
            </a:avLst>
          </a:prstGeom>
          <a:solidFill>
            <a:srgbClr val="FFFFFF"/>
          </a:solidFill>
          <a:ln w="57150">
            <a:solidFill>
              <a:srgbClr val="FF0066"/>
            </a:solidFill>
            <a:round/>
            <a:headEnd/>
            <a:tailEnd/>
          </a:ln>
          <a:effectLst>
            <a:outerShdw sy="-50000" kx="-2453608" rotWithShape="0">
              <a:srgbClr val="808080">
                <a:alpha val="50000"/>
              </a:srgbClr>
            </a:outerShdw>
          </a:effec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581" name="AutoShape 5"/>
          <p:cNvSpPr>
            <a:spLocks noChangeArrowheads="1"/>
          </p:cNvSpPr>
          <p:nvPr/>
        </p:nvSpPr>
        <p:spPr bwMode="auto">
          <a:xfrm>
            <a:off x="1643043" y="5429264"/>
            <a:ext cx="1046162" cy="1011237"/>
          </a:xfrm>
          <a:prstGeom prst="smileyFace">
            <a:avLst>
              <a:gd name="adj" fmla="val 4653"/>
            </a:avLst>
          </a:prstGeom>
          <a:solidFill>
            <a:srgbClr val="FFFFFF"/>
          </a:solidFill>
          <a:ln w="38100">
            <a:solidFill>
              <a:srgbClr val="0000FF"/>
            </a:solidFill>
            <a:round/>
            <a:headEnd/>
            <a:tailEnd/>
          </a:ln>
          <a:effectLst>
            <a:outerShdw sy="50000" kx="-2453608" rotWithShape="0">
              <a:srgbClr val="808080">
                <a:alpha val="50000"/>
              </a:srgbClr>
            </a:outerShdw>
          </a:effec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577" name="AutoShape 1"/>
          <p:cNvSpPr>
            <a:spLocks noChangeArrowheads="1"/>
          </p:cNvSpPr>
          <p:nvPr/>
        </p:nvSpPr>
        <p:spPr bwMode="auto">
          <a:xfrm>
            <a:off x="5357819" y="5643578"/>
            <a:ext cx="847725" cy="787400"/>
          </a:xfrm>
          <a:prstGeom prst="smileyFace">
            <a:avLst>
              <a:gd name="adj" fmla="val 4653"/>
            </a:avLst>
          </a:prstGeom>
          <a:solidFill>
            <a:srgbClr val="FFFFFF"/>
          </a:solidFill>
          <a:ln w="57150">
            <a:solidFill>
              <a:srgbClr val="FF9900"/>
            </a:solidFill>
            <a:round/>
            <a:headEnd/>
            <a:tailEnd/>
          </a:ln>
          <a:effectLst>
            <a:prstShdw prst="shdw12">
              <a:srgbClr val="808080">
                <a:alpha val="50000"/>
              </a:srgbClr>
            </a:prstShdw>
          </a:effec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582" name="AutoShape 6"/>
          <p:cNvSpPr>
            <a:spLocks noChangeArrowheads="1"/>
          </p:cNvSpPr>
          <p:nvPr/>
        </p:nvSpPr>
        <p:spPr bwMode="auto">
          <a:xfrm rot="4674648">
            <a:off x="5278350" y="4908647"/>
            <a:ext cx="1055381" cy="357017"/>
          </a:xfrm>
          <a:prstGeom prst="curvedDownArrow">
            <a:avLst>
              <a:gd name="adj1" fmla="val 65349"/>
              <a:gd name="adj2" fmla="val 130698"/>
              <a:gd name="adj3" fmla="val 33333"/>
            </a:avLst>
          </a:prstGeom>
          <a:solidFill>
            <a:srgbClr val="FFFFFF"/>
          </a:solidFill>
          <a:ln w="9525">
            <a:solidFill>
              <a:srgbClr val="FF0066"/>
            </a:solidFill>
            <a:miter lim="800000"/>
            <a:headEnd/>
            <a:tailEnd/>
          </a:ln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580" name="AutoShape 4"/>
          <p:cNvSpPr>
            <a:spLocks noChangeArrowheads="1"/>
          </p:cNvSpPr>
          <p:nvPr/>
        </p:nvSpPr>
        <p:spPr bwMode="auto">
          <a:xfrm rot="4737043">
            <a:off x="3329472" y="5161049"/>
            <a:ext cx="1275738" cy="333375"/>
          </a:xfrm>
          <a:prstGeom prst="curvedDownArrow">
            <a:avLst>
              <a:gd name="adj1" fmla="val 50762"/>
              <a:gd name="adj2" fmla="val 101524"/>
              <a:gd name="adj3" fmla="val 33333"/>
            </a:avLst>
          </a:prstGeom>
          <a:solidFill>
            <a:srgbClr val="FFFFFF"/>
          </a:solidFill>
          <a:ln w="9525">
            <a:solidFill>
              <a:srgbClr val="FF0066"/>
            </a:solidFill>
            <a:miter lim="800000"/>
            <a:headEnd/>
            <a:tailEnd/>
          </a:ln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579" name="AutoShape 3"/>
          <p:cNvSpPr>
            <a:spLocks noChangeArrowheads="1"/>
          </p:cNvSpPr>
          <p:nvPr/>
        </p:nvSpPr>
        <p:spPr bwMode="auto">
          <a:xfrm rot="8055102">
            <a:off x="2027692" y="4900337"/>
            <a:ext cx="1212239" cy="325237"/>
          </a:xfrm>
          <a:prstGeom prst="curvedDownArrow">
            <a:avLst>
              <a:gd name="adj1" fmla="val 81029"/>
              <a:gd name="adj2" fmla="val 162059"/>
              <a:gd name="adj3" fmla="val 33333"/>
            </a:avLst>
          </a:prstGeom>
          <a:solidFill>
            <a:srgbClr val="FFFFFF"/>
          </a:solidFill>
          <a:ln w="9525">
            <a:solidFill>
              <a:srgbClr val="FF0066"/>
            </a:solidFill>
            <a:miter lim="800000"/>
            <a:headEnd/>
            <a:tailEnd/>
          </a:ln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583" name="AutoShape 7"/>
          <p:cNvSpPr>
            <a:spLocks noChangeArrowheads="1"/>
          </p:cNvSpPr>
          <p:nvPr/>
        </p:nvSpPr>
        <p:spPr bwMode="auto">
          <a:xfrm>
            <a:off x="7000892" y="5143512"/>
            <a:ext cx="1017588" cy="1050925"/>
          </a:xfrm>
          <a:prstGeom prst="smileyFace">
            <a:avLst>
              <a:gd name="adj" fmla="val 4653"/>
            </a:avLst>
          </a:prstGeom>
          <a:solidFill>
            <a:srgbClr val="FFFFFF"/>
          </a:solidFill>
          <a:ln w="57150">
            <a:solidFill>
              <a:srgbClr val="FF0066"/>
            </a:solidFill>
            <a:round/>
            <a:headEnd/>
            <a:tailEnd/>
          </a:ln>
          <a:effectLst>
            <a:outerShdw sy="-50000" kx="-2453608" rotWithShape="0">
              <a:srgbClr val="808080">
                <a:alpha val="50000"/>
              </a:srgbClr>
            </a:outerShdw>
          </a:effec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584" name="AutoShape 8"/>
          <p:cNvSpPr>
            <a:spLocks noChangeArrowheads="1"/>
          </p:cNvSpPr>
          <p:nvPr/>
        </p:nvSpPr>
        <p:spPr bwMode="auto">
          <a:xfrm rot="2920535">
            <a:off x="6436388" y="4745607"/>
            <a:ext cx="962025" cy="263525"/>
          </a:xfrm>
          <a:prstGeom prst="curvedDownArrow">
            <a:avLst>
              <a:gd name="adj1" fmla="val 73012"/>
              <a:gd name="adj2" fmla="val 146024"/>
              <a:gd name="adj3" fmla="val 33333"/>
            </a:avLst>
          </a:prstGeom>
          <a:solidFill>
            <a:srgbClr val="FFFFFF"/>
          </a:solidFill>
          <a:ln w="9525">
            <a:solidFill>
              <a:srgbClr val="FF0066"/>
            </a:solidFill>
            <a:miter lim="800000"/>
            <a:headEnd/>
            <a:tailEnd/>
          </a:ln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587" name="AutoShape 11"/>
          <p:cNvSpPr>
            <a:spLocks noChangeArrowheads="1"/>
          </p:cNvSpPr>
          <p:nvPr/>
        </p:nvSpPr>
        <p:spPr bwMode="auto">
          <a:xfrm rot="1156293">
            <a:off x="4119563" y="3059114"/>
            <a:ext cx="44450" cy="1055687"/>
          </a:xfrm>
          <a:prstGeom prst="downArrow">
            <a:avLst>
              <a:gd name="adj1" fmla="val 50000"/>
              <a:gd name="adj2" fmla="val 593750"/>
            </a:avLst>
          </a:prstGeom>
          <a:solidFill>
            <a:srgbClr val="FFFFFF"/>
          </a:solidFill>
          <a:ln w="76200">
            <a:solidFill>
              <a:srgbClr val="0000FF"/>
            </a:solidFill>
            <a:miter lim="800000"/>
            <a:headEnd/>
            <a:tailEnd/>
          </a:ln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593" name="AutoShape 17"/>
          <p:cNvSpPr>
            <a:spLocks noChangeShapeType="1"/>
          </p:cNvSpPr>
          <p:nvPr/>
        </p:nvSpPr>
        <p:spPr bwMode="auto">
          <a:xfrm>
            <a:off x="3227389" y="1103314"/>
            <a:ext cx="669925" cy="390525"/>
          </a:xfrm>
          <a:prstGeom prst="straightConnector1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591" name="AutoShape 15"/>
          <p:cNvSpPr>
            <a:spLocks noChangeShapeType="1"/>
          </p:cNvSpPr>
          <p:nvPr/>
        </p:nvSpPr>
        <p:spPr bwMode="auto">
          <a:xfrm>
            <a:off x="2714612" y="1643050"/>
            <a:ext cx="706451" cy="249250"/>
          </a:xfrm>
          <a:prstGeom prst="straightConnector1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594" name="AutoShape 18"/>
          <p:cNvSpPr>
            <a:spLocks noChangeShapeType="1"/>
          </p:cNvSpPr>
          <p:nvPr/>
        </p:nvSpPr>
        <p:spPr bwMode="auto">
          <a:xfrm flipH="1">
            <a:off x="5214942" y="1142985"/>
            <a:ext cx="785818" cy="285752"/>
          </a:xfrm>
          <a:prstGeom prst="straightConnector1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596" name="Rectangle 20"/>
          <p:cNvSpPr>
            <a:spLocks noChangeArrowheads="1"/>
          </p:cNvSpPr>
          <p:nvPr/>
        </p:nvSpPr>
        <p:spPr bwMode="auto">
          <a:xfrm>
            <a:off x="0" y="285728"/>
            <a:ext cx="9144000" cy="1523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5854093" algn="l"/>
              </a:tabLst>
            </a:pPr>
            <a:r>
              <a:rPr lang="uk-UA" sz="2200" b="1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</a:t>
            </a:r>
            <a:r>
              <a:rPr lang="uk-UA" sz="2200" b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Модель табору відпочинку</a:t>
            </a:r>
            <a:r>
              <a:rPr lang="uk-UA" sz="2200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uk-UA" sz="2200" b="1" i="1" dirty="0" smtClean="0">
                <a:solidFill>
                  <a:srgbClr val="C00000"/>
                </a:solidFill>
                <a:latin typeface="Calibri"/>
                <a:ea typeface="Times New Roman" pitchFamily="18" charset="0"/>
                <a:cs typeface="Arial" pitchFamily="34" charset="0"/>
              </a:rPr>
              <a:t>«</a:t>
            </a:r>
            <a:r>
              <a:rPr lang="uk-UA" sz="2200" b="1" i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Сонечко</a:t>
            </a:r>
            <a:r>
              <a:rPr lang="uk-UA" sz="2200" b="1" i="1" dirty="0" smtClean="0">
                <a:solidFill>
                  <a:srgbClr val="C00000"/>
                </a:solidFill>
                <a:latin typeface="Calibri"/>
                <a:ea typeface="Times New Roman" pitchFamily="18" charset="0"/>
                <a:cs typeface="Arial" pitchFamily="34" charset="0"/>
              </a:rPr>
              <a:t>»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5854093" algn="l"/>
              </a:tabLst>
            </a:pPr>
            <a:endParaRPr lang="uk-UA" sz="2200" b="1" i="1" dirty="0" smtClean="0">
              <a:solidFill>
                <a:srgbClr val="C00000"/>
              </a:solidFill>
              <a:latin typeface="Calibri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5854093" algn="l"/>
              </a:tabLst>
            </a:pPr>
            <a:endParaRPr lang="uk-UA" sz="2200" b="1" i="1" dirty="0" smtClean="0">
              <a:solidFill>
                <a:srgbClr val="C00000"/>
              </a:solidFill>
              <a:latin typeface="Calibri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5854093" algn="l"/>
              </a:tabLst>
            </a:pPr>
            <a:endParaRPr lang="ru-RU" sz="900" dirty="0" smtClean="0">
              <a:solidFill>
                <a:srgbClr val="C00000"/>
              </a:solidFill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5854093" algn="l"/>
              </a:tabLst>
            </a:pPr>
            <a:endParaRPr lang="ru-RU" dirty="0" smtClean="0">
              <a:latin typeface="Arial" pitchFamily="34" charset="0"/>
            </a:endParaRPr>
          </a:p>
        </p:txBody>
      </p:sp>
      <p:sp>
        <p:nvSpPr>
          <p:cNvPr id="24597" name="Rectangle 21"/>
          <p:cNvSpPr>
            <a:spLocks noChangeArrowheads="1"/>
          </p:cNvSpPr>
          <p:nvPr/>
        </p:nvSpPr>
        <p:spPr bwMode="auto">
          <a:xfrm>
            <a:off x="0" y="571480"/>
            <a:ext cx="9144000" cy="707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5854093" algn="l"/>
              </a:tabLst>
            </a:pPr>
            <a:r>
              <a:rPr lang="uk-UA" sz="2200" b="1" i="1" dirty="0" smtClean="0">
                <a:solidFill>
                  <a:srgbClr val="365F9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                  </a:t>
            </a:r>
            <a:r>
              <a:rPr lang="uk-UA" sz="2000" b="1" i="1" dirty="0" smtClean="0">
                <a:solidFill>
                  <a:srgbClr val="365F9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рада школи</a:t>
            </a:r>
            <a:endParaRPr lang="ru-RU" sz="2000" dirty="0" smtClean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5854093" algn="l"/>
              </a:tabLst>
            </a:pPr>
            <a:endParaRPr lang="ru-RU" dirty="0" smtClean="0">
              <a:latin typeface="Arial" pitchFamily="34" charset="0"/>
            </a:endParaRPr>
          </a:p>
        </p:txBody>
      </p:sp>
      <p:sp>
        <p:nvSpPr>
          <p:cNvPr id="24598" name="Rectangle 22"/>
          <p:cNvSpPr>
            <a:spLocks noChangeArrowheads="1"/>
          </p:cNvSpPr>
          <p:nvPr/>
        </p:nvSpPr>
        <p:spPr bwMode="auto">
          <a:xfrm>
            <a:off x="0" y="914401"/>
            <a:ext cx="9144000" cy="707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5854093" algn="l"/>
              </a:tabLst>
            </a:pPr>
            <a:r>
              <a:rPr lang="uk-UA" sz="2200" b="1" i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</a:t>
            </a:r>
            <a:r>
              <a:rPr lang="uk-UA" sz="2000" b="1" i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бібліотекар   </a:t>
            </a:r>
            <a:r>
              <a:rPr lang="en-US" sz="2000" b="1" i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    </a:t>
            </a:r>
            <a:r>
              <a:rPr lang="uk-UA" sz="2000" b="1" i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  спонсори</a:t>
            </a:r>
            <a:endParaRPr lang="ru-RU" sz="2000" dirty="0" smtClean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5854093" algn="l"/>
              </a:tabLst>
            </a:pPr>
            <a:endParaRPr lang="ru-RU" dirty="0" smtClean="0">
              <a:latin typeface="Arial" pitchFamily="34" charset="0"/>
            </a:endParaRPr>
          </a:p>
        </p:txBody>
      </p:sp>
      <p:sp>
        <p:nvSpPr>
          <p:cNvPr id="24599" name="Rectangle 23"/>
          <p:cNvSpPr>
            <a:spLocks noChangeArrowheads="1"/>
          </p:cNvSpPr>
          <p:nvPr/>
        </p:nvSpPr>
        <p:spPr bwMode="auto">
          <a:xfrm>
            <a:off x="142844" y="1357298"/>
            <a:ext cx="5915382" cy="677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30" tIns="45715" rIns="91430" bIns="45715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5854093" algn="l"/>
              </a:tabLst>
            </a:pPr>
            <a:r>
              <a:rPr lang="uk-UA" sz="2000" b="1" i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керівники гуртків                                              </a:t>
            </a:r>
            <a:endParaRPr lang="ru-RU" sz="2000" dirty="0" smtClean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5854093" algn="l"/>
              </a:tabLst>
            </a:pPr>
            <a:endParaRPr lang="ru-RU" dirty="0" smtClean="0">
              <a:latin typeface="Arial" pitchFamily="34" charset="0"/>
            </a:endParaRPr>
          </a:p>
        </p:txBody>
      </p:sp>
      <p:sp>
        <p:nvSpPr>
          <p:cNvPr id="24600" name="Rectangle 24"/>
          <p:cNvSpPr>
            <a:spLocks noChangeArrowheads="1"/>
          </p:cNvSpPr>
          <p:nvPr/>
        </p:nvSpPr>
        <p:spPr bwMode="auto">
          <a:xfrm>
            <a:off x="0" y="1828801"/>
            <a:ext cx="9429784" cy="707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5854093" algn="l"/>
              </a:tabLst>
            </a:pPr>
            <a:r>
              <a:rPr lang="uk-UA" sz="2200" b="1" i="1" dirty="0" smtClean="0">
                <a:solidFill>
                  <a:srgbClr val="FFC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                                           </a:t>
            </a:r>
            <a:r>
              <a:rPr lang="uk-UA" sz="2000" b="1" i="1" dirty="0" smtClean="0">
                <a:solidFill>
                  <a:srgbClr val="365F9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районний відділ освіти</a:t>
            </a:r>
            <a:endParaRPr lang="ru-RU" sz="2000" dirty="0" smtClean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5854093" algn="l"/>
              </a:tabLst>
            </a:pPr>
            <a:endParaRPr lang="ru-RU" dirty="0" smtClean="0">
              <a:latin typeface="Arial" pitchFamily="34" charset="0"/>
            </a:endParaRPr>
          </a:p>
        </p:txBody>
      </p:sp>
      <p:sp>
        <p:nvSpPr>
          <p:cNvPr id="24601" name="Rectangle 25"/>
          <p:cNvSpPr>
            <a:spLocks noChangeArrowheads="1"/>
          </p:cNvSpPr>
          <p:nvPr/>
        </p:nvSpPr>
        <p:spPr bwMode="auto">
          <a:xfrm>
            <a:off x="0" y="2286000"/>
            <a:ext cx="184702" cy="929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30" tIns="45715" rIns="91430" bIns="45715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5854093" algn="l"/>
              </a:tabLst>
            </a:pPr>
            <a:r>
              <a:rPr lang="ru-RU" dirty="0" smtClean="0">
                <a:latin typeface="Arial" pitchFamily="34" charset="0"/>
              </a:rPr>
              <a:t/>
            </a:r>
            <a:br>
              <a:rPr lang="ru-RU" dirty="0" smtClean="0">
                <a:latin typeface="Arial" pitchFamily="34" charset="0"/>
              </a:rPr>
            </a:br>
            <a:endParaRPr lang="ru-RU" dirty="0" smtClean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5854093" algn="l"/>
              </a:tabLst>
            </a:pPr>
            <a:endParaRPr lang="ru-RU" dirty="0" smtClean="0">
              <a:latin typeface="Arial" pitchFamily="34" charset="0"/>
            </a:endParaRPr>
          </a:p>
        </p:txBody>
      </p:sp>
      <p:sp>
        <p:nvSpPr>
          <p:cNvPr id="24602" name="Rectangle 26"/>
          <p:cNvSpPr>
            <a:spLocks noChangeArrowheads="1"/>
          </p:cNvSpPr>
          <p:nvPr/>
        </p:nvSpPr>
        <p:spPr bwMode="auto">
          <a:xfrm>
            <a:off x="0" y="2743200"/>
            <a:ext cx="8609773" cy="1323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30" tIns="45715" rIns="91430" bIns="45715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792081" algn="l"/>
                <a:tab pos="5854093" algn="l"/>
              </a:tabLst>
            </a:pPr>
            <a:r>
              <a:rPr lang="uk-UA" sz="2200" b="1" i="1" dirty="0" smtClean="0">
                <a:solidFill>
                  <a:srgbClr val="365F9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</a:t>
            </a:r>
            <a:r>
              <a:rPr lang="uk-UA" sz="2000" b="1" i="1" dirty="0" smtClean="0">
                <a:solidFill>
                  <a:srgbClr val="365F9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вихователі                                                        </a:t>
            </a:r>
            <a:endParaRPr lang="ru-RU" sz="2000" dirty="0" smtClean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792081" algn="l"/>
                <a:tab pos="5854093" algn="l"/>
              </a:tabLst>
            </a:pPr>
            <a:r>
              <a:rPr lang="uk-UA" sz="2000" b="1" i="1" dirty="0" smtClean="0">
                <a:solidFill>
                  <a:srgbClr val="365F9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                                                             керівник табору</a:t>
            </a:r>
            <a:endParaRPr lang="ru-RU" sz="2000" dirty="0" smtClean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792081" algn="l"/>
                <a:tab pos="5854093" algn="l"/>
              </a:tabLst>
            </a:pPr>
            <a:r>
              <a:rPr lang="uk-UA" sz="2000" b="1" i="1" dirty="0" smtClean="0">
                <a:solidFill>
                  <a:srgbClr val="FFC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	</a:t>
            </a:r>
            <a:endParaRPr lang="ru-RU" sz="2000" dirty="0" smtClean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792081" algn="l"/>
                <a:tab pos="5854093" algn="l"/>
              </a:tabLst>
            </a:pPr>
            <a:endParaRPr lang="ru-RU" dirty="0" smtClean="0">
              <a:latin typeface="Arial" pitchFamily="34" charset="0"/>
            </a:endParaRPr>
          </a:p>
        </p:txBody>
      </p:sp>
      <p:sp>
        <p:nvSpPr>
          <p:cNvPr id="24603" name="Rectangle 27"/>
          <p:cNvSpPr>
            <a:spLocks noChangeArrowheads="1"/>
          </p:cNvSpPr>
          <p:nvPr/>
        </p:nvSpPr>
        <p:spPr bwMode="auto">
          <a:xfrm>
            <a:off x="0" y="4143380"/>
            <a:ext cx="9144000" cy="738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5854093" algn="l"/>
              </a:tabLst>
            </a:pPr>
            <a:r>
              <a:rPr lang="uk-UA" sz="2200" b="1" i="1" dirty="0" smtClean="0">
                <a:solidFill>
                  <a:srgbClr val="365F9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    </a:t>
            </a:r>
            <a:r>
              <a:rPr lang="uk-UA" sz="2000" b="1" i="1" dirty="0" smtClean="0">
                <a:solidFill>
                  <a:srgbClr val="365F9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батьки </a:t>
            </a:r>
            <a:r>
              <a:rPr lang="uk-UA" sz="2200" b="1" i="1" dirty="0" smtClean="0">
                <a:solidFill>
                  <a:srgbClr val="365F9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</a:t>
            </a:r>
            <a:r>
              <a:rPr lang="uk-UA" sz="2400" b="1" dirty="0" smtClean="0">
                <a:solidFill>
                  <a:srgbClr val="943634"/>
                </a:solidFill>
                <a:latin typeface="Calibri"/>
                <a:ea typeface="Times New Roman" pitchFamily="18" charset="0"/>
                <a:cs typeface="Arial" pitchFamily="34" charset="0"/>
              </a:rPr>
              <a:t>«</a:t>
            </a:r>
            <a:r>
              <a:rPr lang="uk-UA" sz="2400" b="1" dirty="0" smtClean="0">
                <a:solidFill>
                  <a:srgbClr val="943634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Ромашки</a:t>
            </a:r>
            <a:r>
              <a:rPr lang="uk-UA" sz="2400" b="1" dirty="0" smtClean="0">
                <a:solidFill>
                  <a:srgbClr val="943634"/>
                </a:solidFill>
                <a:latin typeface="Calibri"/>
                <a:ea typeface="Times New Roman" pitchFamily="18" charset="0"/>
                <a:cs typeface="Arial" pitchFamily="34" charset="0"/>
              </a:rPr>
              <a:t>»</a:t>
            </a:r>
            <a:endParaRPr lang="ru-RU" sz="900" dirty="0" smtClean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5854093" algn="l"/>
              </a:tabLst>
            </a:pPr>
            <a:endParaRPr lang="ru-RU" dirty="0" smtClean="0">
              <a:latin typeface="Arial" pitchFamily="34" charset="0"/>
            </a:endParaRPr>
          </a:p>
        </p:txBody>
      </p:sp>
      <p:sp>
        <p:nvSpPr>
          <p:cNvPr id="24604" name="Rectangle 28"/>
          <p:cNvSpPr>
            <a:spLocks noChangeArrowheads="1"/>
          </p:cNvSpPr>
          <p:nvPr/>
        </p:nvSpPr>
        <p:spPr bwMode="auto">
          <a:xfrm>
            <a:off x="0" y="4143380"/>
            <a:ext cx="9144000" cy="738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5854093" algn="l"/>
              </a:tabLst>
            </a:pPr>
            <a:r>
              <a:rPr lang="uk-UA" sz="2400" b="1" dirty="0" smtClean="0">
                <a:solidFill>
                  <a:srgbClr val="943634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                                   </a:t>
            </a:r>
            <a:r>
              <a:rPr lang="uk-UA" sz="2400" b="1" dirty="0" smtClean="0">
                <a:solidFill>
                  <a:srgbClr val="943634"/>
                </a:solidFill>
                <a:latin typeface="Calibri"/>
                <a:ea typeface="Times New Roman" pitchFamily="18" charset="0"/>
                <a:cs typeface="Arial" pitchFamily="34" charset="0"/>
              </a:rPr>
              <a:t>«</a:t>
            </a:r>
            <a:r>
              <a:rPr lang="uk-UA" sz="2400" b="1" dirty="0" smtClean="0">
                <a:solidFill>
                  <a:srgbClr val="943634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Соняхи</a:t>
            </a:r>
            <a:r>
              <a:rPr lang="uk-UA" sz="2400" b="1" dirty="0" smtClean="0">
                <a:solidFill>
                  <a:srgbClr val="943634"/>
                </a:solidFill>
                <a:latin typeface="Calibri"/>
                <a:ea typeface="Times New Roman" pitchFamily="18" charset="0"/>
                <a:cs typeface="Arial" pitchFamily="34" charset="0"/>
              </a:rPr>
              <a:t>»</a:t>
            </a:r>
            <a:endParaRPr lang="ru-RU" sz="900" dirty="0" smtClean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5854093" algn="l"/>
              </a:tabLst>
            </a:pPr>
            <a:endParaRPr lang="ru-RU" dirty="0" smtClean="0">
              <a:latin typeface="Arial" pitchFamily="34" charset="0"/>
            </a:endParaRPr>
          </a:p>
        </p:txBody>
      </p:sp>
      <p:sp>
        <p:nvSpPr>
          <p:cNvPr id="24605" name="Rectangle 29"/>
          <p:cNvSpPr>
            <a:spLocks noChangeArrowheads="1"/>
          </p:cNvSpPr>
          <p:nvPr/>
        </p:nvSpPr>
        <p:spPr bwMode="auto">
          <a:xfrm>
            <a:off x="357158" y="4857761"/>
            <a:ext cx="184702" cy="371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30" tIns="45715" rIns="91430" bIns="45715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 smtClean="0">
              <a:latin typeface="Arial" pitchFamily="34" charset="0"/>
            </a:endParaRP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optima-kr.com.ua/images/stories/product/zoom/028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25" y="128588"/>
            <a:ext cx="8820150" cy="660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leskidedsad.okis.ru/img/leskidedsad/2013-11-08_161540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214290"/>
            <a:ext cx="65913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214282" y="2000240"/>
          <a:ext cx="8715436" cy="4587964"/>
        </p:xfrm>
        <a:graphic>
          <a:graphicData uri="http://schemas.openxmlformats.org/drawingml/2006/table">
            <a:tbl>
              <a:tblPr/>
              <a:tblGrid>
                <a:gridCol w="1707123"/>
                <a:gridCol w="7008313"/>
              </a:tblGrid>
              <a:tr h="11033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8.00-8.15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1814" marR="218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50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                                                                    Привіт </a:t>
                      </a:r>
                      <a:r>
                        <a:rPr lang="uk-UA" sz="15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всім класним малюкам!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850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50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                                                                    Ми </a:t>
                      </a:r>
                      <a:r>
                        <a:rPr lang="uk-UA" sz="15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дуже, </a:t>
                      </a:r>
                      <a:r>
                        <a:rPr lang="uk-UA" sz="1500" dirty="0" err="1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дуже</a:t>
                      </a:r>
                      <a:r>
                        <a:rPr lang="uk-UA" sz="15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раді вам!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850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500" i="1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                                                                     (</a:t>
                      </a:r>
                      <a:r>
                        <a:rPr lang="uk-UA" sz="1500" i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Прийом дітей)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1814" marR="218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8128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8.15-8.30</a:t>
                      </a:r>
                      <a:endParaRPr lang="ru-RU" sz="9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1814" marR="218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937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5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Треба всім нам на зарядку,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7937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5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Щоб зробити рівну грядку!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7937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500" i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(Ранкова зарядка)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1814" marR="218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9414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8.30-</a:t>
                      </a:r>
                      <a:r>
                        <a:rPr lang="uk-UA" sz="15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  <a:r>
                        <a:rPr lang="ru-RU" sz="15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r>
                        <a:rPr lang="uk-UA" sz="15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r>
                        <a:rPr lang="ru-RU" sz="15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9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1814" marR="218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50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                                                        Думки </a:t>
                      </a:r>
                      <a:r>
                        <a:rPr lang="uk-UA" sz="15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наші добрі всі.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698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50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                                                        Нема </a:t>
                      </a:r>
                      <a:r>
                        <a:rPr lang="uk-UA" sz="15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ні горя, ні біди! 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698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500" i="1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                                                        (</a:t>
                      </a:r>
                      <a:r>
                        <a:rPr lang="uk-UA" sz="1500" i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Лінійка, інструктажі, заняття)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1814" marR="218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8429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5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  <a:r>
                        <a:rPr lang="ru-RU" sz="15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r>
                        <a:rPr lang="uk-UA" sz="15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r>
                        <a:rPr lang="ru-RU" sz="15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0-</a:t>
                      </a:r>
                      <a:r>
                        <a:rPr lang="uk-UA" sz="15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  <a:r>
                        <a:rPr lang="ru-RU" sz="15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r>
                        <a:rPr lang="uk-UA" sz="15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ru-RU" sz="15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9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1814" marR="218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731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5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Де ж ви, діточки малі?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6731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5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Вже сніданок на столі! 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6731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500" i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(Сніданок)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1814" marR="218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8874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5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  <a:r>
                        <a:rPr lang="ru-RU" sz="15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r>
                        <a:rPr lang="uk-UA" sz="15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ru-RU" sz="15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0-1</a:t>
                      </a:r>
                      <a:r>
                        <a:rPr lang="uk-UA" sz="15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ru-RU" sz="15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.00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1814" marR="218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50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                                                                 Щоб </a:t>
                      </a:r>
                      <a:r>
                        <a:rPr lang="uk-UA" sz="15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розквітло місто-сад,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730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50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                                                                Працювати </a:t>
                      </a:r>
                      <a:r>
                        <a:rPr lang="uk-UA" sz="15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кожен радий! 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730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500" i="1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                                                                (</a:t>
                      </a:r>
                      <a:r>
                        <a:rPr lang="uk-UA" sz="1500" i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Заняття за інтересами)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1814" marR="218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46085" name="Рисунок 8" descr="http://www.school112.edu.kh.ua/files2/images/%D1%82%D0%B0%D0%B1%D1%96%D1%80.png?size=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4546" y="2000240"/>
            <a:ext cx="2214578" cy="1071570"/>
          </a:xfrm>
          <a:prstGeom prst="rect">
            <a:avLst/>
          </a:prstGeom>
          <a:noFill/>
        </p:spPr>
      </p:pic>
      <p:pic>
        <p:nvPicPr>
          <p:cNvPr id="46084" name="Рисунок 5" descr="https://2.bp.blogspot.com/-kcUq7j5IvJk/VxeY54JPfwI/AAAAAAAACGE/KzknUeHP0_4ZG4cIk1ThGEncx8w2kyV0gCLcB/s1600/%25D0%25B7%25D0%25B0%25D1%2580%25D1%258F%25D0%25B4%25D0%25BA%25D0%25B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0694" y="3071810"/>
            <a:ext cx="1962150" cy="857256"/>
          </a:xfrm>
          <a:prstGeom prst="rect">
            <a:avLst/>
          </a:prstGeom>
          <a:noFill/>
        </p:spPr>
      </p:pic>
      <p:pic>
        <p:nvPicPr>
          <p:cNvPr id="46083" name="Рисунок 16" descr="http://lubar-gm1.narod.ru/Arhiw_news/2011_2012/tabir/tabir.files/image0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5984" y="3929066"/>
            <a:ext cx="1744663" cy="876300"/>
          </a:xfrm>
          <a:prstGeom prst="rect">
            <a:avLst/>
          </a:prstGeom>
          <a:noFill/>
        </p:spPr>
      </p:pic>
      <p:pic>
        <p:nvPicPr>
          <p:cNvPr id="46082" name="Рисунок 24" descr="J009568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9124" y="4786322"/>
            <a:ext cx="1076325" cy="962025"/>
          </a:xfrm>
          <a:prstGeom prst="rect">
            <a:avLst/>
          </a:prstGeom>
          <a:noFill/>
        </p:spPr>
      </p:pic>
      <p:pic>
        <p:nvPicPr>
          <p:cNvPr id="46081" name="Рисунок 41" descr="http://menjinskazosh.at.ua/juin/novyy_risunok_36_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71670" y="5643578"/>
            <a:ext cx="1576389" cy="90487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357158" y="1500175"/>
          <a:ext cx="8429684" cy="5188078"/>
        </p:xfrm>
        <a:graphic>
          <a:graphicData uri="http://schemas.openxmlformats.org/drawingml/2006/table">
            <a:tbl>
              <a:tblPr/>
              <a:tblGrid>
                <a:gridCol w="1571636"/>
                <a:gridCol w="6858048"/>
              </a:tblGrid>
              <a:tr h="10715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uk-UA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.00-1</a:t>
                      </a:r>
                      <a:r>
                        <a:rPr lang="uk-UA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.30</a:t>
                      </a:r>
                      <a:endParaRPr lang="ru-RU" sz="10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256" marR="232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9850" marR="1905000" indent="-317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Кличе нас їдальня всіх:</a:t>
                      </a:r>
                      <a:endParaRPr lang="ru-RU" sz="10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69850" marR="1905000" indent="-317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«З'їжте, діти, мій обід!» </a:t>
                      </a:r>
                      <a:endParaRPr lang="ru-RU" sz="10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69850" marR="1905000" indent="-317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i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(Обід)</a:t>
                      </a:r>
                      <a:endParaRPr lang="ru-RU" sz="10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256" marR="232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279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uk-UA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ru-RU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.30-1</a:t>
                      </a:r>
                      <a:r>
                        <a:rPr lang="uk-UA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r>
                        <a:rPr lang="ru-RU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.30</a:t>
                      </a:r>
                      <a:endParaRPr lang="ru-RU" sz="10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256" marR="232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731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                                                 Підкріпився</a:t>
                      </a:r>
                      <a:r>
                        <a:rPr lang="uk-UA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, малюнок?</a:t>
                      </a:r>
                      <a:endParaRPr lang="ru-RU" sz="10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6731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                                                 Потрудись </a:t>
                      </a:r>
                      <a:r>
                        <a:rPr lang="uk-UA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тепер, дружок! </a:t>
                      </a:r>
                      <a:endParaRPr lang="ru-RU" sz="10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6731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i="1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                                                 (</a:t>
                      </a:r>
                      <a:r>
                        <a:rPr lang="uk-UA" sz="1600" i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Заняття за інтересами)</a:t>
                      </a:r>
                      <a:endParaRPr lang="ru-RU" sz="10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256" marR="232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279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uk-UA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r>
                        <a:rPr lang="ru-RU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.30-1</a:t>
                      </a:r>
                      <a:r>
                        <a:rPr lang="uk-UA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r>
                        <a:rPr lang="ru-RU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.45</a:t>
                      </a:r>
                      <a:endParaRPr lang="ru-RU" sz="10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256" marR="232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096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Запалимо </a:t>
                      </a:r>
                      <a:r>
                        <a:rPr lang="uk-UA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вогник чарівний</a:t>
                      </a:r>
                      <a:endParaRPr lang="ru-RU" sz="10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6096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І підсумок справам дамо! </a:t>
                      </a:r>
                      <a:endParaRPr lang="ru-RU" sz="10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6096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i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(Підбиття підсумків дня)</a:t>
                      </a:r>
                      <a:endParaRPr lang="ru-RU" sz="10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256" marR="232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606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uk-UA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r>
                        <a:rPr lang="ru-RU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.45-1</a:t>
                      </a:r>
                      <a:r>
                        <a:rPr lang="uk-UA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r>
                        <a:rPr lang="ru-RU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.00</a:t>
                      </a:r>
                      <a:endParaRPr lang="ru-RU" sz="10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256" marR="232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88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                                                                 До </a:t>
                      </a:r>
                      <a:r>
                        <a:rPr lang="uk-UA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побачення, малеча!</a:t>
                      </a:r>
                      <a:endParaRPr lang="ru-RU" sz="10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488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                                                                  Вас</a:t>
                      </a:r>
                      <a:r>
                        <a:rPr lang="uk-UA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, любі, сонечко вже знає.</a:t>
                      </a:r>
                      <a:endParaRPr lang="ru-RU" sz="10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488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                                                                  Багато </a:t>
                      </a:r>
                      <a:r>
                        <a:rPr lang="uk-UA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треба ще трудитись,</a:t>
                      </a:r>
                      <a:endParaRPr lang="ru-RU" sz="10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488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                                                                  Квіткове </a:t>
                      </a:r>
                      <a:r>
                        <a:rPr lang="uk-UA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місто на вас чекає! </a:t>
                      </a:r>
                      <a:endParaRPr lang="ru-RU" sz="10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488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i="1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                                                                 (</a:t>
                      </a:r>
                      <a:r>
                        <a:rPr lang="uk-UA" sz="1600" i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Підсумкова лінійка)</a:t>
                      </a:r>
                      <a:endParaRPr lang="ru-RU" sz="10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256" marR="232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56324" name="Рисунок 17" descr="http://lubar-gm1.narod.ru/Arhiw_news/2011_2012/tabir/tabir.files/image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12" y="1214422"/>
            <a:ext cx="1909768" cy="1357322"/>
          </a:xfrm>
          <a:prstGeom prst="rect">
            <a:avLst/>
          </a:prstGeom>
          <a:noFill/>
        </p:spPr>
      </p:pic>
      <p:pic>
        <p:nvPicPr>
          <p:cNvPr id="56323" name="Рисунок 13" descr="http://lubar-gm1.narod.ru/Arhiw_news/2011_2012/tabir/tabir.files/image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4546" y="2643182"/>
            <a:ext cx="1795466" cy="1214446"/>
          </a:xfrm>
          <a:prstGeom prst="rect">
            <a:avLst/>
          </a:prstGeom>
          <a:noFill/>
        </p:spPr>
      </p:pic>
      <p:pic>
        <p:nvPicPr>
          <p:cNvPr id="56322" name="Рисунок 35" descr="http://2.bp.blogspot.com/-m7UtFhmN4NM/UmzvhWr-zvI/AAAAAAAABzo/j-16D685BfI/s1600/%D1%81%D0%BE%D0%BD%D1%86%D0%B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7950" y="3929066"/>
            <a:ext cx="1714512" cy="1357322"/>
          </a:xfrm>
          <a:prstGeom prst="rect">
            <a:avLst/>
          </a:prstGeom>
          <a:noFill/>
        </p:spPr>
      </p:pic>
      <p:pic>
        <p:nvPicPr>
          <p:cNvPr id="56321" name="Рисунок 53" descr="http://taladm.cg.gov.ua/web_docs/39/2016/06/img/%D0%9B%D0%B0%D0%B3%D0%B5%D1%80%D1%8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00232" y="5357826"/>
            <a:ext cx="2628903" cy="1357322"/>
          </a:xfrm>
          <a:prstGeom prst="rect">
            <a:avLst/>
          </a:prstGeom>
          <a:noFill/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57158" y="500042"/>
          <a:ext cx="8429684" cy="1000132"/>
        </p:xfrm>
        <a:graphic>
          <a:graphicData uri="http://schemas.openxmlformats.org/drawingml/2006/table">
            <a:tbl>
              <a:tblPr/>
              <a:tblGrid>
                <a:gridCol w="1571636"/>
                <a:gridCol w="6858048"/>
              </a:tblGrid>
              <a:tr h="10001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5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  <a:r>
                        <a:rPr lang="ru-RU" sz="15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r>
                        <a:rPr lang="uk-UA" sz="15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ru-RU" sz="15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0-1</a:t>
                      </a:r>
                      <a:r>
                        <a:rPr lang="uk-UA" sz="15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ru-RU" sz="15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.00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1814" marR="218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50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                                                                 Щоб </a:t>
                      </a:r>
                      <a:r>
                        <a:rPr lang="uk-UA" sz="15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розквітло місто-сад,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730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50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                                                                Працювати </a:t>
                      </a:r>
                      <a:r>
                        <a:rPr lang="uk-UA" sz="15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кожен радий! 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730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500" i="1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                                                                (</a:t>
                      </a:r>
                      <a:r>
                        <a:rPr lang="uk-UA" sz="1500" i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Заняття за інтересами)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1814" marR="218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8" name="Рисунок 7" descr="http://menjinskazosh.at.ua/juin/novyy_risunok_36_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28794" y="500042"/>
            <a:ext cx="1715981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357158" y="1357298"/>
          <a:ext cx="8715436" cy="5063013"/>
        </p:xfrm>
        <a:graphic>
          <a:graphicData uri="http://schemas.openxmlformats.org/drawingml/2006/table">
            <a:tbl>
              <a:tblPr/>
              <a:tblGrid>
                <a:gridCol w="614113"/>
                <a:gridCol w="4815175"/>
                <a:gridCol w="1285884"/>
                <a:gridCol w="2000264"/>
              </a:tblGrid>
              <a:tr h="4952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cap="all" dirty="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№ п/</a:t>
                      </a:r>
                      <a:r>
                        <a:rPr lang="uk-UA" sz="1200" b="0" i="0" cap="all" dirty="0" err="1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</a:t>
                      </a:r>
                      <a:endParaRPr lang="ru-RU" sz="1200" b="1" i="1" cap="all" dirty="0">
                        <a:solidFill>
                          <a:srgbClr val="333333"/>
                        </a:solidFill>
                        <a:latin typeface="Draft 10cpi"/>
                        <a:ea typeface="Times New Roman"/>
                        <a:cs typeface="Times New Roman"/>
                      </a:endParaRPr>
                    </a:p>
                  </a:txBody>
                  <a:tcPr marL="54462" marR="544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Назва заходу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62" marR="544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Час проведення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62" marR="544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Відповідальний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62" marR="544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25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cap="all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200" b="1" i="1" cap="all">
                        <a:solidFill>
                          <a:srgbClr val="333333"/>
                        </a:solidFill>
                        <a:latin typeface="Draft 10cpi"/>
                        <a:ea typeface="Times New Roman"/>
                        <a:cs typeface="Times New Roman"/>
                      </a:endParaRPr>
                    </a:p>
                  </a:txBody>
                  <a:tcPr marL="54462" marR="544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Збір учнів. 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Розподіл по загонах.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Заповнення анкет.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Оголошення розпорядку дня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62" marR="544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cap="all" dirty="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08.00-08.15</a:t>
                      </a:r>
                      <a:endParaRPr lang="ru-RU" sz="1200" b="1" i="1" cap="all" dirty="0">
                        <a:solidFill>
                          <a:srgbClr val="333333"/>
                        </a:solidFill>
                        <a:latin typeface="Draft 10cpi"/>
                        <a:ea typeface="Times New Roman"/>
                        <a:cs typeface="Times New Roman"/>
                      </a:endParaRPr>
                    </a:p>
                  </a:txBody>
                  <a:tcPr marL="54462" marR="544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l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Вихователі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62" marR="544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2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cap="all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200" b="1" i="1" cap="all">
                        <a:solidFill>
                          <a:srgbClr val="333333"/>
                        </a:solidFill>
                        <a:latin typeface="Draft 10cpi"/>
                        <a:ea typeface="Times New Roman"/>
                        <a:cs typeface="Times New Roman"/>
                      </a:endParaRPr>
                    </a:p>
                  </a:txBody>
                  <a:tcPr marL="54462" marR="544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Ранкова зарядка. 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62" marR="544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cap="all" dirty="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08.15-08.30</a:t>
                      </a:r>
                      <a:endParaRPr lang="ru-RU" sz="1200" b="1" i="1" cap="all" dirty="0">
                        <a:solidFill>
                          <a:srgbClr val="333333"/>
                        </a:solidFill>
                        <a:latin typeface="Draft 10cpi"/>
                        <a:ea typeface="Times New Roman"/>
                        <a:cs typeface="Times New Roman"/>
                      </a:endParaRPr>
                    </a:p>
                  </a:txBody>
                  <a:tcPr marL="54462" marR="544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 dirty="0" err="1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Надієнко</a:t>
                      </a: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 В.І.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 Вихователі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62" marR="544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93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cap="all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200" b="1" i="1" cap="all">
                        <a:solidFill>
                          <a:srgbClr val="333333"/>
                        </a:solidFill>
                        <a:latin typeface="Draft 10cpi"/>
                        <a:ea typeface="Times New Roman"/>
                        <a:cs typeface="Times New Roman"/>
                      </a:endParaRPr>
                    </a:p>
                  </a:txBody>
                  <a:tcPr marL="54462" marR="544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Інструктаж на тему : «Правила поведінки за столом», «Правила поведінки під час спортивних ігор, змагань»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62" marR="544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cap="all" dirty="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08.30-08.45</a:t>
                      </a:r>
                      <a:endParaRPr lang="ru-RU" sz="1200" b="1" i="1" cap="all" dirty="0">
                        <a:solidFill>
                          <a:srgbClr val="333333"/>
                        </a:solidFill>
                        <a:latin typeface="Draft 10cpi"/>
                        <a:ea typeface="Times New Roman"/>
                        <a:cs typeface="Times New Roman"/>
                      </a:endParaRPr>
                    </a:p>
                  </a:txBody>
                  <a:tcPr marL="54462" marR="544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Вихователі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62" marR="544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2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cap="all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200" b="1" i="1" cap="all">
                        <a:solidFill>
                          <a:srgbClr val="333333"/>
                        </a:solidFill>
                        <a:latin typeface="Draft 10cpi"/>
                        <a:ea typeface="Times New Roman"/>
                        <a:cs typeface="Times New Roman"/>
                      </a:endParaRPr>
                    </a:p>
                  </a:txBody>
                  <a:tcPr marL="54462" marR="544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Розучування Гри-руханки „Якщо весело живеться”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62" marR="544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cap="all" dirty="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08.45-09.00</a:t>
                      </a:r>
                      <a:endParaRPr lang="ru-RU" sz="1200" b="1" i="1" cap="all" dirty="0">
                        <a:solidFill>
                          <a:srgbClr val="333333"/>
                        </a:solidFill>
                        <a:latin typeface="Draft 10cpi"/>
                        <a:ea typeface="Times New Roman"/>
                        <a:cs typeface="Times New Roman"/>
                      </a:endParaRPr>
                    </a:p>
                  </a:txBody>
                  <a:tcPr marL="54462" marR="544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l">
                        <a:spcAft>
                          <a:spcPts val="0"/>
                        </a:spcAft>
                      </a:pPr>
                      <a:r>
                        <a:rPr lang="uk-UA" sz="1200" b="1" kern="0" dirty="0" err="1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Муковоз</a:t>
                      </a: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 С.І.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indent="571500" algn="l">
                        <a:spcAft>
                          <a:spcPts val="0"/>
                        </a:spcAft>
                      </a:pPr>
                      <a:r>
                        <a:rPr lang="uk-UA" sz="1200" b="1" kern="0" dirty="0" err="1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Надієнко</a:t>
                      </a: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 Л.Г.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62" marR="544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43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cap="all" dirty="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200" b="1" i="1" cap="all" dirty="0">
                        <a:solidFill>
                          <a:srgbClr val="333333"/>
                        </a:solidFill>
                        <a:latin typeface="Draft 10cpi"/>
                        <a:ea typeface="Times New Roman"/>
                        <a:cs typeface="Times New Roman"/>
                      </a:endParaRPr>
                    </a:p>
                  </a:txBody>
                  <a:tcPr marL="54462" marR="544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Сніданок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62" marR="544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cap="all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09.00-09.15</a:t>
                      </a:r>
                      <a:endParaRPr lang="ru-RU" sz="1200" b="1" i="1" cap="all">
                        <a:solidFill>
                          <a:srgbClr val="333333"/>
                        </a:solidFill>
                        <a:latin typeface="Draft 10cpi"/>
                        <a:ea typeface="Times New Roman"/>
                        <a:cs typeface="Times New Roman"/>
                      </a:endParaRPr>
                    </a:p>
                  </a:txBody>
                  <a:tcPr marL="54462" marR="544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l">
                        <a:spcAft>
                          <a:spcPts val="0"/>
                        </a:spcAft>
                      </a:pP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Вихователі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62" marR="544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93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cap="all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1200" b="1" i="1" cap="all">
                        <a:solidFill>
                          <a:srgbClr val="333333"/>
                        </a:solidFill>
                        <a:latin typeface="Draft 10cpi"/>
                        <a:ea typeface="Times New Roman"/>
                        <a:cs typeface="Times New Roman"/>
                      </a:endParaRPr>
                    </a:p>
                  </a:txBody>
                  <a:tcPr marL="54462" marR="544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Візитка загонів. 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Вивчення девізу та пісні. 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Створення емблеми 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62" marR="544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cap="all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09.15-10.00</a:t>
                      </a:r>
                      <a:endParaRPr lang="ru-RU" sz="1200" b="1" i="1" cap="all">
                        <a:solidFill>
                          <a:srgbClr val="333333"/>
                        </a:solidFill>
                        <a:latin typeface="Draft 10cpi"/>
                        <a:ea typeface="Times New Roman"/>
                        <a:cs typeface="Times New Roman"/>
                      </a:endParaRPr>
                    </a:p>
                  </a:txBody>
                  <a:tcPr marL="54462" marR="544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l">
                        <a:spcAft>
                          <a:spcPts val="0"/>
                        </a:spcAft>
                      </a:pP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Вихователі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62" marR="544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2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cap="all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ru-RU" sz="1200" b="1" i="1" cap="all">
                        <a:solidFill>
                          <a:srgbClr val="333333"/>
                        </a:solidFill>
                        <a:latin typeface="Draft 10cpi"/>
                        <a:ea typeface="Times New Roman"/>
                        <a:cs typeface="Times New Roman"/>
                      </a:endParaRPr>
                    </a:p>
                  </a:txBody>
                  <a:tcPr marL="54462" marR="544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Весела музична година.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Відкриття табору відпочинку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62" marR="544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cap="all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10.00-11.00</a:t>
                      </a:r>
                      <a:endParaRPr lang="ru-RU" sz="1200" b="1" i="1" cap="all">
                        <a:solidFill>
                          <a:srgbClr val="333333"/>
                        </a:solidFill>
                        <a:latin typeface="Draft 10cpi"/>
                        <a:ea typeface="Times New Roman"/>
                        <a:cs typeface="Times New Roman"/>
                      </a:endParaRPr>
                    </a:p>
                  </a:txBody>
                  <a:tcPr marL="54462" marR="544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Вихователі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62" marR="544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2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cap="all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ru-RU" sz="1200" b="1" i="1" cap="all">
                        <a:solidFill>
                          <a:srgbClr val="333333"/>
                        </a:solidFill>
                        <a:latin typeface="Draft 10cpi"/>
                        <a:ea typeface="Times New Roman"/>
                        <a:cs typeface="Times New Roman"/>
                      </a:endParaRPr>
                    </a:p>
                  </a:txBody>
                  <a:tcPr marL="54462" marR="544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Підготовка газети «Сонячна країна» 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(по загонах)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62" marR="544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cap="all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11.00-12.00</a:t>
                      </a:r>
                      <a:endParaRPr lang="ru-RU" sz="1200" b="1" i="1" cap="all">
                        <a:solidFill>
                          <a:srgbClr val="333333"/>
                        </a:solidFill>
                        <a:latin typeface="Draft 10cpi"/>
                        <a:ea typeface="Times New Roman"/>
                        <a:cs typeface="Times New Roman"/>
                      </a:endParaRPr>
                    </a:p>
                  </a:txBody>
                  <a:tcPr marL="54462" marR="544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Улич Г.М. 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Вихователі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62" marR="544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43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cap="all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  <a:endParaRPr lang="ru-RU" sz="1200" b="1" i="1" cap="all">
                        <a:solidFill>
                          <a:srgbClr val="333333"/>
                        </a:solidFill>
                        <a:latin typeface="Draft 10cpi"/>
                        <a:ea typeface="Times New Roman"/>
                        <a:cs typeface="Times New Roman"/>
                      </a:endParaRPr>
                    </a:p>
                  </a:txBody>
                  <a:tcPr marL="54462" marR="544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Обід 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62" marR="544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cap="all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12.00-12.30</a:t>
                      </a:r>
                      <a:endParaRPr lang="ru-RU" sz="1200" b="1" i="1" cap="all">
                        <a:solidFill>
                          <a:srgbClr val="333333"/>
                        </a:solidFill>
                        <a:latin typeface="Draft 10cpi"/>
                        <a:ea typeface="Times New Roman"/>
                        <a:cs typeface="Times New Roman"/>
                      </a:endParaRPr>
                    </a:p>
                  </a:txBody>
                  <a:tcPr marL="54462" marR="544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l">
                        <a:spcAft>
                          <a:spcPts val="0"/>
                        </a:spcAft>
                      </a:pP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Вихователі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62" marR="544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2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cap="all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200" b="1" i="1" cap="all">
                        <a:solidFill>
                          <a:srgbClr val="333333"/>
                        </a:solidFill>
                        <a:latin typeface="Draft 10cpi"/>
                        <a:ea typeface="Times New Roman"/>
                        <a:cs typeface="Times New Roman"/>
                      </a:endParaRPr>
                    </a:p>
                  </a:txBody>
                  <a:tcPr marL="54462" marR="544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Конкурс малюнків на асфальті 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«Сонце! Мир! Я!»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62" marR="544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cap="all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12.30-13.10</a:t>
                      </a:r>
                      <a:endParaRPr lang="ru-RU" sz="1200" b="1" i="1" cap="all">
                        <a:solidFill>
                          <a:srgbClr val="333333"/>
                        </a:solidFill>
                        <a:latin typeface="Draft 10cpi"/>
                        <a:ea typeface="Times New Roman"/>
                        <a:cs typeface="Times New Roman"/>
                      </a:endParaRPr>
                    </a:p>
                  </a:txBody>
                  <a:tcPr marL="54462" marR="544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Улич Г.М. 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Вихователі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62" marR="544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73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cap="all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</a:t>
                      </a:r>
                      <a:endParaRPr lang="ru-RU" sz="1200" b="1" i="1" cap="all">
                        <a:solidFill>
                          <a:srgbClr val="333333"/>
                        </a:solidFill>
                        <a:latin typeface="Draft 10cpi"/>
                        <a:ea typeface="Times New Roman"/>
                        <a:cs typeface="Times New Roman"/>
                      </a:endParaRPr>
                    </a:p>
                  </a:txBody>
                  <a:tcPr marL="54462" marR="544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Рухливі ігри, естафети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62" marR="544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cap="all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13.10-13.45</a:t>
                      </a:r>
                      <a:endParaRPr lang="ru-RU" sz="1200" b="1" i="1" cap="all">
                        <a:solidFill>
                          <a:srgbClr val="333333"/>
                        </a:solidFill>
                        <a:latin typeface="Draft 10cpi"/>
                        <a:ea typeface="Times New Roman"/>
                        <a:cs typeface="Times New Roman"/>
                      </a:endParaRPr>
                    </a:p>
                  </a:txBody>
                  <a:tcPr marL="54462" marR="544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l">
                        <a:spcAft>
                          <a:spcPts val="0"/>
                        </a:spcAft>
                      </a:pPr>
                      <a:r>
                        <a:rPr lang="uk-UA" sz="1200" b="1" kern="0" dirty="0" err="1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Надієнко</a:t>
                      </a: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 В.І. 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indent="571500" algn="l">
                        <a:spcAft>
                          <a:spcPts val="0"/>
                        </a:spcAft>
                      </a:pP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Вихователі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62" marR="544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260"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 smtClea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112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62" marR="544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7000"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Підсумки дня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62" marR="544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cap="all" dirty="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13.45-14.00</a:t>
                      </a:r>
                      <a:endParaRPr lang="ru-RU" sz="1200" b="1" i="1" cap="all" dirty="0">
                        <a:solidFill>
                          <a:srgbClr val="333333"/>
                        </a:solidFill>
                        <a:latin typeface="Draft 10cpi"/>
                        <a:ea typeface="Times New Roman"/>
                        <a:cs typeface="Times New Roman"/>
                      </a:endParaRPr>
                    </a:p>
                  </a:txBody>
                  <a:tcPr marL="54462" marR="544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l">
                        <a:spcAft>
                          <a:spcPts val="0"/>
                        </a:spcAft>
                      </a:pP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Вихователі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62" marR="544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1202" name="Rectangle 2"/>
          <p:cNvSpPr>
            <a:spLocks noChangeArrowheads="1"/>
          </p:cNvSpPr>
          <p:nvPr/>
        </p:nvSpPr>
        <p:spPr bwMode="auto">
          <a:xfrm>
            <a:off x="571472" y="285728"/>
            <a:ext cx="2337178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</a:rPr>
              <a:t>День загону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</a:rPr>
              <a:t>29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</a:rPr>
              <a:t>.0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</a:rPr>
              <a:t>5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</a:rPr>
              <a:t>.201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</a:rPr>
              <a:t>7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</a:rPr>
              <a:t> р.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51201" name="Рисунок 8" descr="http://www.school112.edu.kh.ua/files2/images/%D1%82%D0%B0%D0%B1%D1%96%D1%80.png?size=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0430" y="0"/>
            <a:ext cx="5329231" cy="1357298"/>
          </a:xfrm>
          <a:prstGeom prst="rect">
            <a:avLst/>
          </a:prstGeom>
          <a:noFill/>
        </p:spPr>
      </p:pic>
      <p:sp>
        <p:nvSpPr>
          <p:cNvPr id="51203" name="Rectangle 3"/>
          <p:cNvSpPr>
            <a:spLocks noChangeArrowheads="1"/>
          </p:cNvSpPr>
          <p:nvPr/>
        </p:nvSpPr>
        <p:spPr bwMode="auto">
          <a:xfrm>
            <a:off x="0" y="25908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12696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 spd="slow">
    <p:cover dir="r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leto-11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751205" y="-223837"/>
            <a:ext cx="10646410" cy="7305675"/>
          </a:xfrm>
          <a:prstGeom prst="rect">
            <a:avLst/>
          </a:prstGeom>
        </p:spPr>
      </p:pic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3428992" y="5715016"/>
            <a:ext cx="2181225" cy="1142984"/>
          </a:xfrm>
          <a:prstGeom prst="rect">
            <a:avLst/>
          </a:prstGeom>
          <a:ln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3175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uk-UA" sz="7200" b="1" i="0" u="none" strike="noStrike" normalizeH="0" baseline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</a:rPr>
              <a:t>2017</a:t>
            </a:r>
            <a:endParaRPr kumimoji="0" lang="ru-RU" sz="1800" b="1" i="0" u="none" strike="noStrike" normalizeH="0" baseline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pitchFamily="34" charset="0"/>
            </a:endParaRPr>
          </a:p>
        </p:txBody>
      </p:sp>
    </p:spTree>
  </p:cSld>
  <p:clrMapOvr>
    <a:masterClrMapping/>
  </p:clrMapOvr>
  <p:transition spd="slow" advTm="3000">
    <p:diamond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D:\Мои документы\фото о школе\рамки2\рамки\фон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ln w="2286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Рисунок 4" descr="G:\табір фото\IMG_20170601_19053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59" y="785794"/>
            <a:ext cx="5214942" cy="43109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 descr="G:\табір фото\IMG_20170602_08410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500438"/>
            <a:ext cx="4286248" cy="32147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Рисунок 6" descr="G:\табір фото\IMG_20170607_11503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" y="0"/>
            <a:ext cx="4143373" cy="300037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:\табір фото\IMG_20170601_08191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917395">
            <a:off x="4946913" y="439221"/>
            <a:ext cx="3929090" cy="445444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G:\табір фото\IMG_20170607_11490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57166"/>
            <a:ext cx="5072098" cy="39543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 descr="G:\табір фото\IMG_20170602_12103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1670" y="3571876"/>
            <a:ext cx="4357718" cy="290036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285720" y="1714489"/>
          <a:ext cx="8643998" cy="4859586"/>
        </p:xfrm>
        <a:graphic>
          <a:graphicData uri="http://schemas.openxmlformats.org/drawingml/2006/table">
            <a:tbl>
              <a:tblPr/>
              <a:tblGrid>
                <a:gridCol w="857256"/>
                <a:gridCol w="4500594"/>
                <a:gridCol w="1285884"/>
                <a:gridCol w="2000264"/>
              </a:tblGrid>
              <a:tr h="357189"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 cap="all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№</a:t>
                      </a: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п/п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762" marR="537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66370" indent="571500" algn="just">
                        <a:spcAft>
                          <a:spcPts val="0"/>
                        </a:spcAft>
                      </a:pP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Назва заходу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762" marR="537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Час проведення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762" marR="537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Відповідальний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762" marR="537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2836"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endParaRPr lang="uk-UA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762" marR="537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Збір учнів. 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Оголошення розпорядку дня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762" marR="537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cap="all" dirty="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8.00-8.15</a:t>
                      </a:r>
                      <a:endParaRPr lang="ru-RU" sz="1200" b="1" i="1" cap="all" dirty="0">
                        <a:solidFill>
                          <a:srgbClr val="333333"/>
                        </a:solidFill>
                        <a:latin typeface="Draft 10cpi"/>
                        <a:ea typeface="Times New Roman"/>
                        <a:cs typeface="Times New Roman"/>
                      </a:endParaRPr>
                    </a:p>
                  </a:txBody>
                  <a:tcPr marL="53762" marR="537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Вихователі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762" marR="537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2836"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762" marR="537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Ранкова зарядка. 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762" marR="537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cap="all" dirty="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08.15-08.30</a:t>
                      </a:r>
                      <a:endParaRPr lang="ru-RU" sz="1200" b="1" i="1" cap="all" dirty="0">
                        <a:solidFill>
                          <a:srgbClr val="333333"/>
                        </a:solidFill>
                        <a:latin typeface="Draft 10cpi"/>
                        <a:ea typeface="Times New Roman"/>
                        <a:cs typeface="Times New Roman"/>
                      </a:endParaRPr>
                    </a:p>
                  </a:txBody>
                  <a:tcPr marL="53762" marR="537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l">
                        <a:spcAft>
                          <a:spcPts val="0"/>
                        </a:spcAft>
                      </a:pPr>
                      <a:r>
                        <a:rPr lang="uk-UA" sz="1200" b="1" kern="0" dirty="0" err="1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Надієнко</a:t>
                      </a: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uk-UA" sz="1200" b="1" kern="0" dirty="0" smtClea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В.І.</a:t>
                      </a:r>
                      <a:r>
                        <a:rPr lang="uk-UA" sz="1200" b="1" kern="0" baseline="0" dirty="0" smtClea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   </a:t>
                      </a:r>
                      <a:r>
                        <a:rPr lang="uk-UA" sz="1200" b="1" kern="0" dirty="0" smtClea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Вихователі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762" marR="537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259"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762" marR="537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Інструктаж з ТБ на день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762" marR="537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cap="all" dirty="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08.30-08.45</a:t>
                      </a:r>
                      <a:endParaRPr lang="ru-RU" sz="1200" b="1" i="1" cap="all" dirty="0">
                        <a:solidFill>
                          <a:srgbClr val="333333"/>
                        </a:solidFill>
                        <a:latin typeface="Draft 10cpi"/>
                        <a:ea typeface="Times New Roman"/>
                        <a:cs typeface="Times New Roman"/>
                      </a:endParaRPr>
                    </a:p>
                  </a:txBody>
                  <a:tcPr marL="53762" marR="537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Вихователі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762" marR="537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0870"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762" marR="537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Бесіда «Символи моєї держави»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762" marR="537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cap="all" dirty="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08.45-09.00</a:t>
                      </a:r>
                      <a:endParaRPr lang="ru-RU" sz="1200" b="1" i="1" cap="all" dirty="0">
                        <a:solidFill>
                          <a:srgbClr val="333333"/>
                        </a:solidFill>
                        <a:latin typeface="Draft 10cpi"/>
                        <a:ea typeface="Times New Roman"/>
                        <a:cs typeface="Times New Roman"/>
                      </a:endParaRPr>
                    </a:p>
                  </a:txBody>
                  <a:tcPr marL="53762" marR="537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l">
                        <a:spcAft>
                          <a:spcPts val="0"/>
                        </a:spcAft>
                      </a:pPr>
                      <a:r>
                        <a:rPr lang="uk-UA" sz="1200" b="1" kern="0" dirty="0" err="1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Ширій</a:t>
                      </a: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 М.І. Вихователі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762" marR="537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259"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762" marR="537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7000"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Сніданок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762" marR="537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cap="all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09.00-09.10</a:t>
                      </a:r>
                      <a:endParaRPr lang="ru-RU" sz="1200" b="1" i="1" cap="all">
                        <a:solidFill>
                          <a:srgbClr val="333333"/>
                        </a:solidFill>
                        <a:latin typeface="Draft 10cpi"/>
                        <a:ea typeface="Times New Roman"/>
                        <a:cs typeface="Times New Roman"/>
                      </a:endParaRPr>
                    </a:p>
                  </a:txBody>
                  <a:tcPr marL="53762" marR="537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Вихователі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762" marR="537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2836"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762" marR="537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Година спілкування «Україна – це ми…»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762" marR="537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cap="all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09.10-09.40</a:t>
                      </a:r>
                      <a:endParaRPr lang="ru-RU" sz="1200" b="1" i="1" cap="all">
                        <a:solidFill>
                          <a:srgbClr val="333333"/>
                        </a:solidFill>
                        <a:latin typeface="Draft 10cpi"/>
                        <a:ea typeface="Times New Roman"/>
                        <a:cs typeface="Times New Roman"/>
                      </a:endParaRPr>
                    </a:p>
                  </a:txBody>
                  <a:tcPr marL="53762" marR="537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l">
                        <a:spcAft>
                          <a:spcPts val="0"/>
                        </a:spcAft>
                      </a:pPr>
                      <a:r>
                        <a:rPr lang="uk-UA" sz="1200" b="1" kern="0" dirty="0" err="1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Маруженко</a:t>
                      </a: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 М.Г. Вихователі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762" marR="537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8324"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9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762" marR="537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7000"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Конкурс малюнку на асфальті «Моя 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127000"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Україна» 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762" marR="537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uk-UA" sz="1200" b="0" i="0" cap="all">
                        <a:solidFill>
                          <a:srgbClr val="333333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cap="all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9.40-10.20</a:t>
                      </a:r>
                      <a:endParaRPr lang="ru-RU" sz="1200" b="1" i="1" cap="all">
                        <a:solidFill>
                          <a:srgbClr val="333333"/>
                        </a:solidFill>
                        <a:latin typeface="Draft 10cpi"/>
                        <a:ea typeface="Times New Roman"/>
                        <a:cs typeface="Times New Roman"/>
                      </a:endParaRPr>
                    </a:p>
                  </a:txBody>
                  <a:tcPr marL="53762" marR="537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Улич Г.М.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Вихователі 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762" marR="537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8091"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762" marR="537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7000"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Вікторина «Що? Де? Коли?» «Чи 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127000"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знаєш ти Україну?»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762" marR="537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cap="all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10.20-10.50</a:t>
                      </a:r>
                      <a:endParaRPr lang="ru-RU" sz="1200" b="1" i="1" cap="all">
                        <a:solidFill>
                          <a:srgbClr val="333333"/>
                        </a:solidFill>
                        <a:latin typeface="Draft 10cpi"/>
                        <a:ea typeface="Times New Roman"/>
                        <a:cs typeface="Times New Roman"/>
                      </a:endParaRPr>
                    </a:p>
                  </a:txBody>
                  <a:tcPr marL="53762" marR="537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l">
                        <a:spcAft>
                          <a:spcPts val="0"/>
                        </a:spcAft>
                      </a:pPr>
                      <a:r>
                        <a:rPr lang="uk-UA" sz="1200" b="1" kern="0" dirty="0" err="1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Примачук</a:t>
                      </a: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 О.М. Вихователі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762" marR="537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8091"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9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762" marR="537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7000"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Екскурсія до сільської бібліотеки, до 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127000"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краєзнавчого музею.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762" marR="537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cap="all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10.50-12.00</a:t>
                      </a:r>
                      <a:endParaRPr lang="ru-RU" sz="1200" b="1" i="1" cap="all">
                        <a:solidFill>
                          <a:srgbClr val="333333"/>
                        </a:solidFill>
                        <a:latin typeface="Draft 10cpi"/>
                        <a:ea typeface="Times New Roman"/>
                        <a:cs typeface="Times New Roman"/>
                      </a:endParaRPr>
                    </a:p>
                  </a:txBody>
                  <a:tcPr marL="53762" marR="537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Вихователі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762" marR="537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2836"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762" marR="537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7000"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Обід 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762" marR="537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cap="all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12.00-12.30</a:t>
                      </a:r>
                      <a:endParaRPr lang="ru-RU" sz="1200" b="1" i="1" cap="all">
                        <a:solidFill>
                          <a:srgbClr val="333333"/>
                        </a:solidFill>
                        <a:latin typeface="Draft 10cpi"/>
                        <a:ea typeface="Times New Roman"/>
                        <a:cs typeface="Times New Roman"/>
                      </a:endParaRPr>
                    </a:p>
                  </a:txBody>
                  <a:tcPr marL="53762" marR="537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Вихователі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762" marR="537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4254"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11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762" marR="537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7000"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Чемпіонат  табору з  настільного 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127000"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тенісу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762" marR="537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cap="all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12.30-13.30</a:t>
                      </a:r>
                      <a:endParaRPr lang="ru-RU" sz="1200" b="1" i="1" cap="all">
                        <a:solidFill>
                          <a:srgbClr val="333333"/>
                        </a:solidFill>
                        <a:latin typeface="Draft 10cpi"/>
                        <a:ea typeface="Times New Roman"/>
                        <a:cs typeface="Times New Roman"/>
                      </a:endParaRPr>
                    </a:p>
                  </a:txBody>
                  <a:tcPr marL="53762" marR="537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 dirty="0" err="1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Надієнко</a:t>
                      </a: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 В.І.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 dirty="0" err="1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Надієнко</a:t>
                      </a: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 Л.Г.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indent="571500" algn="l">
                        <a:spcAft>
                          <a:spcPts val="0"/>
                        </a:spcAft>
                      </a:pP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Вихователі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762" marR="537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2836"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12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762" marR="537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7000"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Перегляд  відеофільму про Україну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762" marR="537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cap="all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13.30-13.45</a:t>
                      </a:r>
                      <a:endParaRPr lang="ru-RU" sz="1200" b="1" i="1" cap="all">
                        <a:solidFill>
                          <a:srgbClr val="333333"/>
                        </a:solidFill>
                        <a:latin typeface="Draft 10cpi"/>
                        <a:ea typeface="Times New Roman"/>
                        <a:cs typeface="Times New Roman"/>
                      </a:endParaRPr>
                    </a:p>
                  </a:txBody>
                  <a:tcPr marL="53762" marR="537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l">
                        <a:spcAft>
                          <a:spcPts val="0"/>
                        </a:spcAft>
                      </a:pPr>
                      <a:r>
                        <a:rPr lang="uk-UA" sz="1200" b="1" kern="0" dirty="0" err="1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Муковоз</a:t>
                      </a: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 С.І. Вихователі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762" marR="537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2836"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13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762" marR="537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7000"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Підсумки дня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762" marR="537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cap="all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13.45-14.00</a:t>
                      </a:r>
                      <a:endParaRPr lang="ru-RU" sz="1200" b="1" i="1" cap="all">
                        <a:solidFill>
                          <a:srgbClr val="333333"/>
                        </a:solidFill>
                        <a:latin typeface="Draft 10cpi"/>
                        <a:ea typeface="Times New Roman"/>
                        <a:cs typeface="Times New Roman"/>
                      </a:endParaRPr>
                    </a:p>
                  </a:txBody>
                  <a:tcPr marL="53762" marR="537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l">
                        <a:spcAft>
                          <a:spcPts val="0"/>
                        </a:spcAft>
                      </a:pP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Вихователі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762" marR="537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5500694" y="500042"/>
            <a:ext cx="3643306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День України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30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.0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5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.201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7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 р.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049" name="Рисунок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0"/>
            <a:ext cx="3962393" cy="1714487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0" y="322897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12696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Francis Goya - Nostalgi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6" name="Рисунок 5" descr="G:\табір фото\20170531_11585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00496" y="928670"/>
            <a:ext cx="5000660" cy="445531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Рисунок 10" descr="G:\табір фото\IMG_20170530_121419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21" y="3786190"/>
            <a:ext cx="4286280" cy="30718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Рисунок 12" descr="G:\табір фото\20170602_103033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5720" y="357166"/>
            <a:ext cx="3929091" cy="29289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slow" advTm="7109">
    <p:newsflash/>
  </p:transition>
  <p:timing>
    <p:tnLst>
      <p:par>
        <p:cTn id="1" dur="indefinite" restart="never" nodeType="tmRoot">
          <p:childTnLst>
            <p:audio>
              <p:cMediaNode numSld="2">
                <p:cTn id="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G:\табір фото\IMG_20170601_09221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25807">
            <a:off x="3209274" y="371944"/>
            <a:ext cx="5940425" cy="328614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" name="Рисунок 1" descr="G:\Табір\IMG_20170530_13581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714620"/>
            <a:ext cx="5572164" cy="364333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214282" y="1571612"/>
          <a:ext cx="8643997" cy="4898962"/>
        </p:xfrm>
        <a:graphic>
          <a:graphicData uri="http://schemas.openxmlformats.org/drawingml/2006/table">
            <a:tbl>
              <a:tblPr/>
              <a:tblGrid>
                <a:gridCol w="1143008"/>
                <a:gridCol w="4071966"/>
                <a:gridCol w="1643074"/>
                <a:gridCol w="1785949"/>
              </a:tblGrid>
              <a:tr h="270115"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 cap="all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№</a:t>
                      </a: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п/п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51" marR="55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3180"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Назва заходу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51" marR="55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Час проведення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51" marR="55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Відповідальний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51" marR="55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115"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endParaRPr lang="uk-UA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51" marR="55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Збір учнів. 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43180" indent="571500" algn="just">
                        <a:spcAft>
                          <a:spcPts val="0"/>
                        </a:spcAft>
                      </a:pP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Оголошення розпорядку дня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51" marR="55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cap="all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08.00-08.15</a:t>
                      </a:r>
                      <a:endParaRPr lang="ru-RU" sz="1200" b="1" i="1" cap="all">
                        <a:solidFill>
                          <a:srgbClr val="333333"/>
                        </a:solidFill>
                        <a:latin typeface="Draft 10cpi"/>
                        <a:ea typeface="Times New Roman"/>
                        <a:cs typeface="Times New Roman"/>
                      </a:endParaRPr>
                    </a:p>
                  </a:txBody>
                  <a:tcPr marL="55251" marR="55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l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Вихователі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51" marR="55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115"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51" marR="55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Ранкова зарядка. 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51" marR="55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cap="all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08.15-08.30</a:t>
                      </a:r>
                      <a:endParaRPr lang="ru-RU" sz="1200" b="1" i="1" cap="all">
                        <a:solidFill>
                          <a:srgbClr val="333333"/>
                        </a:solidFill>
                        <a:latin typeface="Draft 10cpi"/>
                        <a:ea typeface="Times New Roman"/>
                        <a:cs typeface="Times New Roman"/>
                      </a:endParaRPr>
                    </a:p>
                  </a:txBody>
                  <a:tcPr marL="55251" marR="55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l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Надієнко В.І. Вихователі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51" marR="55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115"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51" marR="55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l">
                        <a:spcAft>
                          <a:spcPts val="0"/>
                        </a:spcAft>
                      </a:pP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Інструктаж на тему : «Правила поведінки при пожежі»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51" marR="55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cap="all" dirty="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08.30-08.45</a:t>
                      </a:r>
                      <a:endParaRPr lang="ru-RU" sz="1200" b="1" i="1" cap="all" dirty="0">
                        <a:solidFill>
                          <a:srgbClr val="333333"/>
                        </a:solidFill>
                        <a:latin typeface="Draft 10cpi"/>
                        <a:ea typeface="Times New Roman"/>
                        <a:cs typeface="Times New Roman"/>
                      </a:endParaRPr>
                    </a:p>
                  </a:txBody>
                  <a:tcPr marL="55251" marR="55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Вихователі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51" marR="55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891"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51" marR="55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3180"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Бесіда «Твоя дорога до табору» 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51" marR="55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cap="all" dirty="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08.45-09.00</a:t>
                      </a:r>
                      <a:endParaRPr lang="ru-RU" sz="1200" b="1" i="1" cap="all" dirty="0">
                        <a:solidFill>
                          <a:srgbClr val="333333"/>
                        </a:solidFill>
                        <a:latin typeface="Draft 10cpi"/>
                        <a:ea typeface="Times New Roman"/>
                        <a:cs typeface="Times New Roman"/>
                      </a:endParaRPr>
                    </a:p>
                  </a:txBody>
                  <a:tcPr marL="55251" marR="55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Вихователі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51" marR="55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891"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51" marR="55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7000"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Сніданок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51" marR="55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cap="all" dirty="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09.00-09.10</a:t>
                      </a:r>
                      <a:endParaRPr lang="ru-RU" sz="1200" b="1" i="1" cap="all" dirty="0">
                        <a:solidFill>
                          <a:srgbClr val="333333"/>
                        </a:solidFill>
                        <a:latin typeface="Draft 10cpi"/>
                        <a:ea typeface="Times New Roman"/>
                        <a:cs typeface="Times New Roman"/>
                      </a:endParaRPr>
                    </a:p>
                  </a:txBody>
                  <a:tcPr marL="55251" marR="55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l">
                        <a:spcAft>
                          <a:spcPts val="0"/>
                        </a:spcAft>
                      </a:pP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Вихователі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51" marR="55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5172"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51" marR="55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3180"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Бесіда «Попередження дорожньо-транспортного травматизму», «Охорона здоров'я влітку»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51" marR="55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cap="all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09.10-09.50</a:t>
                      </a:r>
                      <a:endParaRPr lang="ru-RU" sz="1200" b="1" i="1" cap="all">
                        <a:solidFill>
                          <a:srgbClr val="333333"/>
                        </a:solidFill>
                        <a:latin typeface="Draft 10cpi"/>
                        <a:ea typeface="Times New Roman"/>
                        <a:cs typeface="Times New Roman"/>
                      </a:endParaRPr>
                    </a:p>
                  </a:txBody>
                  <a:tcPr marL="55251" marR="55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 dirty="0" err="1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Кажукало</a:t>
                      </a: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 Н.І.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Улич Г.М.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51" marR="55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115"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51" marR="55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3180" indent="571500" algn="just">
                        <a:spcAft>
                          <a:spcPts val="0"/>
                        </a:spcAft>
                      </a:pPr>
                      <a:r>
                        <a:rPr lang="en-US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Stop</a:t>
                      </a: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 – шоу для знавців правил 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43180"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дорожнього руху 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51" marR="55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cap="all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09.50-11.20</a:t>
                      </a:r>
                      <a:endParaRPr lang="ru-RU" sz="1200" b="1" i="1" cap="all">
                        <a:solidFill>
                          <a:srgbClr val="333333"/>
                        </a:solidFill>
                        <a:latin typeface="Draft 10cpi"/>
                        <a:ea typeface="Times New Roman"/>
                        <a:cs typeface="Times New Roman"/>
                      </a:endParaRPr>
                    </a:p>
                  </a:txBody>
                  <a:tcPr marL="55251" marR="55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Вихователі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51" marR="55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5172"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51" marR="55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3180"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Чемпіонат табору з футболу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51" marR="55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cap="all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11.20-12.00</a:t>
                      </a:r>
                      <a:endParaRPr lang="ru-RU" sz="1200" b="1" i="1" cap="all">
                        <a:solidFill>
                          <a:srgbClr val="333333"/>
                        </a:solidFill>
                        <a:latin typeface="Draft 10cpi"/>
                        <a:ea typeface="Times New Roman"/>
                        <a:cs typeface="Times New Roman"/>
                      </a:endParaRPr>
                    </a:p>
                  </a:txBody>
                  <a:tcPr marL="55251" marR="55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 dirty="0" err="1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Надієнко</a:t>
                      </a: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 В.І.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 dirty="0" err="1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Надієнко</a:t>
                      </a: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 Л.Г.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Вихователі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51" marR="55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115"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endParaRPr lang="uk-UA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9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51" marR="55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3180"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Обід 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51" marR="55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cap="all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12.00-12.30</a:t>
                      </a:r>
                      <a:endParaRPr lang="ru-RU" sz="1200" b="1" i="1" cap="all">
                        <a:solidFill>
                          <a:srgbClr val="333333"/>
                        </a:solidFill>
                        <a:latin typeface="Draft 10cpi"/>
                        <a:ea typeface="Times New Roman"/>
                        <a:cs typeface="Times New Roman"/>
                      </a:endParaRPr>
                    </a:p>
                  </a:txBody>
                  <a:tcPr marL="55251" marR="55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l">
                        <a:spcAft>
                          <a:spcPts val="0"/>
                        </a:spcAft>
                      </a:pP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Вихователі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51" marR="55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115"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51" marR="55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3180"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Перегляд кінофільму «Безпека 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43180"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– запорука здоров'я»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51" marR="55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0" kern="0" dirty="0" smtClea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12.30-13.00</a:t>
                      </a:r>
                      <a:endParaRPr lang="ru-RU" sz="1200" b="0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51" marR="55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Улич Г.М.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 dirty="0" err="1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Приліпко</a:t>
                      </a: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 О.М.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51" marR="55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115"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11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51" marR="55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3180"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Розучування Гри-руханки  „Чемпіон”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51" marR="55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0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13.00-13.15</a:t>
                      </a:r>
                      <a:endParaRPr lang="ru-RU" sz="1200" b="0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51" marR="55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Вихователі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51" marR="55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8840"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12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51" marR="55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3180" indent="571500" algn="just">
                        <a:spcAft>
                          <a:spcPts val="0"/>
                        </a:spcAft>
                      </a:pPr>
                      <a:r>
                        <a:rPr lang="uk-UA" sz="1200" b="1" kern="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Конкурс малюнків «Ми і безпека»</a:t>
                      </a:r>
                      <a:endParaRPr lang="ru-RU" sz="1200" b="1" kern="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Виставка робіт до Міжнародного дня захисту дітей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251" marR="55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cap="all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13.15-13.45</a:t>
                      </a:r>
                      <a:endParaRPr lang="ru-RU" sz="1200" b="1" i="1" cap="all">
                        <a:solidFill>
                          <a:srgbClr val="333333"/>
                        </a:solidFill>
                        <a:latin typeface="Draft 10cpi"/>
                        <a:ea typeface="Times New Roman"/>
                        <a:cs typeface="Times New Roman"/>
                      </a:endParaRPr>
                    </a:p>
                  </a:txBody>
                  <a:tcPr marL="55251" marR="55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 dirty="0" err="1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Надієнко</a:t>
                      </a: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 Л.Г.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Вихователі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51" marR="55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115"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13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51" marR="55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7000" indent="571500" algn="just">
                        <a:spcAft>
                          <a:spcPts val="0"/>
                        </a:spcAft>
                      </a:pP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Підсумки дня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51" marR="55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cap="all" dirty="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13.45-14.00</a:t>
                      </a:r>
                      <a:endParaRPr lang="ru-RU" sz="1200" b="1" i="1" cap="all" dirty="0">
                        <a:solidFill>
                          <a:srgbClr val="333333"/>
                        </a:solidFill>
                        <a:latin typeface="Draft 10cpi"/>
                        <a:ea typeface="Times New Roman"/>
                        <a:cs typeface="Times New Roman"/>
                      </a:endParaRPr>
                    </a:p>
                  </a:txBody>
                  <a:tcPr marL="55251" marR="55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l">
                        <a:spcAft>
                          <a:spcPts val="0"/>
                        </a:spcAft>
                      </a:pP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Вихователі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51" marR="55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642910" y="357166"/>
            <a:ext cx="2599943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День безпеки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31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.05.2017 р.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38913" name="Рисунок 2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7554" y="0"/>
            <a:ext cx="5643602" cy="1571612"/>
          </a:xfrm>
          <a:prstGeom prst="rect">
            <a:avLst/>
          </a:prstGeom>
          <a:noFill/>
        </p:spPr>
      </p:pic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0" y="28575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12696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:\табір фото\IMG_20170606_09364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214290"/>
            <a:ext cx="6215106" cy="42401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Рисунок 2" descr="G:\табір фото\IMG_20170606_13493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0" y="3000372"/>
            <a:ext cx="5143536" cy="33828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4" name="Рисунок 3" descr="G:\табір фото\IMG_20170607_11495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928934"/>
            <a:ext cx="4572000" cy="359721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Мои документы\Для Тамилы\Рамки из фотошопа\йдве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ln w="2286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4427984" y="332656"/>
            <a:ext cx="3672408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2" name="Picture 17" descr="bog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8F8FA"/>
              </a:clrFrom>
              <a:clrTo>
                <a:srgbClr val="F8F8F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31640" y="3717032"/>
            <a:ext cx="3899389" cy="3384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4" descr="D:\Мои документы\анимашечки  мои\B_Fly11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92280" y="0"/>
            <a:ext cx="1552575" cy="1419225"/>
          </a:xfrm>
          <a:prstGeom prst="rect">
            <a:avLst/>
          </a:prstGeom>
          <a:noFill/>
        </p:spPr>
      </p:pic>
      <p:pic>
        <p:nvPicPr>
          <p:cNvPr id="13" name="7___.pptx272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  <p:pic>
        <p:nvPicPr>
          <p:cNvPr id="7" name="Рисунок 6" descr="G:\табір фото\20170602_104144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2911" y="1000108"/>
            <a:ext cx="7072362" cy="46565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slow" advTm="5265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357158" y="1287700"/>
          <a:ext cx="8572560" cy="5209996"/>
        </p:xfrm>
        <a:graphic>
          <a:graphicData uri="http://schemas.openxmlformats.org/drawingml/2006/table">
            <a:tbl>
              <a:tblPr/>
              <a:tblGrid>
                <a:gridCol w="1143008"/>
                <a:gridCol w="4071966"/>
                <a:gridCol w="1357322"/>
                <a:gridCol w="2000264"/>
              </a:tblGrid>
              <a:tr h="197787"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 cap="all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№</a:t>
                      </a: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п/п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456" marR="404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7155"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Назва заходу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456" marR="404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Час проведення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456" marR="404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Відповідальний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456" marR="404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7787"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endParaRPr lang="uk-UA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456" marR="404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Збір учнів. 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43180" indent="571500" algn="just">
                        <a:spcAft>
                          <a:spcPts val="0"/>
                        </a:spcAft>
                      </a:pP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Оголошення розпорядку дня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456" marR="404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cap="all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08.00-08.15</a:t>
                      </a:r>
                      <a:endParaRPr lang="ru-RU" sz="1200" b="1" i="1" cap="all">
                        <a:solidFill>
                          <a:srgbClr val="333333"/>
                        </a:solidFill>
                        <a:latin typeface="Draft 10cpi"/>
                        <a:ea typeface="Times New Roman"/>
                        <a:cs typeface="Times New Roman"/>
                      </a:endParaRPr>
                    </a:p>
                  </a:txBody>
                  <a:tcPr marL="40456" marR="404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Вихователі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456" marR="404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7787"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456" marR="404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Ранкова зарядка. 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456" marR="404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cap="all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08.15-08.30</a:t>
                      </a:r>
                      <a:endParaRPr lang="ru-RU" sz="1200" b="1" i="1" cap="all">
                        <a:solidFill>
                          <a:srgbClr val="333333"/>
                        </a:solidFill>
                        <a:latin typeface="Draft 10cpi"/>
                        <a:ea typeface="Times New Roman"/>
                        <a:cs typeface="Times New Roman"/>
                      </a:endParaRPr>
                    </a:p>
                  </a:txBody>
                  <a:tcPr marL="40456" marR="404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l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Надієнко В.І. Вихователі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456" marR="404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7787"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456" marR="404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l">
                        <a:spcAft>
                          <a:spcPts val="0"/>
                        </a:spcAft>
                      </a:pP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Інструктаж на тему : «Правила </a:t>
                      </a:r>
                      <a:r>
                        <a:rPr lang="uk-UA" sz="1200" b="1" kern="0" dirty="0" err="1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по-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97155" indent="571500" algn="just">
                        <a:spcAft>
                          <a:spcPts val="0"/>
                        </a:spcAft>
                      </a:pPr>
                      <a:r>
                        <a:rPr lang="uk-UA" sz="1200" b="1" kern="0" dirty="0" err="1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ведінки</a:t>
                      </a: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 в громадському транспорті»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456" marR="404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cap="all" dirty="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08.30-08.45</a:t>
                      </a:r>
                      <a:endParaRPr lang="ru-RU" sz="1200" b="1" i="1" cap="all" dirty="0">
                        <a:solidFill>
                          <a:srgbClr val="333333"/>
                        </a:solidFill>
                        <a:latin typeface="Draft 10cpi"/>
                        <a:ea typeface="Times New Roman"/>
                        <a:cs typeface="Times New Roman"/>
                      </a:endParaRPr>
                    </a:p>
                  </a:txBody>
                  <a:tcPr marL="40456" marR="404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l">
                        <a:spcAft>
                          <a:spcPts val="0"/>
                        </a:spcAft>
                      </a:pP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Вихователі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456" marR="404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7787"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456" marR="404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7155"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Робота в загонах (підготовка до 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97155"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привітань один одному)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456" marR="404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cap="all" dirty="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08.45-09.00</a:t>
                      </a:r>
                      <a:endParaRPr lang="ru-RU" sz="1200" b="1" i="1" cap="all" dirty="0">
                        <a:solidFill>
                          <a:srgbClr val="333333"/>
                        </a:solidFill>
                        <a:latin typeface="Draft 10cpi"/>
                        <a:ea typeface="Times New Roman"/>
                        <a:cs typeface="Times New Roman"/>
                      </a:endParaRPr>
                    </a:p>
                  </a:txBody>
                  <a:tcPr marL="40456" marR="404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Вихователі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456" marR="404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7787"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456" marR="404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Сніданок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456" marR="404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cap="all" dirty="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09.00-09.10</a:t>
                      </a:r>
                      <a:endParaRPr lang="ru-RU" sz="1200" b="1" i="1" cap="all" dirty="0">
                        <a:solidFill>
                          <a:srgbClr val="333333"/>
                        </a:solidFill>
                        <a:latin typeface="Draft 10cpi"/>
                        <a:ea typeface="Times New Roman"/>
                        <a:cs typeface="Times New Roman"/>
                      </a:endParaRPr>
                    </a:p>
                  </a:txBody>
                  <a:tcPr marL="40456" marR="404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Вихователі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456" marR="404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5574"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456" marR="404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7155"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Урочистості, присвячені 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97155"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міжнародному Дню захисту дітей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456" marR="404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cap="all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09.10-09.50</a:t>
                      </a:r>
                      <a:endParaRPr lang="ru-RU" sz="1200" b="1" i="1" cap="all">
                        <a:solidFill>
                          <a:srgbClr val="333333"/>
                        </a:solidFill>
                        <a:latin typeface="Draft 10cpi"/>
                        <a:ea typeface="Times New Roman"/>
                        <a:cs typeface="Times New Roman"/>
                      </a:endParaRPr>
                    </a:p>
                  </a:txBody>
                  <a:tcPr marL="40456" marR="404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l">
                        <a:spcAft>
                          <a:spcPts val="0"/>
                        </a:spcAft>
                      </a:pPr>
                      <a:r>
                        <a:rPr lang="uk-UA" sz="1200" b="1" kern="0" dirty="0" err="1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Муковоз</a:t>
                      </a: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 С.І.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indent="571500" algn="l">
                        <a:spcAft>
                          <a:spcPts val="0"/>
                        </a:spcAft>
                      </a:pPr>
                      <a:r>
                        <a:rPr lang="uk-UA" sz="1200" b="1" kern="0" dirty="0" smtClea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Вихователі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456" marR="404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681"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456" marR="404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7155"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Бесіда «Право на життя, право на 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97155"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щасливе дитинство»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456" marR="404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cap="all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09.50-10.30</a:t>
                      </a:r>
                      <a:endParaRPr lang="ru-RU" sz="1200" b="1" i="1" cap="all">
                        <a:solidFill>
                          <a:srgbClr val="333333"/>
                        </a:solidFill>
                        <a:latin typeface="Draft 10cpi"/>
                        <a:ea typeface="Times New Roman"/>
                        <a:cs typeface="Times New Roman"/>
                      </a:endParaRPr>
                    </a:p>
                  </a:txBody>
                  <a:tcPr marL="40456" marR="404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 dirty="0" err="1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Ширій</a:t>
                      </a: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 М.І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indent="571500" algn="l">
                        <a:spcAft>
                          <a:spcPts val="0"/>
                        </a:spcAft>
                      </a:pP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Вихователі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456" marR="404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3361"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456" marR="404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7155" indent="571500" algn="l">
                        <a:spcAft>
                          <a:spcPts val="0"/>
                        </a:spcAft>
                      </a:pP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Ігрова програма «Табір – територія 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97155" indent="571500" algn="l">
                        <a:spcAft>
                          <a:spcPts val="0"/>
                        </a:spcAft>
                      </a:pP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радості» (гра за </a:t>
                      </a:r>
                      <a:r>
                        <a:rPr lang="uk-UA" sz="1200" b="1" kern="0" dirty="0" smtClea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станціями:інтелектуальна</a:t>
                      </a: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, ігрова, </a:t>
                      </a:r>
                      <a:r>
                        <a:rPr lang="uk-UA" sz="1200" b="1" kern="0" dirty="0" smtClea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спортивна,музична</a:t>
                      </a: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)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456" marR="404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cap="all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10.30-11.20</a:t>
                      </a:r>
                      <a:endParaRPr lang="ru-RU" sz="1200" b="1" i="1" cap="all">
                        <a:solidFill>
                          <a:srgbClr val="333333"/>
                        </a:solidFill>
                        <a:latin typeface="Draft 10cpi"/>
                        <a:ea typeface="Times New Roman"/>
                        <a:cs typeface="Times New Roman"/>
                      </a:endParaRPr>
                    </a:p>
                  </a:txBody>
                  <a:tcPr marL="40456" marR="404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 dirty="0" err="1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Надієнко</a:t>
                      </a: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 Л.Г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indent="571500" algn="l">
                        <a:spcAft>
                          <a:spcPts val="0"/>
                        </a:spcAft>
                      </a:pPr>
                      <a:r>
                        <a:rPr lang="uk-UA" sz="1200" b="1" kern="0" dirty="0" err="1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Муковоз</a:t>
                      </a: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 С.І.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indent="571500" algn="l">
                        <a:spcAft>
                          <a:spcPts val="0"/>
                        </a:spcAft>
                      </a:pP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 Вихователі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456" marR="404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681"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9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456" marR="404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7155"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Робота гуртків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456" marR="404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cap="all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11.20-12.00</a:t>
                      </a:r>
                      <a:endParaRPr lang="ru-RU" sz="1200" b="1" i="1" cap="all">
                        <a:solidFill>
                          <a:srgbClr val="333333"/>
                        </a:solidFill>
                        <a:latin typeface="Draft 10cpi"/>
                        <a:ea typeface="Times New Roman"/>
                        <a:cs typeface="Times New Roman"/>
                      </a:endParaRPr>
                    </a:p>
                  </a:txBody>
                  <a:tcPr marL="40456" marR="404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Керівники гуртків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456" marR="404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7152"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456" marR="404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7155" indent="571500" algn="l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Обід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456" marR="404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cap="all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12.00-12.30</a:t>
                      </a:r>
                      <a:endParaRPr lang="ru-RU" sz="1200" b="1" i="1" cap="all">
                        <a:solidFill>
                          <a:srgbClr val="333333"/>
                        </a:solidFill>
                        <a:latin typeface="Draft 10cpi"/>
                        <a:ea typeface="Times New Roman"/>
                        <a:cs typeface="Times New Roman"/>
                      </a:endParaRPr>
                    </a:p>
                  </a:txBody>
                  <a:tcPr marL="40456" marR="404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Вихователі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456" marR="404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681"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11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456" marR="404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7155"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Конкурс малюнків на асфальті 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97155"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«Сонце! Літо! Я!»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456" marR="404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l">
                        <a:spcAft>
                          <a:spcPts val="0"/>
                        </a:spcAft>
                      </a:pPr>
                      <a:r>
                        <a:rPr lang="uk-UA" sz="1200" b="0" kern="0" dirty="0" smtClea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12.30-13.00</a:t>
                      </a:r>
                      <a:endParaRPr lang="ru-RU" sz="1200" b="0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456" marR="404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Улич Г.М. 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indent="571500" algn="l">
                        <a:spcAft>
                          <a:spcPts val="0"/>
                        </a:spcAft>
                      </a:pP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Вихователі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456" marR="404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7787"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12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456" marR="404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7155" indent="571500" algn="l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Працює кінозал. Перегляд мультфільмів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456" marR="404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l">
                        <a:spcAft>
                          <a:spcPts val="0"/>
                        </a:spcAft>
                      </a:pPr>
                      <a:r>
                        <a:rPr lang="uk-UA" sz="1200" b="0" kern="0" dirty="0" smtClea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13.00-13.15</a:t>
                      </a:r>
                      <a:endParaRPr lang="ru-RU" sz="1200" b="0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456" marR="404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Вихователі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456" marR="404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5574"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13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456" marR="404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7155"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Розучування гри - руханки  „Якщо ти щасливий”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456" marR="404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cap="all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13.15-13.45</a:t>
                      </a:r>
                      <a:endParaRPr lang="ru-RU" sz="1200" b="1" i="1" cap="all">
                        <a:solidFill>
                          <a:srgbClr val="333333"/>
                        </a:solidFill>
                        <a:latin typeface="Draft 10cpi"/>
                        <a:ea typeface="Times New Roman"/>
                        <a:cs typeface="Times New Roman"/>
                      </a:endParaRPr>
                    </a:p>
                  </a:txBody>
                  <a:tcPr marL="40456" marR="404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 dirty="0" err="1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Надієнко</a:t>
                      </a: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 Л.Г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 Вихователі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456" marR="404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7787"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14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456" marR="404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7155"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Підсумки дня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456" marR="404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cap="all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13.45-14.00</a:t>
                      </a:r>
                      <a:endParaRPr lang="ru-RU" sz="1200" b="1" i="1" cap="all">
                        <a:solidFill>
                          <a:srgbClr val="333333"/>
                        </a:solidFill>
                        <a:latin typeface="Draft 10cpi"/>
                        <a:ea typeface="Times New Roman"/>
                        <a:cs typeface="Times New Roman"/>
                      </a:endParaRPr>
                    </a:p>
                  </a:txBody>
                  <a:tcPr marL="40456" marR="404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Вихователі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456" marR="404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5000628" y="285728"/>
            <a:ext cx="3357554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Міжнародний день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 захисту дітей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01.06.2017 р.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pic>
        <p:nvPicPr>
          <p:cNvPr id="39937" name="Рисунок 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0"/>
            <a:ext cx="3314687" cy="1285860"/>
          </a:xfrm>
          <a:prstGeom prst="rect">
            <a:avLst/>
          </a:prstGeom>
          <a:noFill/>
        </p:spPr>
      </p:pic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0" y="22098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6807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Мои документы\фото о школе\рамки2\рамки\без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ln w="228600" cap="sq" cmpd="thickThin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Рисунок 2" descr="G:\табір фото\IMG_20170601_09251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214290"/>
            <a:ext cx="5297483" cy="44544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G:\табір фото\IMG_20170601_09410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1714488"/>
            <a:ext cx="4500562" cy="42148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ramochky.narod.ru/bol/Ramochky.narod.ru3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14478" y="0"/>
            <a:ext cx="11737304" cy="839755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928794" y="1214422"/>
            <a:ext cx="5500726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uk-UA" sz="2000" b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</a:rPr>
              <a:t>        Літо</a:t>
            </a:r>
            <a:r>
              <a:rPr lang="uk-UA" sz="2000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</a:rPr>
              <a:t> – найвеселіша для дітей пора року. Адже  влітку найдовші та найцікавіші канікули. Неповторні тому, що пригоди літа не повторюються з року в рік, а дарують нові види відпочинку, цікаві розваги, нові зустрічі. Стільки всього цікавого можна побачити, навчитись та зробити. А ще підрости, зміцніти, порозумнішати.</a:t>
            </a:r>
            <a:endParaRPr lang="ru-RU" sz="2000" dirty="0" smtClean="0">
              <a:solidFill>
                <a:srgbClr val="002060"/>
              </a:solidFill>
              <a:latin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uk-UA" sz="2000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</a:rPr>
              <a:t>     Влітку в приміщені ОЗНЗ </a:t>
            </a:r>
            <a:r>
              <a:rPr lang="uk-UA" sz="2000" dirty="0" err="1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</a:rPr>
              <a:t>Мирівська</a:t>
            </a:r>
            <a:r>
              <a:rPr lang="uk-UA" sz="2000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</a:rPr>
              <a:t> ЗОШ І-ІІІ ступенів  організовується  робота</a:t>
            </a:r>
            <a:r>
              <a:rPr lang="uk-UA" sz="2000" b="1" i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</a:rPr>
              <a:t> </a:t>
            </a:r>
            <a:r>
              <a:rPr lang="uk-UA" sz="2000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</a:rPr>
              <a:t>пришкільного табору відпочинку «Сонечко» з денним перебуванням дітей.     </a:t>
            </a:r>
            <a:endParaRPr lang="ru-RU" sz="2000" dirty="0" smtClean="0">
              <a:solidFill>
                <a:srgbClr val="002060"/>
              </a:solidFill>
              <a:latin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uk-UA" dirty="0" smtClean="0">
                <a:solidFill>
                  <a:srgbClr val="A12C12"/>
                </a:solidFill>
                <a:latin typeface="Arial" pitchFamily="34" charset="0"/>
                <a:ea typeface="Times New Roman" pitchFamily="18" charset="0"/>
              </a:rPr>
              <a:t>   </a:t>
            </a:r>
            <a:endParaRPr lang="ru-RU" sz="1050" dirty="0" smtClean="0">
              <a:latin typeface="Arial" pitchFamily="34" charset="0"/>
            </a:endParaRPr>
          </a:p>
        </p:txBody>
      </p:sp>
    </p:spTree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77490" y="0"/>
            <a:ext cx="942149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Рисунок 2" descr="G:\табір фото\IMG_20170601_10323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6050" y="357166"/>
            <a:ext cx="5940425" cy="48116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" name="Рисунок 4" descr="C:\Documents and Settings\Loner\Рабочий стол\IMG_20170607_09384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71480"/>
            <a:ext cx="3409950" cy="41243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 descr="G:\табір фото\IMG_20170607_12304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5984" y="4071942"/>
            <a:ext cx="3429024" cy="264320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285720" y="1061040"/>
          <a:ext cx="8572560" cy="5491242"/>
        </p:xfrm>
        <a:graphic>
          <a:graphicData uri="http://schemas.openxmlformats.org/drawingml/2006/table">
            <a:tbl>
              <a:tblPr/>
              <a:tblGrid>
                <a:gridCol w="1143008"/>
                <a:gridCol w="3679406"/>
                <a:gridCol w="1118021"/>
                <a:gridCol w="2632125"/>
              </a:tblGrid>
              <a:tr h="277665"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400" b="1" kern="0" cap="all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№</a:t>
                      </a:r>
                      <a:r>
                        <a:rPr lang="uk-UA" sz="14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п/п</a:t>
                      </a:r>
                      <a:endParaRPr lang="ru-RU" sz="14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4300" indent="571500" algn="just">
                        <a:spcAft>
                          <a:spcPts val="0"/>
                        </a:spcAft>
                      </a:pPr>
                      <a:r>
                        <a:rPr lang="uk-UA" sz="14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Назва заходу</a:t>
                      </a:r>
                      <a:endParaRPr lang="ru-RU" sz="14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4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Час проведення</a:t>
                      </a:r>
                      <a:endParaRPr lang="ru-RU" sz="14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4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Відповідальний</a:t>
                      </a:r>
                      <a:endParaRPr lang="ru-RU" sz="14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7665"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endParaRPr lang="uk-UA" sz="14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4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endParaRPr lang="ru-RU" sz="14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4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Збір учнів. </a:t>
                      </a:r>
                      <a:endParaRPr lang="ru-RU" sz="14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43180" indent="571500" algn="just">
                        <a:spcAft>
                          <a:spcPts val="0"/>
                        </a:spcAft>
                      </a:pPr>
                      <a:r>
                        <a:rPr lang="uk-UA" sz="14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Оголошення розпорядку дня</a:t>
                      </a:r>
                      <a:endParaRPr lang="ru-RU" sz="14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="0" i="0" cap="all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08.00-08.15</a:t>
                      </a:r>
                      <a:endParaRPr lang="ru-RU" sz="1400" b="1" i="1" cap="all">
                        <a:solidFill>
                          <a:srgbClr val="333333"/>
                        </a:solidFill>
                        <a:latin typeface="Draft 10cpi"/>
                        <a:ea typeface="Times New Roman"/>
                        <a:cs typeface="Times New Roman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4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Вихователі</a:t>
                      </a:r>
                      <a:endParaRPr lang="ru-RU" sz="14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7665"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4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ru-RU" sz="14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4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Ранкова зарядка. </a:t>
                      </a:r>
                      <a:endParaRPr lang="ru-RU" sz="14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="0" i="0" cap="all" dirty="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08.15-08.30</a:t>
                      </a:r>
                      <a:endParaRPr lang="ru-RU" sz="1400" b="1" i="1" cap="all" dirty="0">
                        <a:solidFill>
                          <a:srgbClr val="333333"/>
                        </a:solidFill>
                        <a:latin typeface="Draft 10cpi"/>
                        <a:ea typeface="Times New Roman"/>
                        <a:cs typeface="Times New Roman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4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Надієнко В.І. </a:t>
                      </a:r>
                      <a:endParaRPr lang="ru-RU" sz="14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indent="571500" algn="l">
                        <a:spcAft>
                          <a:spcPts val="0"/>
                        </a:spcAft>
                      </a:pPr>
                      <a:r>
                        <a:rPr lang="uk-UA" sz="14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Вихователі</a:t>
                      </a:r>
                      <a:endParaRPr lang="ru-RU" sz="14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7665"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4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ru-RU" sz="14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4300" indent="571500" algn="just">
                        <a:spcAft>
                          <a:spcPts val="0"/>
                        </a:spcAft>
                      </a:pPr>
                      <a:r>
                        <a:rPr lang="uk-UA" sz="14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Інструктаж на тему : «Правила поведінки в громадських місцях»</a:t>
                      </a:r>
                      <a:endParaRPr lang="ru-RU" sz="14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="0" i="0" cap="all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08.30-08.45</a:t>
                      </a:r>
                      <a:endParaRPr lang="ru-RU" sz="1400" b="1" i="1" cap="all">
                        <a:solidFill>
                          <a:srgbClr val="333333"/>
                        </a:solidFill>
                        <a:latin typeface="Draft 10cpi"/>
                        <a:ea typeface="Times New Roman"/>
                        <a:cs typeface="Times New Roman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l">
                        <a:spcAft>
                          <a:spcPts val="0"/>
                        </a:spcAft>
                      </a:pPr>
                      <a:r>
                        <a:rPr lang="uk-UA" sz="14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Вихователі</a:t>
                      </a:r>
                      <a:endParaRPr lang="ru-RU" sz="14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7665"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4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endParaRPr lang="ru-RU" sz="14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4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Ігрова програма „Навчи гратися в ігри”.</a:t>
                      </a:r>
                      <a:endParaRPr lang="ru-RU" sz="14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="0" i="0" cap="all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08.45-09.00</a:t>
                      </a:r>
                      <a:endParaRPr lang="ru-RU" sz="1400" b="1" i="1" cap="all">
                        <a:solidFill>
                          <a:srgbClr val="333333"/>
                        </a:solidFill>
                        <a:latin typeface="Draft 10cpi"/>
                        <a:ea typeface="Times New Roman"/>
                        <a:cs typeface="Times New Roman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l">
                        <a:spcAft>
                          <a:spcPts val="0"/>
                        </a:spcAft>
                      </a:pPr>
                      <a:r>
                        <a:rPr lang="uk-UA" sz="1400" b="1" kern="0" dirty="0" err="1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Муковоз</a:t>
                      </a:r>
                      <a:r>
                        <a:rPr lang="uk-UA" sz="14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 С.І.</a:t>
                      </a:r>
                      <a:endParaRPr lang="ru-RU" sz="14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4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Вихователі</a:t>
                      </a:r>
                      <a:endParaRPr lang="ru-RU" sz="14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6696"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4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  <a:endParaRPr lang="ru-RU" sz="14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4300" indent="571500" algn="just">
                        <a:spcAft>
                          <a:spcPts val="0"/>
                        </a:spcAft>
                      </a:pPr>
                      <a:r>
                        <a:rPr lang="uk-UA" sz="14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Сніданок</a:t>
                      </a:r>
                      <a:endParaRPr lang="ru-RU" sz="14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="0" i="0" cap="all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09.00-09.10</a:t>
                      </a:r>
                      <a:endParaRPr lang="ru-RU" sz="1400" b="1" i="1" cap="all">
                        <a:solidFill>
                          <a:srgbClr val="333333"/>
                        </a:solidFill>
                        <a:latin typeface="Draft 10cpi"/>
                        <a:ea typeface="Times New Roman"/>
                        <a:cs typeface="Times New Roman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4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Вихователі</a:t>
                      </a:r>
                      <a:endParaRPr lang="ru-RU" sz="14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7665"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4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  <a:endParaRPr lang="ru-RU" sz="14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4300" indent="571500" algn="just">
                        <a:spcAft>
                          <a:spcPts val="0"/>
                        </a:spcAft>
                      </a:pPr>
                      <a:r>
                        <a:rPr lang="uk-UA" sz="14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Конкурс «Весела гуморина» </a:t>
                      </a:r>
                      <a:endParaRPr lang="ru-RU" sz="14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114300" indent="571500" algn="just">
                        <a:spcAft>
                          <a:spcPts val="0"/>
                        </a:spcAft>
                      </a:pPr>
                      <a:r>
                        <a:rPr lang="uk-UA" sz="14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(найкращий читач гуморески)</a:t>
                      </a:r>
                      <a:endParaRPr lang="ru-RU" sz="14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="0" i="0" cap="all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09.10-09.50</a:t>
                      </a:r>
                      <a:endParaRPr lang="ru-RU" sz="1400" b="1" i="1" cap="all">
                        <a:solidFill>
                          <a:srgbClr val="333333"/>
                        </a:solidFill>
                        <a:latin typeface="Draft 10cpi"/>
                        <a:ea typeface="Times New Roman"/>
                        <a:cs typeface="Times New Roman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l">
                        <a:spcAft>
                          <a:spcPts val="0"/>
                        </a:spcAft>
                      </a:pPr>
                      <a:r>
                        <a:rPr lang="uk-UA" sz="1400" b="1" kern="0" dirty="0" err="1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Надієнко</a:t>
                      </a:r>
                      <a:r>
                        <a:rPr lang="uk-UA" sz="14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 Л.Г.</a:t>
                      </a:r>
                      <a:endParaRPr lang="ru-RU" sz="14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4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Вихователі</a:t>
                      </a:r>
                      <a:endParaRPr lang="ru-RU" sz="14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7665"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4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  <a:endParaRPr lang="ru-RU" sz="14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4300" indent="571500" algn="just">
                        <a:spcAft>
                          <a:spcPts val="0"/>
                        </a:spcAft>
                      </a:pPr>
                      <a:r>
                        <a:rPr lang="uk-UA" sz="14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Конкурс малюнків на асфальті </a:t>
                      </a:r>
                      <a:endParaRPr lang="ru-RU" sz="14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114300" indent="571500" algn="just">
                        <a:spcAft>
                          <a:spcPts val="0"/>
                        </a:spcAft>
                      </a:pPr>
                      <a:r>
                        <a:rPr lang="uk-UA" sz="14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«Такий веселий світ навколо мене»</a:t>
                      </a:r>
                      <a:endParaRPr lang="ru-RU" sz="14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="0" i="0" cap="all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09.50-10.50</a:t>
                      </a:r>
                      <a:endParaRPr lang="ru-RU" sz="1400" b="1" i="1" cap="all">
                        <a:solidFill>
                          <a:srgbClr val="333333"/>
                        </a:solidFill>
                        <a:latin typeface="Draft 10cpi"/>
                        <a:ea typeface="Times New Roman"/>
                        <a:cs typeface="Times New Roman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l">
                        <a:spcAft>
                          <a:spcPts val="0"/>
                        </a:spcAft>
                      </a:pPr>
                      <a:r>
                        <a:rPr lang="uk-UA" sz="14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Улич Г.М. Вихователі</a:t>
                      </a:r>
                      <a:endParaRPr lang="ru-RU" sz="14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7665"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4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  <a:endParaRPr lang="ru-RU" sz="14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4300" indent="571500" algn="just">
                        <a:spcAft>
                          <a:spcPts val="0"/>
                        </a:spcAft>
                      </a:pPr>
                      <a:r>
                        <a:rPr lang="uk-UA" sz="14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Розучування гри-руханки  „Сонечко”, «Посмішка»</a:t>
                      </a:r>
                      <a:endParaRPr lang="ru-RU" sz="14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="0" i="0" cap="all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10.50-11.20</a:t>
                      </a:r>
                      <a:endParaRPr lang="ru-RU" sz="1400" b="1" i="1" cap="all">
                        <a:solidFill>
                          <a:srgbClr val="333333"/>
                        </a:solidFill>
                        <a:latin typeface="Draft 10cpi"/>
                        <a:ea typeface="Times New Roman"/>
                        <a:cs typeface="Times New Roman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l">
                        <a:spcAft>
                          <a:spcPts val="0"/>
                        </a:spcAft>
                      </a:pPr>
                      <a:r>
                        <a:rPr lang="uk-UA" sz="1400" b="1" kern="0" dirty="0" err="1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Надієнко</a:t>
                      </a:r>
                      <a:r>
                        <a:rPr lang="uk-UA" sz="14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 Л.Г.</a:t>
                      </a:r>
                      <a:endParaRPr lang="ru-RU" sz="14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4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Вихователі</a:t>
                      </a:r>
                      <a:endParaRPr lang="ru-RU" sz="14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5352"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4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9</a:t>
                      </a:r>
                      <a:endParaRPr lang="ru-RU" sz="14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4300" indent="571500" algn="just">
                        <a:spcAft>
                          <a:spcPts val="0"/>
                        </a:spcAft>
                      </a:pPr>
                      <a:r>
                        <a:rPr lang="uk-UA" sz="14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Вікторина «Смійтеся на здоров'я!»</a:t>
                      </a:r>
                      <a:endParaRPr lang="ru-RU" sz="14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="0" i="0" cap="all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11.20-12.00</a:t>
                      </a:r>
                      <a:endParaRPr lang="ru-RU" sz="1400" b="1" i="1" cap="all">
                        <a:solidFill>
                          <a:srgbClr val="333333"/>
                        </a:solidFill>
                        <a:latin typeface="Draft 10cpi"/>
                        <a:ea typeface="Times New Roman"/>
                        <a:cs typeface="Times New Roman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l">
                        <a:spcAft>
                          <a:spcPts val="0"/>
                        </a:spcAft>
                      </a:pPr>
                      <a:r>
                        <a:rPr lang="uk-UA" sz="14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Улич </a:t>
                      </a:r>
                      <a:r>
                        <a:rPr lang="uk-UA" sz="1400" b="1" kern="0" dirty="0" smtClea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Г.М. </a:t>
                      </a:r>
                      <a:r>
                        <a:rPr lang="uk-UA" sz="1400" b="1" kern="0" baseline="0" dirty="0" smtClea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uk-UA" sz="1400" b="1" kern="0" dirty="0" smtClea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Руденко </a:t>
                      </a:r>
                      <a:r>
                        <a:rPr lang="uk-UA" sz="14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Л.А.</a:t>
                      </a:r>
                      <a:endParaRPr lang="ru-RU" sz="14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400" b="1" kern="0" dirty="0" err="1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Мельнікова</a:t>
                      </a:r>
                      <a:r>
                        <a:rPr lang="uk-UA" sz="14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 Л.І.</a:t>
                      </a:r>
                      <a:endParaRPr lang="ru-RU" sz="14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7665"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4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  <a:endParaRPr lang="ru-RU" sz="14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4300" indent="571500" algn="just">
                        <a:spcAft>
                          <a:spcPts val="0"/>
                        </a:spcAft>
                      </a:pPr>
                      <a:r>
                        <a:rPr lang="uk-UA" sz="14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Обід </a:t>
                      </a:r>
                      <a:endParaRPr lang="ru-RU" sz="14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="0" i="0" cap="all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12.00-12.30</a:t>
                      </a:r>
                      <a:endParaRPr lang="ru-RU" sz="1400" b="1" i="1" cap="all">
                        <a:solidFill>
                          <a:srgbClr val="333333"/>
                        </a:solidFill>
                        <a:latin typeface="Draft 10cpi"/>
                        <a:ea typeface="Times New Roman"/>
                        <a:cs typeface="Times New Roman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4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Вихователі</a:t>
                      </a:r>
                      <a:endParaRPr lang="ru-RU" sz="14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7665"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4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11</a:t>
                      </a:r>
                      <a:endParaRPr lang="ru-RU" sz="14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4300" indent="571500" algn="just">
                        <a:spcAft>
                          <a:spcPts val="0"/>
                        </a:spcAft>
                      </a:pPr>
                      <a:r>
                        <a:rPr lang="uk-UA" sz="14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Гумористично-спортивні естафети</a:t>
                      </a:r>
                      <a:endParaRPr lang="ru-RU" sz="14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400" b="0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12.30-13.00</a:t>
                      </a:r>
                      <a:endParaRPr lang="ru-RU" sz="1400" b="0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l">
                        <a:spcAft>
                          <a:spcPts val="0"/>
                        </a:spcAft>
                      </a:pPr>
                      <a:r>
                        <a:rPr lang="uk-UA" sz="1400" b="1" kern="0" dirty="0" err="1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Надієнко</a:t>
                      </a:r>
                      <a:r>
                        <a:rPr lang="uk-UA" sz="14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 В.І.</a:t>
                      </a:r>
                      <a:endParaRPr lang="ru-RU" sz="14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indent="571500" algn="l">
                        <a:spcAft>
                          <a:spcPts val="0"/>
                        </a:spcAft>
                      </a:pPr>
                      <a:r>
                        <a:rPr lang="uk-UA" sz="14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 Вихователі</a:t>
                      </a:r>
                      <a:endParaRPr lang="ru-RU" sz="14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7665"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4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12</a:t>
                      </a:r>
                      <a:endParaRPr lang="ru-RU" sz="14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4300" indent="571500" algn="just">
                        <a:spcAft>
                          <a:spcPts val="0"/>
                        </a:spcAft>
                      </a:pPr>
                      <a:r>
                        <a:rPr lang="uk-UA" sz="14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Дискотека «Всім весело»</a:t>
                      </a:r>
                      <a:endParaRPr lang="ru-RU" sz="14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400" b="0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13.00-13.45</a:t>
                      </a:r>
                      <a:endParaRPr lang="ru-RU" sz="1400" b="0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l">
                        <a:spcAft>
                          <a:spcPts val="0"/>
                        </a:spcAft>
                      </a:pPr>
                      <a:r>
                        <a:rPr lang="uk-UA" sz="1400" b="1" kern="0" dirty="0" err="1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Муковоз</a:t>
                      </a:r>
                      <a:r>
                        <a:rPr lang="uk-UA" sz="14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 С.І. Вихователі</a:t>
                      </a:r>
                      <a:endParaRPr lang="ru-RU" sz="14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7665"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4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13</a:t>
                      </a:r>
                      <a:endParaRPr lang="ru-RU" sz="14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4300" indent="571500" algn="just">
                        <a:spcAft>
                          <a:spcPts val="0"/>
                        </a:spcAft>
                      </a:pPr>
                      <a:r>
                        <a:rPr lang="uk-UA" sz="14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Підсумки дня</a:t>
                      </a:r>
                      <a:endParaRPr lang="ru-RU" sz="14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="0" i="0" cap="all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13.45-14.00</a:t>
                      </a:r>
                      <a:endParaRPr lang="ru-RU" sz="1400" b="1" i="1" cap="all">
                        <a:solidFill>
                          <a:srgbClr val="333333"/>
                        </a:solidFill>
                        <a:latin typeface="Draft 10cpi"/>
                        <a:ea typeface="Times New Roman"/>
                        <a:cs typeface="Times New Roman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4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Вихователі</a:t>
                      </a:r>
                      <a:endParaRPr lang="ru-RU" sz="14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357158" y="285728"/>
            <a:ext cx="4530343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ДЕНЬ СМІХУ ТА ГУМОРУ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02.06.2017 р.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40961" name="Рисунок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28" y="0"/>
            <a:ext cx="3505200" cy="12144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0963" name="Rectangle 3"/>
          <p:cNvSpPr>
            <a:spLocks noChangeArrowheads="1"/>
          </p:cNvSpPr>
          <p:nvPr/>
        </p:nvSpPr>
        <p:spPr bwMode="auto">
          <a:xfrm>
            <a:off x="0" y="279082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114264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77490" y="0"/>
            <a:ext cx="942149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Рисунок 2" descr="G:\Табір\IMG_20170529_12315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182252"/>
            <a:ext cx="4357686" cy="51757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Рисунок 5" descr="G:\Табір\IMG_20170606_13111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2" y="0"/>
            <a:ext cx="3071802" cy="288966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 descr="G:\табір фото\IMG_20170601_094545.jpg"/>
          <p:cNvPicPr/>
          <p:nvPr/>
        </p:nvPicPr>
        <p:blipFill>
          <a:blip r:embed="rId5" cstate="print">
            <a:lum bright="20000" contrast="20000"/>
          </a:blip>
          <a:srcRect/>
          <a:stretch>
            <a:fillRect/>
          </a:stretch>
        </p:blipFill>
        <p:spPr bwMode="auto">
          <a:xfrm>
            <a:off x="4500562" y="2285992"/>
            <a:ext cx="4429156" cy="42148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Мои документы\рамки2\рамки\олес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ln w="228600" cap="sq" cmpd="thickThin">
            <a:solidFill>
              <a:srgbClr val="FF99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Рисунок 2" descr="G:\табір фото\IMG_20170607_115300.jpg"/>
          <p:cNvPicPr/>
          <p:nvPr/>
        </p:nvPicPr>
        <p:blipFill>
          <a:blip r:embed="rId3" cstate="print">
            <a:lum bright="20000" contrast="20000"/>
          </a:blip>
          <a:srcRect/>
          <a:stretch>
            <a:fillRect/>
          </a:stretch>
        </p:blipFill>
        <p:spPr bwMode="auto">
          <a:xfrm>
            <a:off x="2928926" y="928670"/>
            <a:ext cx="5572164" cy="52149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357126" y="1785926"/>
          <a:ext cx="8786874" cy="4888410"/>
        </p:xfrm>
        <a:graphic>
          <a:graphicData uri="http://schemas.openxmlformats.org/drawingml/2006/table">
            <a:tbl>
              <a:tblPr/>
              <a:tblGrid>
                <a:gridCol w="1000131"/>
                <a:gridCol w="3358558"/>
                <a:gridCol w="1642103"/>
                <a:gridCol w="2786082"/>
              </a:tblGrid>
              <a:tr h="249986"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 cap="all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№</a:t>
                      </a: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п/п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29" marR="544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265" indent="571500" algn="just">
                        <a:spcAft>
                          <a:spcPts val="0"/>
                        </a:spcAft>
                      </a:pP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Назва заходу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29" marR="544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Час проведення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29" marR="544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Відповідальний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29" marR="544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095"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endParaRPr lang="uk-UA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29" marR="544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Збір учнів. 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43180" indent="571500" algn="just">
                        <a:spcAft>
                          <a:spcPts val="0"/>
                        </a:spcAft>
                      </a:pP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Оголошення розпорядку дня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29" marR="544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cap="all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08.00-08.15</a:t>
                      </a:r>
                      <a:endParaRPr lang="ru-RU" sz="1200" b="1" i="1" cap="all">
                        <a:solidFill>
                          <a:srgbClr val="333333"/>
                        </a:solidFill>
                        <a:latin typeface="Draft 10cpi"/>
                        <a:ea typeface="Times New Roman"/>
                        <a:cs typeface="Times New Roman"/>
                      </a:endParaRPr>
                    </a:p>
                  </a:txBody>
                  <a:tcPr marL="54429" marR="544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l">
                        <a:spcAft>
                          <a:spcPts val="0"/>
                        </a:spcAft>
                      </a:pP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Вихователі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29" marR="544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095"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29" marR="544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Ранкова зарядка. 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29" marR="544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cap="all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08.15-08.30</a:t>
                      </a:r>
                      <a:endParaRPr lang="ru-RU" sz="1200" b="1" i="1" cap="all">
                        <a:solidFill>
                          <a:srgbClr val="333333"/>
                        </a:solidFill>
                        <a:latin typeface="Draft 10cpi"/>
                        <a:ea typeface="Times New Roman"/>
                        <a:cs typeface="Times New Roman"/>
                      </a:endParaRPr>
                    </a:p>
                  </a:txBody>
                  <a:tcPr marL="54429" marR="544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l">
                        <a:spcAft>
                          <a:spcPts val="0"/>
                        </a:spcAft>
                      </a:pPr>
                      <a:r>
                        <a:rPr lang="uk-UA" sz="1200" b="1" kern="0" dirty="0" err="1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Надієнко</a:t>
                      </a: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 В.І. Вихователі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29" marR="544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095"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29" marR="544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265" indent="571500" algn="just">
                        <a:spcAft>
                          <a:spcPts val="0"/>
                        </a:spcAft>
                      </a:pP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Інструктаж на тему : «Правила особистої гігієни»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29" marR="544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cap="all" dirty="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08.30-08.45</a:t>
                      </a:r>
                      <a:endParaRPr lang="ru-RU" sz="1200" b="1" i="1" cap="all" dirty="0">
                        <a:solidFill>
                          <a:srgbClr val="333333"/>
                        </a:solidFill>
                        <a:latin typeface="Draft 10cpi"/>
                        <a:ea typeface="Times New Roman"/>
                        <a:cs typeface="Times New Roman"/>
                      </a:endParaRPr>
                    </a:p>
                  </a:txBody>
                  <a:tcPr marL="54429" marR="544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Вихователі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29" marR="544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095"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29" marR="544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265"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Гра «Веселі Робінзони»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29" marR="544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cap="all" dirty="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08.45-09.00</a:t>
                      </a:r>
                      <a:endParaRPr lang="ru-RU" sz="1200" b="1" i="1" cap="all" dirty="0">
                        <a:solidFill>
                          <a:srgbClr val="333333"/>
                        </a:solidFill>
                        <a:latin typeface="Draft 10cpi"/>
                        <a:ea typeface="Times New Roman"/>
                        <a:cs typeface="Times New Roman"/>
                      </a:endParaRPr>
                    </a:p>
                  </a:txBody>
                  <a:tcPr marL="54429" marR="544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l">
                        <a:spcAft>
                          <a:spcPts val="0"/>
                        </a:spcAft>
                      </a:pPr>
                      <a:r>
                        <a:rPr lang="uk-UA" sz="1200" b="1" kern="0" dirty="0" err="1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Надієнко</a:t>
                      </a: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 Л.Г.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Вихователі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29" marR="544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333"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29" marR="544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265"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Сніданок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29" marR="544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cap="all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09.00-09.10</a:t>
                      </a:r>
                      <a:endParaRPr lang="ru-RU" sz="1200" b="1" i="1" cap="all">
                        <a:solidFill>
                          <a:srgbClr val="333333"/>
                        </a:solidFill>
                        <a:latin typeface="Draft 10cpi"/>
                        <a:ea typeface="Times New Roman"/>
                        <a:cs typeface="Times New Roman"/>
                      </a:endParaRPr>
                    </a:p>
                  </a:txBody>
                  <a:tcPr marL="54429" marR="544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l">
                        <a:spcAft>
                          <a:spcPts val="0"/>
                        </a:spcAft>
                      </a:pP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Вихователі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29" marR="544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095"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29" marR="544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265"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Бесіда «Дружба і товаришування»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29" marR="544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cap="all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09.10-09.50</a:t>
                      </a:r>
                      <a:endParaRPr lang="ru-RU" sz="1200" b="1" i="1" cap="all">
                        <a:solidFill>
                          <a:srgbClr val="333333"/>
                        </a:solidFill>
                        <a:latin typeface="Draft 10cpi"/>
                        <a:ea typeface="Times New Roman"/>
                        <a:cs typeface="Times New Roman"/>
                      </a:endParaRPr>
                    </a:p>
                  </a:txBody>
                  <a:tcPr marL="54429" marR="544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l">
                        <a:spcAft>
                          <a:spcPts val="0"/>
                        </a:spcAft>
                      </a:pPr>
                      <a:r>
                        <a:rPr lang="uk-UA" sz="1200" b="1" kern="0" dirty="0" err="1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Маруженко</a:t>
                      </a: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 М.Г. Вихователі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29" marR="544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095"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29" marR="544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265"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Розучування гри- руханки «Кращі друзі», «Весела перерва»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29" marR="544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cap="all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09.50-10.20</a:t>
                      </a:r>
                      <a:endParaRPr lang="ru-RU" sz="1200" b="1" i="1" cap="all">
                        <a:solidFill>
                          <a:srgbClr val="333333"/>
                        </a:solidFill>
                        <a:latin typeface="Draft 10cpi"/>
                        <a:ea typeface="Times New Roman"/>
                        <a:cs typeface="Times New Roman"/>
                      </a:endParaRPr>
                    </a:p>
                  </a:txBody>
                  <a:tcPr marL="54429" marR="544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l">
                        <a:spcAft>
                          <a:spcPts val="0"/>
                        </a:spcAft>
                      </a:pPr>
                      <a:r>
                        <a:rPr lang="uk-UA" sz="1200" b="1" kern="0" dirty="0" err="1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Кажукало</a:t>
                      </a: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 Н.І. Вихователі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29" marR="544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095"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29" marR="544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Змагання з шахів «Біла тура»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29" marR="544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cap="all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10.20-10.50</a:t>
                      </a:r>
                      <a:endParaRPr lang="ru-RU" sz="1200" b="1" i="1" cap="all">
                        <a:solidFill>
                          <a:srgbClr val="333333"/>
                        </a:solidFill>
                        <a:latin typeface="Draft 10cpi"/>
                        <a:ea typeface="Times New Roman"/>
                        <a:cs typeface="Times New Roman"/>
                      </a:endParaRPr>
                    </a:p>
                  </a:txBody>
                  <a:tcPr marL="54429" marR="544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l">
                        <a:spcAft>
                          <a:spcPts val="0"/>
                        </a:spcAft>
                      </a:pPr>
                      <a:r>
                        <a:rPr lang="uk-UA" sz="1200" b="1" kern="0" dirty="0" err="1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Надієнко</a:t>
                      </a: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 В.І. Вихователі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29" marR="544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333"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9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29" marR="544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265"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Анкета «Що для мене дружба?»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29" marR="544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cap="all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10.50-11.10</a:t>
                      </a:r>
                      <a:endParaRPr lang="ru-RU" sz="1200" b="1" i="1" cap="all">
                        <a:solidFill>
                          <a:srgbClr val="333333"/>
                        </a:solidFill>
                        <a:latin typeface="Draft 10cpi"/>
                        <a:ea typeface="Times New Roman"/>
                        <a:cs typeface="Times New Roman"/>
                      </a:endParaRPr>
                    </a:p>
                  </a:txBody>
                  <a:tcPr marL="54429" marR="544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Вихователі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29" marR="544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095"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29" marR="544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265"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Хіт-парад пісні про дружбу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29" marR="544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cap="all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11.10-12.00</a:t>
                      </a:r>
                      <a:endParaRPr lang="ru-RU" sz="1200" b="1" i="1" cap="all">
                        <a:solidFill>
                          <a:srgbClr val="333333"/>
                        </a:solidFill>
                        <a:latin typeface="Draft 10cpi"/>
                        <a:ea typeface="Times New Roman"/>
                        <a:cs typeface="Times New Roman"/>
                      </a:endParaRPr>
                    </a:p>
                  </a:txBody>
                  <a:tcPr marL="54429" marR="544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l">
                        <a:spcAft>
                          <a:spcPts val="0"/>
                        </a:spcAft>
                      </a:pPr>
                      <a:r>
                        <a:rPr lang="uk-UA" sz="1200" b="1" kern="0" dirty="0" err="1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Муковоз</a:t>
                      </a: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 С.І.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Вихователі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29" marR="544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095"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11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29" marR="544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265"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Обід 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29" marR="544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cap="all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12.00-12.30</a:t>
                      </a:r>
                      <a:endParaRPr lang="ru-RU" sz="1200" b="1" i="1" cap="all">
                        <a:solidFill>
                          <a:srgbClr val="333333"/>
                        </a:solidFill>
                        <a:latin typeface="Draft 10cpi"/>
                        <a:ea typeface="Times New Roman"/>
                        <a:cs typeface="Times New Roman"/>
                      </a:endParaRPr>
                    </a:p>
                  </a:txBody>
                  <a:tcPr marL="54429" marR="544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l">
                        <a:spcAft>
                          <a:spcPts val="0"/>
                        </a:spcAft>
                      </a:pP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Вихователі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29" marR="544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095"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12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29" marR="544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265"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Конкурс малюнків «Я малюю друга» 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29" marR="544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0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12.30-13.00</a:t>
                      </a:r>
                      <a:endParaRPr lang="ru-RU" sz="1200" b="0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29" marR="544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l">
                        <a:spcAft>
                          <a:spcPts val="0"/>
                        </a:spcAft>
                      </a:pP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Вихователі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29" marR="544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095"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13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29" marR="544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265"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Бесіда «Ми і закон. Права дитини»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29" marR="544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0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13.00-13.30</a:t>
                      </a:r>
                      <a:endParaRPr lang="ru-RU" sz="1200" b="0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29" marR="544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l">
                        <a:spcAft>
                          <a:spcPts val="0"/>
                        </a:spcAft>
                      </a:pPr>
                      <a:r>
                        <a:rPr lang="uk-UA" sz="1200" b="1" kern="0" dirty="0" err="1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Ширій</a:t>
                      </a: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 М.І.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Вихователі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29" marR="544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095"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14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29" marR="544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265" indent="571500" algn="l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Працює кінозал. Перегляд мультфільмів  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29" marR="544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cap="all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13.30-13.45</a:t>
                      </a:r>
                      <a:endParaRPr lang="ru-RU" sz="1200" b="1" i="1" cap="all">
                        <a:solidFill>
                          <a:srgbClr val="333333"/>
                        </a:solidFill>
                        <a:latin typeface="Draft 10cpi"/>
                        <a:ea typeface="Times New Roman"/>
                        <a:cs typeface="Times New Roman"/>
                      </a:endParaRPr>
                    </a:p>
                  </a:txBody>
                  <a:tcPr marL="54429" marR="544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l">
                        <a:spcAft>
                          <a:spcPts val="0"/>
                        </a:spcAft>
                      </a:pPr>
                      <a:r>
                        <a:rPr lang="uk-UA" sz="1200" b="1" kern="0" dirty="0" err="1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Надієнко</a:t>
                      </a: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 Л.Г. Вихователі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29" marR="544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095"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15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29" marR="544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265"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Підсумки дня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29" marR="544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13.45-14.00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29" marR="544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l">
                        <a:spcAft>
                          <a:spcPts val="0"/>
                        </a:spcAft>
                      </a:pP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Вихователі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29" marR="544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5572132" y="642918"/>
            <a:ext cx="2527423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День дружби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0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6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.06.2017 р.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41985" name="Рисунок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91075" cy="1857364"/>
          </a:xfrm>
          <a:prstGeom prst="rect">
            <a:avLst/>
          </a:prstGeom>
          <a:noFill/>
        </p:spPr>
      </p:pic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0" y="280035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8872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Мои документы\фото о школе\рамки2\1240344829_0mo32oe8m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09600" y="-142900"/>
            <a:ext cx="9753600" cy="7000900"/>
          </a:xfrm>
          <a:prstGeom prst="rect">
            <a:avLst/>
          </a:prstGeom>
          <a:ln w="228600" cap="sq" cmpd="thickThin">
            <a:solidFill>
              <a:schemeClr val="tx2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Рисунок 2" descr="G:\табір фото\IMG_20170602_08430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22238">
            <a:off x="4686848" y="322658"/>
            <a:ext cx="3946107" cy="30517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Рисунок 3" descr="G:\табір фото\IMG_20170606_13510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98268">
            <a:off x="399150" y="356625"/>
            <a:ext cx="4411035" cy="334526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 descr="G:\табір фото\IMG_20170606_13565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4810" y="3714752"/>
            <a:ext cx="4470410" cy="301304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Рисунок 5" descr="G:\Табір\IMG_20170530_13574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634362">
            <a:off x="-415422" y="3988761"/>
            <a:ext cx="3752773" cy="290351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357159" y="1556327"/>
          <a:ext cx="8572559" cy="4969165"/>
        </p:xfrm>
        <a:graphic>
          <a:graphicData uri="http://schemas.openxmlformats.org/drawingml/2006/table">
            <a:tbl>
              <a:tblPr/>
              <a:tblGrid>
                <a:gridCol w="1071569"/>
                <a:gridCol w="3929090"/>
                <a:gridCol w="1643074"/>
                <a:gridCol w="1928826"/>
              </a:tblGrid>
              <a:tr h="0"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 cap="all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№</a:t>
                      </a: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п/п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85" marR="377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00660"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Назва заходу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85" marR="377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Час проведення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85" marR="377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Відповідальний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85" marR="377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727"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endParaRPr lang="uk-UA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85" marR="377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Збір учнів. 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43180" indent="571500" algn="just">
                        <a:spcAft>
                          <a:spcPts val="0"/>
                        </a:spcAft>
                      </a:pP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Оголошення розпорядку дня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85" marR="377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cap="all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08.00-08.15</a:t>
                      </a:r>
                      <a:endParaRPr lang="ru-RU" sz="1200" b="1" i="1" cap="all">
                        <a:solidFill>
                          <a:srgbClr val="333333"/>
                        </a:solidFill>
                        <a:latin typeface="Draft 10cpi"/>
                        <a:ea typeface="Times New Roman"/>
                        <a:cs typeface="Times New Roman"/>
                      </a:endParaRPr>
                    </a:p>
                  </a:txBody>
                  <a:tcPr marL="37785" marR="377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Вихователі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85" marR="377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9455"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85" marR="377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Ранкова зарядка. 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85" marR="377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cap="all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08.15-08.30</a:t>
                      </a:r>
                      <a:endParaRPr lang="ru-RU" sz="1200" b="1" i="1" cap="all">
                        <a:solidFill>
                          <a:srgbClr val="333333"/>
                        </a:solidFill>
                        <a:latin typeface="Draft 10cpi"/>
                        <a:ea typeface="Times New Roman"/>
                        <a:cs typeface="Times New Roman"/>
                      </a:endParaRPr>
                    </a:p>
                  </a:txBody>
                  <a:tcPr marL="37785" marR="377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НадієнкоВ.І. 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Вихователі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85" marR="377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727"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85" marR="377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Інструктаж на тему : «Правила поведінки з вибухонебезпечними предметами»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85" marR="377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cap="all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08.30-08.45</a:t>
                      </a:r>
                      <a:endParaRPr lang="ru-RU" sz="1200" b="1" i="1" cap="all">
                        <a:solidFill>
                          <a:srgbClr val="333333"/>
                        </a:solidFill>
                        <a:latin typeface="Draft 10cpi"/>
                        <a:ea typeface="Times New Roman"/>
                        <a:cs typeface="Times New Roman"/>
                      </a:endParaRPr>
                    </a:p>
                  </a:txBody>
                  <a:tcPr marL="37785" marR="377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l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Вихователі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85" marR="377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727"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85" marR="377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Бесіда «Обери свій шлях – бути 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здоровим»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85" marR="377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cap="all" dirty="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08.45-09.00</a:t>
                      </a:r>
                      <a:endParaRPr lang="ru-RU" sz="1200" b="1" i="1" cap="all" dirty="0">
                        <a:solidFill>
                          <a:srgbClr val="333333"/>
                        </a:solidFill>
                        <a:latin typeface="Draft 10cpi"/>
                        <a:ea typeface="Times New Roman"/>
                        <a:cs typeface="Times New Roman"/>
                      </a:endParaRPr>
                    </a:p>
                  </a:txBody>
                  <a:tcPr marL="37785" marR="377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l">
                        <a:spcAft>
                          <a:spcPts val="0"/>
                        </a:spcAft>
                      </a:pP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Вихователі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85" marR="377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727"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85" marR="377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Сніданок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85" marR="377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cap="all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09.00-09.10</a:t>
                      </a:r>
                      <a:endParaRPr lang="ru-RU" sz="1200" b="1" i="1" cap="all">
                        <a:solidFill>
                          <a:srgbClr val="333333"/>
                        </a:solidFill>
                        <a:latin typeface="Draft 10cpi"/>
                        <a:ea typeface="Times New Roman"/>
                        <a:cs typeface="Times New Roman"/>
                      </a:endParaRPr>
                    </a:p>
                  </a:txBody>
                  <a:tcPr marL="37785" marR="377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Вихователі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85" marR="377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9455"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85" marR="377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Бесіда «Комп'ютер і здоров'я 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людини»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85" marR="377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cap="all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09.10-09.50</a:t>
                      </a:r>
                      <a:endParaRPr lang="ru-RU" sz="1200" b="1" i="1" cap="all">
                        <a:solidFill>
                          <a:srgbClr val="333333"/>
                        </a:solidFill>
                        <a:latin typeface="Draft 10cpi"/>
                        <a:ea typeface="Times New Roman"/>
                        <a:cs typeface="Times New Roman"/>
                      </a:endParaRPr>
                    </a:p>
                  </a:txBody>
                  <a:tcPr marL="37785" marR="377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 dirty="0" err="1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Приліпко</a:t>
                      </a: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 О.М. 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Вихователі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85" marR="377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9455"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85" marR="377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Конференція «Здорова  родина – 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здорова держава»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85" marR="377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cap="all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09.50-10.20</a:t>
                      </a:r>
                      <a:endParaRPr lang="ru-RU" sz="1200" b="1" i="1" cap="all">
                        <a:solidFill>
                          <a:srgbClr val="333333"/>
                        </a:solidFill>
                        <a:latin typeface="Draft 10cpi"/>
                        <a:ea typeface="Times New Roman"/>
                        <a:cs typeface="Times New Roman"/>
                      </a:endParaRPr>
                    </a:p>
                  </a:txBody>
                  <a:tcPr marL="37785" marR="377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 dirty="0" err="1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Кажукало</a:t>
                      </a: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 Н.І. 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Вихователі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85" marR="377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9455"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85" marR="377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Гра «Для здорової дитини 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підкоряться всі вершини»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85" marR="377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cap="all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10.20-10.50</a:t>
                      </a:r>
                      <a:endParaRPr lang="ru-RU" sz="1200" b="1" i="1" cap="all">
                        <a:solidFill>
                          <a:srgbClr val="333333"/>
                        </a:solidFill>
                        <a:latin typeface="Draft 10cpi"/>
                        <a:ea typeface="Times New Roman"/>
                        <a:cs typeface="Times New Roman"/>
                      </a:endParaRPr>
                    </a:p>
                  </a:txBody>
                  <a:tcPr marL="37785" marR="377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l">
                        <a:spcAft>
                          <a:spcPts val="0"/>
                        </a:spcAft>
                      </a:pPr>
                      <a:r>
                        <a:rPr lang="uk-UA" sz="1200" b="1" kern="0" dirty="0" err="1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Надієнко</a:t>
                      </a: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 В.І.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Вихователі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85" marR="377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727"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9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85" marR="377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Години спілкування в загонах «До 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чого призводять шкідливі звички?»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85" marR="377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cap="all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10.50-11.20</a:t>
                      </a:r>
                      <a:endParaRPr lang="ru-RU" sz="1200" b="1" i="1" cap="all">
                        <a:solidFill>
                          <a:srgbClr val="333333"/>
                        </a:solidFill>
                        <a:latin typeface="Draft 10cpi"/>
                        <a:ea typeface="Times New Roman"/>
                        <a:cs typeface="Times New Roman"/>
                      </a:endParaRPr>
                    </a:p>
                  </a:txBody>
                  <a:tcPr marL="37785" marR="377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Вихователі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85" marR="377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727"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85" marR="377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Робота гуртків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85" marR="377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cap="all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11.20-12.00</a:t>
                      </a:r>
                      <a:endParaRPr lang="ru-RU" sz="1200" b="1" i="1" cap="all">
                        <a:solidFill>
                          <a:srgbClr val="333333"/>
                        </a:solidFill>
                        <a:latin typeface="Draft 10cpi"/>
                        <a:ea typeface="Times New Roman"/>
                        <a:cs typeface="Times New Roman"/>
                      </a:endParaRPr>
                    </a:p>
                  </a:txBody>
                  <a:tcPr marL="37785" marR="377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Керівники гуртків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85" marR="377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727"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11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85" marR="377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Обід 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85" marR="377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cap="all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12.00-12.30</a:t>
                      </a:r>
                      <a:endParaRPr lang="ru-RU" sz="1200" b="1" i="1" cap="all">
                        <a:solidFill>
                          <a:srgbClr val="333333"/>
                        </a:solidFill>
                        <a:latin typeface="Draft 10cpi"/>
                        <a:ea typeface="Times New Roman"/>
                        <a:cs typeface="Times New Roman"/>
                      </a:endParaRPr>
                    </a:p>
                  </a:txBody>
                  <a:tcPr marL="37785" marR="377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l">
                        <a:spcAft>
                          <a:spcPts val="0"/>
                        </a:spcAft>
                      </a:pP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Вихователі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85" marR="377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9455"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12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85" marR="377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l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Перегляд кінофільму (профілактика шкідливих звичок)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85" marR="377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0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12.30-13.00</a:t>
                      </a:r>
                      <a:endParaRPr lang="ru-RU" sz="1200" b="0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85" marR="377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 dirty="0" err="1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Приліпко</a:t>
                      </a: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 О.М. 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indent="571500" algn="l">
                        <a:spcAft>
                          <a:spcPts val="0"/>
                        </a:spcAft>
                      </a:pP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Вихователі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85" marR="377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9455"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13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85" marR="377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l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Змагання з перетягування канату (хлопчики)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indent="571500" algn="l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Змагання з стрибків на скакалці (дівчатка)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85" marR="377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0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13.00-13.30</a:t>
                      </a:r>
                      <a:endParaRPr lang="ru-RU" sz="1200" b="0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85" marR="377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l">
                        <a:spcAft>
                          <a:spcPts val="0"/>
                        </a:spcAft>
                      </a:pPr>
                      <a:r>
                        <a:rPr lang="uk-UA" sz="1200" b="1" kern="0" dirty="0" err="1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Надієнко</a:t>
                      </a: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 В.І.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Вихователі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85" marR="377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727"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14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85" marR="377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00660"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Ігри на свіжому повітрі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85" marR="377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cap="all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13.30-13.45</a:t>
                      </a:r>
                      <a:endParaRPr lang="ru-RU" sz="1200" b="1" i="1" cap="all">
                        <a:solidFill>
                          <a:srgbClr val="333333"/>
                        </a:solidFill>
                        <a:latin typeface="Draft 10cpi"/>
                        <a:ea typeface="Times New Roman"/>
                        <a:cs typeface="Times New Roman"/>
                      </a:endParaRPr>
                    </a:p>
                  </a:txBody>
                  <a:tcPr marL="37785" marR="377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Вихователі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85" marR="377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727"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15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85" marR="377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00660"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Підсумки дня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85" marR="377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13.45-14.00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85" marR="377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Вихователі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85" marR="377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5357818" y="357166"/>
            <a:ext cx="2763449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День здоров'я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0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7.06.201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7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 р.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43009" name="Рисунок 2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3" y="0"/>
            <a:ext cx="3500462" cy="14287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3011" name="Rectangle 3"/>
          <p:cNvSpPr>
            <a:spLocks noChangeArrowheads="1"/>
          </p:cNvSpPr>
          <p:nvPr/>
        </p:nvSpPr>
        <p:spPr bwMode="auto">
          <a:xfrm>
            <a:off x="0" y="288607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199962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 spd="slow">
    <p:cover dir="l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Francis Goya - Nostalgi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6" name="Рисунок 5" descr="G:\табір фото\IMG_20170607_110706.jpg"/>
          <p:cNvPicPr/>
          <p:nvPr/>
        </p:nvPicPr>
        <p:blipFill>
          <a:blip r:embed="rId6" cstate="print">
            <a:lum bright="20000" contrast="20000"/>
          </a:blip>
          <a:srcRect/>
          <a:stretch>
            <a:fillRect/>
          </a:stretch>
        </p:blipFill>
        <p:spPr bwMode="auto">
          <a:xfrm rot="359930">
            <a:off x="3551172" y="434118"/>
            <a:ext cx="5601347" cy="49626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" name="Рисунок 9" descr="G:\Табір\IMG_20170530_131329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42908" y="0"/>
            <a:ext cx="4357686" cy="492922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 descr="G:\табір фото\IMG_20170607_123309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00100" y="3786190"/>
            <a:ext cx="3857620" cy="30718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 advTm="7109">
    <p:newsflash/>
  </p:transition>
  <p:timing>
    <p:tnLst>
      <p:par>
        <p:cTn id="1" dur="indefinite" restart="never" nodeType="tmRoot">
          <p:childTnLst>
            <p:audio>
              <p:cMediaNode numSld="2">
                <p:cTn id="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428596" y="1714488"/>
          <a:ext cx="8501122" cy="4767813"/>
        </p:xfrm>
        <a:graphic>
          <a:graphicData uri="http://schemas.openxmlformats.org/drawingml/2006/table">
            <a:tbl>
              <a:tblPr/>
              <a:tblGrid>
                <a:gridCol w="1214446"/>
                <a:gridCol w="3357586"/>
                <a:gridCol w="1785950"/>
                <a:gridCol w="2143140"/>
              </a:tblGrid>
              <a:tr h="151722"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 cap="all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№</a:t>
                      </a: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п/п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29" marR="427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31445"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Назва заходу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29" marR="427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Час проведення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29" marR="427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Відповідальний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29" marR="427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1722"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endParaRPr lang="uk-UA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29" marR="427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Збір учнів. 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43180" indent="571500" algn="just">
                        <a:spcAft>
                          <a:spcPts val="0"/>
                        </a:spcAft>
                      </a:pP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Оголошення розпорядку дня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29" marR="427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cap="all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08.00-08.15</a:t>
                      </a:r>
                      <a:endParaRPr lang="ru-RU" sz="1200" b="1" i="1" cap="all">
                        <a:solidFill>
                          <a:srgbClr val="333333"/>
                        </a:solidFill>
                        <a:latin typeface="Draft 10cpi"/>
                        <a:ea typeface="Times New Roman"/>
                        <a:cs typeface="Times New Roman"/>
                      </a:endParaRPr>
                    </a:p>
                  </a:txBody>
                  <a:tcPr marL="42729" marR="427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l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Вихователі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29" marR="427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3443"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29" marR="427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Ранкова зарядка. 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29" marR="427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cap="all" dirty="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08.15-08.30</a:t>
                      </a:r>
                      <a:endParaRPr lang="ru-RU" sz="1200" b="1" i="1" cap="all" dirty="0">
                        <a:solidFill>
                          <a:srgbClr val="333333"/>
                        </a:solidFill>
                        <a:latin typeface="Draft 10cpi"/>
                        <a:ea typeface="Times New Roman"/>
                        <a:cs typeface="Times New Roman"/>
                      </a:endParaRPr>
                    </a:p>
                  </a:txBody>
                  <a:tcPr marL="42729" marR="427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l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Надієнко В.І.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indent="571500" algn="l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Вихователі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29" marR="427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1722"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29" marR="427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31445"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Інструктаж на тему : «Бережись, авто моля!»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29" marR="427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cap="all" dirty="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08.30-08.45</a:t>
                      </a:r>
                      <a:endParaRPr lang="ru-RU" sz="1200" b="1" i="1" cap="all" dirty="0">
                        <a:solidFill>
                          <a:srgbClr val="333333"/>
                        </a:solidFill>
                        <a:latin typeface="Draft 10cpi"/>
                        <a:ea typeface="Times New Roman"/>
                        <a:cs typeface="Times New Roman"/>
                      </a:endParaRPr>
                    </a:p>
                  </a:txBody>
                  <a:tcPr marL="42729" marR="427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Вихователі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29" marR="427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3443"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29" marR="427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31445"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Заочна туристична подорож 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131445"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«Мандруємо Україною»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29" marR="427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cap="all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08.45-09.00</a:t>
                      </a:r>
                      <a:endParaRPr lang="ru-RU" sz="1200" b="1" i="1" cap="all">
                        <a:solidFill>
                          <a:srgbClr val="333333"/>
                        </a:solidFill>
                        <a:latin typeface="Draft 10cpi"/>
                        <a:ea typeface="Times New Roman"/>
                        <a:cs typeface="Times New Roman"/>
                      </a:endParaRPr>
                    </a:p>
                  </a:txBody>
                  <a:tcPr marL="42729" marR="427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 dirty="0" err="1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Муковоз</a:t>
                      </a: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 А.М.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Вихователі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29" marR="427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1722"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29" marR="427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31445"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Сніданок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29" marR="427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cap="all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09.00-09.10</a:t>
                      </a:r>
                      <a:endParaRPr lang="ru-RU" sz="1200" b="1" i="1" cap="all">
                        <a:solidFill>
                          <a:srgbClr val="333333"/>
                        </a:solidFill>
                        <a:latin typeface="Draft 10cpi"/>
                        <a:ea typeface="Times New Roman"/>
                        <a:cs typeface="Times New Roman"/>
                      </a:endParaRPr>
                    </a:p>
                  </a:txBody>
                  <a:tcPr marL="42729" marR="427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Вихователі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29" marR="427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3443"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29" marR="427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31445" indent="571500" algn="l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Бесіда «Один за всіх і всі за одного»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29" marR="427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cap="all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09.10-09.50</a:t>
                      </a:r>
                      <a:endParaRPr lang="ru-RU" sz="1200" b="1" i="1" cap="all">
                        <a:solidFill>
                          <a:srgbClr val="333333"/>
                        </a:solidFill>
                        <a:latin typeface="Draft 10cpi"/>
                        <a:ea typeface="Times New Roman"/>
                        <a:cs typeface="Times New Roman"/>
                      </a:endParaRPr>
                    </a:p>
                  </a:txBody>
                  <a:tcPr marL="42729" marR="427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 dirty="0" err="1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Примачук</a:t>
                      </a: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 О.М.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Вихователі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29" marR="427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3443"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29" marR="427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31445" indent="571500" algn="l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Бесіда «Як ти бережеш красу рідного селища?»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29" marR="427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cap="all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09.50-10.20</a:t>
                      </a:r>
                      <a:endParaRPr lang="ru-RU" sz="1200" b="1" i="1" cap="all">
                        <a:solidFill>
                          <a:srgbClr val="333333"/>
                        </a:solidFill>
                        <a:latin typeface="Draft 10cpi"/>
                        <a:ea typeface="Times New Roman"/>
                        <a:cs typeface="Times New Roman"/>
                      </a:endParaRPr>
                    </a:p>
                  </a:txBody>
                  <a:tcPr marL="42729" marR="427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 dirty="0" err="1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Приліпко</a:t>
                      </a: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 О.М.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Вихователі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29" marR="427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7583"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9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29" marR="427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31445"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Операція «Неси добро у світ 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131445"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природи»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29" marR="427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cap="all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10.20-10.50</a:t>
                      </a:r>
                      <a:endParaRPr lang="ru-RU" sz="1200" b="1" i="1" cap="all">
                        <a:solidFill>
                          <a:srgbClr val="333333"/>
                        </a:solidFill>
                        <a:latin typeface="Draft 10cpi"/>
                        <a:ea typeface="Times New Roman"/>
                        <a:cs typeface="Times New Roman"/>
                      </a:endParaRPr>
                    </a:p>
                  </a:txBody>
                  <a:tcPr marL="42729" marR="427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Вихователі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29" marR="427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3443"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29" marR="427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31445"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Гра «Що? Де? Коли?» 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131445"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«Подорож навколо світу»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29" marR="427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cap="all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10.50-11.20</a:t>
                      </a:r>
                      <a:endParaRPr lang="ru-RU" sz="1200" b="1" i="1" cap="all">
                        <a:solidFill>
                          <a:srgbClr val="333333"/>
                        </a:solidFill>
                        <a:latin typeface="Draft 10cpi"/>
                        <a:ea typeface="Times New Roman"/>
                        <a:cs typeface="Times New Roman"/>
                      </a:endParaRPr>
                    </a:p>
                  </a:txBody>
                  <a:tcPr marL="42729" marR="427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 dirty="0" err="1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Муковоз</a:t>
                      </a: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 А.М.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Вихователі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29" marR="427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5813"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11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29" marR="427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31445"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Робота гуртків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29" marR="427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cap="all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11.20-12.00</a:t>
                      </a:r>
                      <a:endParaRPr lang="ru-RU" sz="1200" b="1" i="1" cap="all">
                        <a:solidFill>
                          <a:srgbClr val="333333"/>
                        </a:solidFill>
                        <a:latin typeface="Draft 10cpi"/>
                        <a:ea typeface="Times New Roman"/>
                        <a:cs typeface="Times New Roman"/>
                      </a:endParaRPr>
                    </a:p>
                  </a:txBody>
                  <a:tcPr marL="42729" marR="427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Керівники гуртків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29" marR="427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1722"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12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29" marR="427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31445"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Обід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29" marR="427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cap="all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12.00-12.30</a:t>
                      </a:r>
                      <a:endParaRPr lang="ru-RU" sz="1200" b="1" i="1" cap="all">
                        <a:solidFill>
                          <a:srgbClr val="333333"/>
                        </a:solidFill>
                        <a:latin typeface="Draft 10cpi"/>
                        <a:ea typeface="Times New Roman"/>
                        <a:cs typeface="Times New Roman"/>
                      </a:endParaRPr>
                    </a:p>
                  </a:txBody>
                  <a:tcPr marL="42729" marR="427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Вихователі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29" marR="427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3443"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13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29" marR="427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31445"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Перегляд кінофільмів «Сім чудес 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131445"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світу», «Сім чудес України» 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29" marR="427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0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12.30-13.00</a:t>
                      </a:r>
                      <a:endParaRPr lang="ru-RU" sz="1200" b="0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29" marR="427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 dirty="0" err="1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Муковоз</a:t>
                      </a: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 А.М.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Вихователі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29" marR="427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1722"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14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29" marR="427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31445"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Ігри на свіжому повітрі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29" marR="427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0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13.00-13.30</a:t>
                      </a:r>
                      <a:endParaRPr lang="ru-RU" sz="1200" b="0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29" marR="427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Вихователі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29" marR="427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3443"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15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29" marR="427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Гра-конкурс «Науку пригадаємо -  загадки відгадаємо 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29" marR="427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cap="all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13.30-13.45</a:t>
                      </a:r>
                      <a:endParaRPr lang="ru-RU" sz="1200" b="1" i="1" cap="all">
                        <a:solidFill>
                          <a:srgbClr val="333333"/>
                        </a:solidFill>
                        <a:latin typeface="Draft 10cpi"/>
                        <a:ea typeface="Times New Roman"/>
                        <a:cs typeface="Times New Roman"/>
                      </a:endParaRPr>
                    </a:p>
                  </a:txBody>
                  <a:tcPr marL="42729" marR="427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 dirty="0" err="1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Примачук</a:t>
                      </a: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 О.М.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Вихователі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29" marR="427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1722"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16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29" marR="427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31445"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Підсумки дня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29" marR="427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13.45-14.00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29" marR="427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Вихователі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29" marR="427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714348" y="428604"/>
            <a:ext cx="2635337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День туризму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0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8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.06.201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7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 р.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44033" name="Рисунок 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4678" y="0"/>
            <a:ext cx="5562600" cy="18573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0" y="27432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131721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:\Табір\IMG_20170530_13133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57166"/>
            <a:ext cx="3113089" cy="342902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Рисунок 2" descr="G:\Табір\IMG_20170530_13140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68" y="214290"/>
            <a:ext cx="5184790" cy="62151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4" name="Рисунок 3" descr="G:\Табір\IMG_20170530_13144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28794" y="2928934"/>
            <a:ext cx="3643338" cy="392906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500043"/>
            <a:ext cx="8643998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Усю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виховну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роботу табору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відпочинку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Сонечко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колектив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спрямовував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на те,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щоб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допомогти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дітям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розкрити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свої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творчі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здібності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порозумітися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між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собою,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пізнати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один одного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краще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Адже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дитина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скринька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фантазією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талантом,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упевненістю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собі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її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просто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потрібно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вчасно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відкрити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Робота в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таборі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була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розподілена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як правило, на три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розділи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загально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табірні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виховні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культурно  – 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спортивні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музичні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та 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розважальні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заходи; </a:t>
            </a:r>
          </a:p>
          <a:p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робота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проведенням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виховних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розважальних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заходів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у загонах; </a:t>
            </a:r>
          </a:p>
          <a:p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відпочинок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Кожного ранку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табір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розпочинав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свою роботу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й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закінчував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організаційними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лінійками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Після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лінійки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всі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загони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шикувалися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ранкову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зарядку. </a:t>
            </a:r>
          </a:p>
          <a:p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У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таборі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вирувало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життя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 загонах: «</a:t>
            </a:r>
            <a:r>
              <a:rPr lang="uk-UA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Ромашки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», «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Соняхи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en-US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Кожного дня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було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організовано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розважальну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програму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конкурси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вікторини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міні-концерти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спортивні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змагання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музичні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конкурси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Після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основного заходу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влаштовувалась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дискотека, де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діти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могли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вивчити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нові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рухи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потанцювати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масові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танці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Крім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виховних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заходів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таборі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проводились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бесіди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техніки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безпеки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Відпочинок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таборі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Сонечко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неймовірно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сподобався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дітям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адже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кожного дня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були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нові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завдання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нові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свята,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змагання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конкурси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Режим дня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відповідав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потребам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дитини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було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гармонійно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поєднано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відпочинок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розваги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хвилини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релаксації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активних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дій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сприяло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відпочинку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дітей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покращенню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їхнього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фізичного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та морального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здоров’я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згуртуванню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учнівського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колективу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Крім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цього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діти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отримали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безліч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неймовірних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вражень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та 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яскравих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емоцій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будуть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супроводжувати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їх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все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літо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endParaRPr lang="ru-RU" sz="16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Начальник табору                                                                                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Н.І.Кажукало</a:t>
            </a:r>
            <a:endParaRPr lang="ru-RU" sz="1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D:\Мои документы\фото о школе\рамки2\рамки\фон4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ln w="2286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1" y="1"/>
            <a:ext cx="885827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ru-RU" sz="4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1270" name="Picture 6" descr="D:\Мои документы\анимашечки  мои\bird1.gif"/>
          <p:cNvPicPr>
            <a:picLocks noChangeAspect="1" noChangeArrowheads="1" noCrop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1666875" cy="1304925"/>
          </a:xfrm>
          <a:prstGeom prst="rect">
            <a:avLst/>
          </a:prstGeom>
          <a:noFill/>
        </p:spPr>
      </p:pic>
      <p:pic>
        <p:nvPicPr>
          <p:cNvPr id="8" name="7___.pptx273.wav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5" cstate="print"/>
          <a:stretch>
            <a:fillRect/>
          </a:stretch>
        </p:blipFill>
        <p:spPr>
          <a:xfrm>
            <a:off x="4427984" y="3284984"/>
            <a:ext cx="304800" cy="304800"/>
          </a:xfrm>
          <a:prstGeom prst="rect">
            <a:avLst/>
          </a:prstGeom>
        </p:spPr>
      </p:pic>
      <p:pic>
        <p:nvPicPr>
          <p:cNvPr id="10" name="MS900074299[1].mid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16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1" name="MS900065437[1].mid">
            <a:hlinkClick r:id="" action="ppaction://media"/>
          </p:cNvPr>
          <p:cNvPicPr>
            <a:picLocks noRot="1" noChangeAspect="1"/>
          </p:cNvPicPr>
          <p:nvPr>
            <a:audioFile r:link="rId4"/>
          </p:nvPr>
        </p:nvPicPr>
        <p:blipFill>
          <a:blip r:embed="rId17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2" name="MS900065438[1].mid">
            <a:hlinkClick r:id="" action="ppaction://media"/>
          </p:cNvPr>
          <p:cNvPicPr>
            <a:picLocks noRot="1" noChangeAspect="1"/>
          </p:cNvPicPr>
          <p:nvPr>
            <a:audioFile r:link="rId5"/>
          </p:nvPr>
        </p:nvPicPr>
        <p:blipFill>
          <a:blip r:embed="rId18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3" name="MS900054309[1].mid">
            <a:hlinkClick r:id="" action="ppaction://media"/>
          </p:cNvPr>
          <p:cNvPicPr>
            <a:picLocks noRot="1" noChangeAspect="1"/>
          </p:cNvPicPr>
          <p:nvPr>
            <a:audioFile r:link="rId6"/>
          </p:nvPr>
        </p:nvPicPr>
        <p:blipFill>
          <a:blip r:embed="rId19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4" name="MS900074798[1].wav">
            <a:hlinkClick r:id="" action="ppaction://media"/>
          </p:cNvPr>
          <p:cNvPicPr>
            <a:picLocks noRot="1" noChangeAspect="1"/>
          </p:cNvPicPr>
          <p:nvPr>
            <a:wavAudioFile r:embed="rId7" name="MS900074798[1].wav"/>
          </p:nvPr>
        </p:nvPicPr>
        <p:blipFill>
          <a:blip r:embed="rId20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5" name="MS900069285[1].wav">
            <a:hlinkClick r:id="" action="ppaction://media"/>
          </p:cNvPr>
          <p:cNvPicPr>
            <a:picLocks noRot="1" noChangeAspect="1"/>
          </p:cNvPicPr>
          <p:nvPr>
            <a:wavAudioFile r:embed="rId8" name="MS900069285[1].wav"/>
          </p:nvPr>
        </p:nvPicPr>
        <p:blipFill>
          <a:blip r:embed="rId21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6" name="MS900074279[1].mid">
            <a:hlinkClick r:id="" action="ppaction://media"/>
          </p:cNvPr>
          <p:cNvPicPr>
            <a:picLocks noRot="1" noChangeAspect="1"/>
          </p:cNvPicPr>
          <p:nvPr>
            <a:audioFile r:link="rId9"/>
          </p:nvPr>
        </p:nvPicPr>
        <p:blipFill>
          <a:blip r:embed="rId22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7" name="MS900069284[1].wav">
            <a:hlinkClick r:id="" action="ppaction://media"/>
          </p:cNvPr>
          <p:cNvPicPr>
            <a:picLocks noRot="1" noChangeAspect="1"/>
          </p:cNvPicPr>
          <p:nvPr>
            <a:wavAudioFile r:embed="rId10" name="MS900069284[1].wav"/>
          </p:nvPr>
        </p:nvPicPr>
        <p:blipFill>
          <a:blip r:embed="rId23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8" name="Picture 3" descr="D:\Мои документы\фото о школе\рамки2\рамки\фон4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ln w="2286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0" name="Рисунок 19" descr="G:\табір фото\IMG_20170607_094635.jpg"/>
          <p:cNvPicPr/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239962" y="190295"/>
            <a:ext cx="4646229" cy="38452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1" name="Рисунок 20" descr="G:\табір фото\IMG_20170607_095235.jpg"/>
          <p:cNvPicPr/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2357422" y="3429000"/>
            <a:ext cx="4786346" cy="3429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Рисунок 21" descr="G:\табір фото\20170531_141843.jpg"/>
          <p:cNvPicPr/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4643439" y="285728"/>
            <a:ext cx="4714908" cy="34099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custDataLst>
      <p:tags r:id="rId1"/>
    </p:custDataLst>
  </p:cSld>
  <p:clrMapOvr>
    <a:masterClrMapping/>
  </p:clrMapOvr>
  <p:transition spd="slow" advTm="15782">
    <p:push dir="u"/>
  </p:transition>
  <p:timing>
    <p:tnLst>
      <p:par>
        <p:cTn id="1" dur="indefinite" restart="never" nodeType="tmRoot">
          <p:childTnLst>
            <p:audio isNarration="1">
              <p:cMediaNode showWhenStopped="0">
                <p:cTn id="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>
                <p:cTn id="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>
                <p:cTn id="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>
                <p:cTn id="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>
                <p:cTn id="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285720" y="1391242"/>
          <a:ext cx="8572560" cy="5117028"/>
        </p:xfrm>
        <a:graphic>
          <a:graphicData uri="http://schemas.openxmlformats.org/drawingml/2006/table">
            <a:tbl>
              <a:tblPr/>
              <a:tblGrid>
                <a:gridCol w="1214446"/>
                <a:gridCol w="3857652"/>
                <a:gridCol w="1643074"/>
                <a:gridCol w="1857388"/>
              </a:tblGrid>
              <a:tr h="247411"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 cap="all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№</a:t>
                      </a: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п/п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607" marR="506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57480" indent="571500" algn="just">
                        <a:spcAft>
                          <a:spcPts val="0"/>
                        </a:spcAft>
                      </a:pP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Назва заходу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607" marR="506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Час проведення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607" marR="506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Відповідальний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607" marR="506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7411"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endParaRPr lang="uk-UA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607" marR="506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Збір учнів. 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43180" indent="571500" algn="just">
                        <a:spcAft>
                          <a:spcPts val="0"/>
                        </a:spcAft>
                      </a:pP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Оголошення розпорядку дня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607" marR="506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cap="all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08.00-08.15</a:t>
                      </a:r>
                      <a:endParaRPr lang="ru-RU" sz="1200" b="1" i="1" cap="all">
                        <a:solidFill>
                          <a:srgbClr val="333333"/>
                        </a:solidFill>
                        <a:latin typeface="Draft 10cpi"/>
                        <a:ea typeface="Times New Roman"/>
                        <a:cs typeface="Times New Roman"/>
                      </a:endParaRPr>
                    </a:p>
                  </a:txBody>
                  <a:tcPr marL="50607" marR="506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Вихователі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607" marR="506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7411"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607" marR="506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Ранкова зарядка. 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607" marR="506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cap="all" dirty="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08.15-08.30</a:t>
                      </a:r>
                      <a:endParaRPr lang="ru-RU" sz="1200" b="1" i="1" cap="all" dirty="0">
                        <a:solidFill>
                          <a:srgbClr val="333333"/>
                        </a:solidFill>
                        <a:latin typeface="Draft 10cpi"/>
                        <a:ea typeface="Times New Roman"/>
                        <a:cs typeface="Times New Roman"/>
                      </a:endParaRPr>
                    </a:p>
                  </a:txBody>
                  <a:tcPr marL="50607" marR="506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Надієнко В.І.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Вихователі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607" marR="506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7411"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607" marR="506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Інструктаж на тему : «Правила поведінки з вогнем»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607" marR="506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cap="all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08.30-08.45</a:t>
                      </a:r>
                      <a:endParaRPr lang="ru-RU" sz="1200" b="1" i="1" cap="all">
                        <a:solidFill>
                          <a:srgbClr val="333333"/>
                        </a:solidFill>
                        <a:latin typeface="Draft 10cpi"/>
                        <a:ea typeface="Times New Roman"/>
                        <a:cs typeface="Times New Roman"/>
                      </a:endParaRPr>
                    </a:p>
                  </a:txBody>
                  <a:tcPr marL="50607" marR="506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Вихователі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607" marR="506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1116"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607" marR="506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2545"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«Залишаю вам на згадку» . 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42545"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Скарбничка відгуків та побажань про життя в таборі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607" marR="506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cap="all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08.45-09.00</a:t>
                      </a:r>
                      <a:endParaRPr lang="ru-RU" sz="1200" b="1" i="1" cap="all">
                        <a:solidFill>
                          <a:srgbClr val="333333"/>
                        </a:solidFill>
                        <a:latin typeface="Draft 10cpi"/>
                        <a:ea typeface="Times New Roman"/>
                        <a:cs typeface="Times New Roman"/>
                      </a:endParaRPr>
                    </a:p>
                  </a:txBody>
                  <a:tcPr marL="50607" marR="506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 dirty="0" err="1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Кажукало</a:t>
                      </a: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 Н.І.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Вихователі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607" marR="506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7443"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607" marR="506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2545"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Сніданок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607" marR="506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cap="all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09.00-09.10</a:t>
                      </a:r>
                      <a:endParaRPr lang="ru-RU" sz="1200" b="1" i="1" cap="all">
                        <a:solidFill>
                          <a:srgbClr val="333333"/>
                        </a:solidFill>
                        <a:latin typeface="Draft 10cpi"/>
                        <a:ea typeface="Times New Roman"/>
                        <a:cs typeface="Times New Roman"/>
                      </a:endParaRPr>
                    </a:p>
                  </a:txBody>
                  <a:tcPr marL="50607" marR="506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endParaRPr lang="uk-UA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607" marR="506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8944"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607" marR="506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2545" indent="571500" algn="l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Анкетування «Що мені сподобалося в таборі»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607" marR="506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cap="all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09.10-09.20</a:t>
                      </a:r>
                      <a:endParaRPr lang="ru-RU" sz="1200" b="1" i="1" cap="all">
                        <a:solidFill>
                          <a:srgbClr val="333333"/>
                        </a:solidFill>
                        <a:latin typeface="Draft 10cpi"/>
                        <a:ea typeface="Times New Roman"/>
                        <a:cs typeface="Times New Roman"/>
                      </a:endParaRPr>
                    </a:p>
                  </a:txBody>
                  <a:tcPr marL="50607" marR="506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Вихователі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607" marR="506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7411"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607" marR="506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2545"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Конкурс малюнків «Таборе, до 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42545"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побачення!»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607" marR="506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cap="all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09.20-10.00</a:t>
                      </a:r>
                      <a:endParaRPr lang="ru-RU" sz="1200" b="1" i="1" cap="all">
                        <a:solidFill>
                          <a:srgbClr val="333333"/>
                        </a:solidFill>
                        <a:latin typeface="Draft 10cpi"/>
                        <a:ea typeface="Times New Roman"/>
                        <a:cs typeface="Times New Roman"/>
                      </a:endParaRPr>
                    </a:p>
                  </a:txBody>
                  <a:tcPr marL="50607" marR="506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 dirty="0" err="1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Муковоз</a:t>
                      </a: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 С.І.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Вихователі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607" marR="506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7411"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9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607" marR="506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2545"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Конкурс «Карооке в таборі»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607" marR="506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cap="all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10.00-11.00</a:t>
                      </a:r>
                      <a:endParaRPr lang="ru-RU" sz="1200" b="1" i="1" cap="all">
                        <a:solidFill>
                          <a:srgbClr val="333333"/>
                        </a:solidFill>
                        <a:latin typeface="Draft 10cpi"/>
                        <a:ea typeface="Times New Roman"/>
                        <a:cs typeface="Times New Roman"/>
                      </a:endParaRPr>
                    </a:p>
                  </a:txBody>
                  <a:tcPr marL="50607" marR="506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 dirty="0" err="1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Надієнко</a:t>
                      </a: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 Л.Г.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Вихователі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607" marR="506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7411"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607" marR="506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2545"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Танцювальний марафон «У ритмі 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42545"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танцю»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607" marR="506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cap="all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11.00-12.00</a:t>
                      </a:r>
                      <a:endParaRPr lang="ru-RU" sz="1200" b="1" i="1" cap="all">
                        <a:solidFill>
                          <a:srgbClr val="333333"/>
                        </a:solidFill>
                        <a:latin typeface="Draft 10cpi"/>
                        <a:ea typeface="Times New Roman"/>
                        <a:cs typeface="Times New Roman"/>
                      </a:endParaRPr>
                    </a:p>
                  </a:txBody>
                  <a:tcPr marL="50607" marR="506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 dirty="0" err="1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Муковоз</a:t>
                      </a: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 С.І.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Вихователі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607" marR="506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7411"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11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607" marR="506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2545"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Обід 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607" marR="506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cap="all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12.00-12.30</a:t>
                      </a:r>
                      <a:endParaRPr lang="ru-RU" sz="1200" b="1" i="1" cap="all">
                        <a:solidFill>
                          <a:srgbClr val="333333"/>
                        </a:solidFill>
                        <a:latin typeface="Draft 10cpi"/>
                        <a:ea typeface="Times New Roman"/>
                        <a:cs typeface="Times New Roman"/>
                      </a:endParaRPr>
                    </a:p>
                  </a:txBody>
                  <a:tcPr marL="50607" marR="506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Вихователі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607" marR="506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4247"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12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607" marR="506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2545"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Бесіда-порада «Щоб канікули були 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42545"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цікавими»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607" marR="506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0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12.30-13.00</a:t>
                      </a:r>
                      <a:endParaRPr lang="ru-RU" sz="1200" b="0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607" marR="506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 dirty="0" err="1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Маруженко</a:t>
                      </a: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 М.Г.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Вихователі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607" marR="506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5653"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13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607" marR="506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Розважально-інтелектуальна гра «Шукаємо найбільший скарб»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607" marR="506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0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13.00-13.30</a:t>
                      </a:r>
                      <a:endParaRPr lang="ru-RU" sz="1200" b="0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607" marR="506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 dirty="0" err="1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Муковоз</a:t>
                      </a: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 А.М.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Вихователі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607" marR="506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9902"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14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607" marR="506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57480"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Закриття табору.Урочиста лінійка 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607" marR="506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b="0" i="0" cap="all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13.30-13.45</a:t>
                      </a:r>
                      <a:endParaRPr lang="ru-RU" sz="1200" b="1" i="1" cap="all">
                        <a:solidFill>
                          <a:srgbClr val="333333"/>
                        </a:solidFill>
                        <a:latin typeface="Draft 10cpi"/>
                        <a:ea typeface="Times New Roman"/>
                        <a:cs typeface="Times New Roman"/>
                      </a:endParaRPr>
                    </a:p>
                  </a:txBody>
                  <a:tcPr marL="50607" marR="506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Вихователі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607" marR="506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7411"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15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607" marR="506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57480" indent="571500" algn="just">
                        <a:spcAft>
                          <a:spcPts val="0"/>
                        </a:spcAft>
                      </a:pPr>
                      <a:r>
                        <a:rPr lang="uk-UA" sz="1200" b="1" kern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Підсумки дня</a:t>
                      </a:r>
                      <a:endParaRPr lang="ru-RU" sz="1200" b="1" ker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607" marR="506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0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13.45-14.00</a:t>
                      </a:r>
                      <a:endParaRPr lang="ru-RU" sz="1200" b="0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607" marR="506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just">
                        <a:spcAft>
                          <a:spcPts val="0"/>
                        </a:spcAft>
                      </a:pPr>
                      <a:r>
                        <a:rPr lang="uk-UA" sz="1200" b="1" kern="0" dirty="0">
                          <a:solidFill>
                            <a:srgbClr val="3333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Вихователі</a:t>
                      </a:r>
                      <a:endParaRPr lang="ru-RU" sz="1200" b="1" kern="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607" marR="506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5058" name="Rectangle 2"/>
          <p:cNvSpPr>
            <a:spLocks noChangeArrowheads="1"/>
          </p:cNvSpPr>
          <p:nvPr/>
        </p:nvSpPr>
        <p:spPr bwMode="auto">
          <a:xfrm>
            <a:off x="6000760" y="357166"/>
            <a:ext cx="2415661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День табору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09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.06.201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7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 р.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45057" name="Рисунок 86" descr="http://st.depositphotos.com/1001009/3111/i/450/depositphotos_31116443-Children-warming-up-by-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1" y="0"/>
            <a:ext cx="4714908" cy="14287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5059" name="Rectangle 3"/>
          <p:cNvSpPr>
            <a:spLocks noChangeArrowheads="1"/>
          </p:cNvSpPr>
          <p:nvPr/>
        </p:nvSpPr>
        <p:spPr bwMode="auto">
          <a:xfrm>
            <a:off x="0" y="271462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157113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 spd="slow">
    <p:split dir="in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Мои документы\рамки2\2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228600" cap="sq" cmpd="thickThin">
            <a:solidFill>
              <a:srgbClr val="D60093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Рисунок 3" descr="C:\Documents and Settings\Loner\Рабочий стол\20170602_10303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306" y="642918"/>
            <a:ext cx="5940425" cy="44553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" name="Рисунок 4" descr="G:\табір фото\IMG_20170601_093914.jpg"/>
          <p:cNvPicPr/>
          <p:nvPr/>
        </p:nvPicPr>
        <p:blipFill>
          <a:blip r:embed="rId4" cstate="print">
            <a:lum bright="20000" contrast="10000"/>
          </a:blip>
          <a:srcRect/>
          <a:stretch>
            <a:fillRect/>
          </a:stretch>
        </p:blipFill>
        <p:spPr bwMode="auto">
          <a:xfrm>
            <a:off x="1071538" y="571480"/>
            <a:ext cx="3381369" cy="4219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G:\табір фото\IMG_20170601_19042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8992" y="4276725"/>
            <a:ext cx="2266950" cy="258127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Мои документы\рамки2\4кам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228600" cap="sq" cmpd="thickThin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Рисунок 2" descr="F:\Табір Фото\20170609_11353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04" y="928670"/>
            <a:ext cx="6143668" cy="49292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D:\Мои документы\фото о школе\рамки2\рамки\фон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ln w="2286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Рисунок 3" descr="F:\Табір Фото\20170609_11540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1670" y="2786058"/>
            <a:ext cx="5500726" cy="40719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Рисунок 5" descr="F:\Табір Фото\20170609_10584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3786214" cy="385762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 descr="F:\Табір Фото\20170609_11375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0"/>
            <a:ext cx="4130686" cy="321471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:\Табір Фото\20170609_16133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428604"/>
            <a:ext cx="8643997" cy="6072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Мои документы\рамки2\1770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228600" cap="sq" cmpd="thickThin">
            <a:solidFill>
              <a:srgbClr val="3366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827584" y="500043"/>
            <a:ext cx="784887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uk-UA" sz="2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uk-UA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До наступного літа!</a:t>
            </a:r>
          </a:p>
          <a:p>
            <a:pPr algn="ctr"/>
            <a:endParaRPr lang="ru-RU" sz="2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7___.pptx294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4427984" y="3284984"/>
            <a:ext cx="288032" cy="288032"/>
          </a:xfrm>
          <a:prstGeom prst="rect">
            <a:avLst/>
          </a:prstGeom>
        </p:spPr>
      </p:pic>
      <p:pic>
        <p:nvPicPr>
          <p:cNvPr id="8" name="MS900069280[1].wav">
            <a:hlinkClick r:id="" action="ppaction://media"/>
          </p:cNvPr>
          <p:cNvPicPr>
            <a:picLocks noRot="1" noChangeAspect="1"/>
          </p:cNvPicPr>
          <p:nvPr>
            <a:wavAudioFile r:embed="rId2" name="MS900069280[1].wav"/>
          </p:nvPr>
        </p:nvPicPr>
        <p:blipFill>
          <a:blip r:embed="rId8" cstate="print"/>
          <a:stretch>
            <a:fillRect/>
          </a:stretch>
        </p:blipFill>
        <p:spPr>
          <a:xfrm>
            <a:off x="4500562" y="3071810"/>
            <a:ext cx="304800" cy="304800"/>
          </a:xfrm>
          <a:prstGeom prst="rect">
            <a:avLst/>
          </a:prstGeom>
        </p:spPr>
      </p:pic>
      <p:pic>
        <p:nvPicPr>
          <p:cNvPr id="9" name="Рисунок 8" descr="G:\табір фото\20170531_121733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14480" y="1857364"/>
            <a:ext cx="5940425" cy="44553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6922">
    <p:sndAc>
      <p:stSnd>
        <p:snd r:embed="rId5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6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uk-UA" dirty="0" smtClean="0">
                <a:solidFill>
                  <a:srgbClr val="0070C0"/>
                </a:solidFill>
              </a:rPr>
              <a:t>Дякуємо за увагу!</a:t>
            </a:r>
            <a:endParaRPr>
              <a:solidFill>
                <a:srgbClr val="0070C0"/>
              </a:solidFill>
            </a:endParaRPr>
          </a:p>
        </p:txBody>
      </p:sp>
      <p:pic>
        <p:nvPicPr>
          <p:cNvPr id="24579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308225" y="1600200"/>
            <a:ext cx="4525963" cy="4525963"/>
          </a:xfr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svitppt.com.ua/images/58/57935/960/img1.jpg"/>
          <p:cNvPicPr/>
          <p:nvPr/>
        </p:nvPicPr>
        <p:blipFill>
          <a:blip r:embed="rId2" cstate="print">
            <a:lum/>
          </a:blip>
          <a:srcRect/>
          <a:stretch>
            <a:fillRect/>
          </a:stretch>
        </p:blipFill>
        <p:spPr bwMode="auto">
          <a:xfrm>
            <a:off x="-395287" y="4762"/>
            <a:ext cx="9934575" cy="684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pidkorm.at.ua/_si/0/06642503.jpg"/>
          <p:cNvPicPr/>
          <p:nvPr/>
        </p:nvPicPr>
        <p:blipFill>
          <a:blip r:embed="rId2" cstate="print">
            <a:lum/>
          </a:blip>
          <a:srcRect/>
          <a:stretch>
            <a:fillRect/>
          </a:stretch>
        </p:blipFill>
        <p:spPr bwMode="auto">
          <a:xfrm>
            <a:off x="-390525" y="42862"/>
            <a:ext cx="9925050" cy="677227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2226" name="Rectangle 2"/>
          <p:cNvSpPr>
            <a:spLocks noChangeArrowheads="1"/>
          </p:cNvSpPr>
          <p:nvPr/>
        </p:nvSpPr>
        <p:spPr bwMode="auto">
          <a:xfrm rot="665774">
            <a:off x="5003272" y="3580307"/>
            <a:ext cx="2794178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rgbClr val="FF00FF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 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uk-UA" sz="1400" b="1" dirty="0" smtClean="0">
              <a:solidFill>
                <a:srgbClr val="FF00FF"/>
              </a:solidFill>
              <a:latin typeface="Tahoma" pitchFamily="34" charset="0"/>
              <a:ea typeface="Times New Roman" pitchFamily="18" charset="0"/>
              <a:cs typeface="Tahoma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400" b="1" i="0" u="none" strike="noStrike" cap="none" normalizeH="0" baseline="0" dirty="0" smtClean="0">
              <a:ln>
                <a:noFill/>
              </a:ln>
              <a:solidFill>
                <a:srgbClr val="FF00FF"/>
              </a:solidFill>
              <a:effectLst/>
              <a:latin typeface="Tahoma" pitchFamily="34" charset="0"/>
              <a:ea typeface="Times New Roman" pitchFamily="18" charset="0"/>
              <a:cs typeface="Tahoma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uk-UA" sz="1400" b="1" dirty="0" smtClean="0">
              <a:solidFill>
                <a:srgbClr val="FF00FF"/>
              </a:solidFill>
              <a:latin typeface="Tahoma" pitchFamily="34" charset="0"/>
              <a:ea typeface="Times New Roman" pitchFamily="18" charset="0"/>
              <a:cs typeface="Tahoma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400" b="1" i="0" u="none" strike="noStrike" cap="none" normalizeH="0" baseline="0" dirty="0" smtClean="0">
              <a:ln>
                <a:noFill/>
              </a:ln>
              <a:solidFill>
                <a:srgbClr val="FF00FF"/>
              </a:solidFill>
              <a:effectLst/>
              <a:latin typeface="Tahoma" pitchFamily="34" charset="0"/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720352">
            <a:off x="4735274" y="152039"/>
            <a:ext cx="3896575" cy="6586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uk-UA" sz="1400" b="1" dirty="0" smtClean="0">
              <a:solidFill>
                <a:srgbClr val="FF00FF"/>
              </a:solidFill>
              <a:latin typeface="Tahoma" pitchFamily="34" charset="0"/>
              <a:ea typeface="Times New Roman" pitchFamily="18" charset="0"/>
              <a:cs typeface="Tahoma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uk-UA" sz="1400" b="1" dirty="0" smtClean="0">
              <a:solidFill>
                <a:srgbClr val="FF00FF"/>
              </a:solidFill>
              <a:latin typeface="Tahoma" pitchFamily="34" charset="0"/>
              <a:ea typeface="Times New Roman" pitchFamily="18" charset="0"/>
              <a:cs typeface="Tahoma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uk-UA" sz="1400" b="1" dirty="0" smtClean="0">
              <a:solidFill>
                <a:srgbClr val="FF00FF"/>
              </a:solidFill>
              <a:latin typeface="Tahoma" pitchFamily="34" charset="0"/>
              <a:ea typeface="Times New Roman" pitchFamily="18" charset="0"/>
              <a:cs typeface="Tahoma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uk-UA" sz="1400" b="1" dirty="0" smtClean="0">
              <a:solidFill>
                <a:srgbClr val="FF00FF"/>
              </a:solidFill>
              <a:latin typeface="Tahoma" pitchFamily="34" charset="0"/>
              <a:ea typeface="Times New Roman" pitchFamily="18" charset="0"/>
              <a:cs typeface="Tahoma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uk-UA" sz="1400" b="1" dirty="0" smtClean="0">
              <a:solidFill>
                <a:srgbClr val="FF00FF"/>
              </a:solidFill>
              <a:latin typeface="Tahoma" pitchFamily="34" charset="0"/>
              <a:ea typeface="Times New Roman" pitchFamily="18" charset="0"/>
              <a:cs typeface="Tahoma" pitchFamily="34" charset="0"/>
            </a:endParaRPr>
          </a:p>
          <a:p>
            <a:pPr indent="450803" fontAlgn="base">
              <a:spcBef>
                <a:spcPct val="0"/>
              </a:spcBef>
              <a:spcAft>
                <a:spcPct val="0"/>
              </a:spcAft>
              <a:tabLst>
                <a:tab pos="314292" algn="l"/>
              </a:tabLst>
            </a:pPr>
            <a:r>
              <a:rPr lang="ru-RU" sz="16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Закони</a:t>
            </a:r>
            <a:r>
              <a:rPr lang="ru-RU" sz="1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 табору «</a:t>
            </a:r>
            <a:r>
              <a:rPr lang="ru-RU" sz="16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Сонечко</a:t>
            </a:r>
            <a:r>
              <a:rPr lang="ru-RU" sz="1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»</a:t>
            </a:r>
          </a:p>
          <a:p>
            <a:pPr indent="450803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314292" algn="l"/>
              </a:tabLst>
            </a:pPr>
            <a:r>
              <a:rPr lang="uk-UA" sz="1400" b="1" dirty="0" smtClean="0">
                <a:solidFill>
                  <a:srgbClr val="C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Закон сонячного дня: </a:t>
            </a:r>
            <a:r>
              <a:rPr lang="uk-UA" sz="1400" b="1" dirty="0" smtClean="0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прокидаємось разом із сонечком, відпочиваємо, творимо спільно із сонеч­ком;</a:t>
            </a:r>
            <a:endParaRPr lang="ru-RU" sz="1400" b="1" dirty="0" smtClean="0">
              <a:solidFill>
                <a:schemeClr val="bg1"/>
              </a:solidFill>
              <a:latin typeface="Arial" pitchFamily="34" charset="0"/>
            </a:endParaRPr>
          </a:p>
          <a:p>
            <a:pPr indent="450803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314292" algn="l"/>
              </a:tabLst>
            </a:pPr>
            <a:r>
              <a:rPr lang="uk-UA" sz="1400" b="1" dirty="0" smtClean="0">
                <a:solidFill>
                  <a:srgbClr val="C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закон сонячної дружби: </a:t>
            </a:r>
            <a:r>
              <a:rPr lang="uk-UA" sz="1400" b="1" dirty="0" smtClean="0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повага до друзів, до­рослих, спілкуємось, поважаючи один одного, від­криваємо найяскравіші риси, таланти;</a:t>
            </a:r>
            <a:endParaRPr lang="ru-RU" sz="1400" b="1" dirty="0" smtClean="0">
              <a:solidFill>
                <a:schemeClr val="bg1"/>
              </a:solidFill>
              <a:latin typeface="Arial" pitchFamily="34" charset="0"/>
            </a:endParaRPr>
          </a:p>
          <a:p>
            <a:pPr indent="450803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314292" algn="l"/>
              </a:tabLst>
            </a:pPr>
            <a:r>
              <a:rPr lang="uk-UA" sz="1400" b="1" dirty="0" smtClean="0">
                <a:solidFill>
                  <a:srgbClr val="C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закон першого сонячного проміння: </a:t>
            </a:r>
            <a:r>
              <a:rPr lang="uk-UA" sz="1400" b="1" dirty="0" smtClean="0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праг­немо у всьому бути першими — у корисних справах, спортивних змаганнях, вікторинах, конкурсах;</a:t>
            </a:r>
            <a:endParaRPr lang="ru-RU" sz="1400" b="1" dirty="0" smtClean="0">
              <a:solidFill>
                <a:schemeClr val="bg1"/>
              </a:solidFill>
              <a:latin typeface="Arial" pitchFamily="34" charset="0"/>
            </a:endParaRPr>
          </a:p>
          <a:p>
            <a:pPr indent="450803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314292" algn="l"/>
              </a:tabLst>
            </a:pPr>
            <a:r>
              <a:rPr lang="uk-UA" sz="1400" b="1" dirty="0" smtClean="0">
                <a:solidFill>
                  <a:srgbClr val="C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закон сонячної чистоти:  </a:t>
            </a:r>
            <a:r>
              <a:rPr lang="uk-UA" sz="1400" b="1" dirty="0" smtClean="0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сонечко посміхається охайним хлопчикам та дівчаткам;</a:t>
            </a:r>
            <a:endParaRPr lang="ru-RU" sz="1400" b="1" dirty="0" smtClean="0">
              <a:solidFill>
                <a:schemeClr val="bg1"/>
              </a:solidFill>
              <a:latin typeface="Arial" pitchFamily="34" charset="0"/>
            </a:endParaRPr>
          </a:p>
          <a:p>
            <a:pPr indent="450803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314292" algn="l"/>
              </a:tabLst>
            </a:pPr>
            <a:r>
              <a:rPr lang="uk-UA" sz="1400" b="1" dirty="0" smtClean="0">
                <a:solidFill>
                  <a:srgbClr val="C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закон сонячного кола: </a:t>
            </a:r>
            <a:r>
              <a:rPr lang="uk-UA" sz="1400" b="1" dirty="0" smtClean="0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усі питання табірного життя вирішуємо разом;</a:t>
            </a:r>
            <a:endParaRPr lang="ru-RU" sz="1400" b="1" dirty="0" smtClean="0">
              <a:solidFill>
                <a:schemeClr val="bg1"/>
              </a:solidFill>
              <a:latin typeface="Arial" pitchFamily="34" charset="0"/>
            </a:endParaRPr>
          </a:p>
          <a:p>
            <a:pPr indent="450803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314292" algn="l"/>
              </a:tabLst>
            </a:pPr>
            <a:r>
              <a:rPr lang="uk-UA" sz="1400" b="1" dirty="0" smtClean="0">
                <a:solidFill>
                  <a:srgbClr val="C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закон сонячного зайчика: </a:t>
            </a:r>
            <a:r>
              <a:rPr lang="uk-UA" sz="1400" b="1" dirty="0" smtClean="0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виграють під соне­чком цікаві, веселі, корисні справи дітей і дорос­лих;</a:t>
            </a:r>
            <a:endParaRPr lang="ru-RU" sz="1400" b="1" dirty="0" smtClean="0">
              <a:solidFill>
                <a:schemeClr val="bg1"/>
              </a:solidFill>
              <a:latin typeface="Arial" pitchFamily="34" charset="0"/>
            </a:endParaRPr>
          </a:p>
          <a:p>
            <a:pPr indent="450803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314292" algn="l"/>
              </a:tabLst>
            </a:pPr>
            <a:r>
              <a:rPr lang="uk-UA" sz="1400" b="1" dirty="0" smtClean="0">
                <a:solidFill>
                  <a:srgbClr val="C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закон сонячного сяйва: </a:t>
            </a:r>
            <a:r>
              <a:rPr lang="uk-UA" sz="1400" b="1" dirty="0" smtClean="0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сонце буде яскравішим, якщо кожен у таборі знайде справу до душі, навчиться новому, здобуде навички цікавих справ.</a:t>
            </a:r>
            <a:endParaRPr lang="ru-RU" sz="1400" b="1" dirty="0" smtClean="0">
              <a:solidFill>
                <a:schemeClr val="bg1"/>
              </a:solidFill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uk-UA" sz="1400" b="1" dirty="0" smtClean="0">
              <a:latin typeface="Tahoma" pitchFamily="34" charset="0"/>
              <a:ea typeface="Times New Roman" pitchFamily="18" charset="0"/>
              <a:cs typeface="Tahoma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uk-UA" sz="1400" b="1" dirty="0" smtClean="0">
                <a:latin typeface="Tahoma" pitchFamily="34" charset="0"/>
                <a:ea typeface="Times New Roman" pitchFamily="18" charset="0"/>
                <a:cs typeface="Tahoma" pitchFamily="34" charset="0"/>
              </a:rPr>
              <a:t>             </a:t>
            </a:r>
            <a:endParaRPr lang="uk-UA" sz="1400" b="1" dirty="0" smtClean="0">
              <a:latin typeface="Arial" charset="0"/>
            </a:endParaRP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64" name="Рисунок 5" descr="Емблема для табору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2066" y="142852"/>
            <a:ext cx="3809993" cy="38480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63" name="Рисунок 119" descr="http://2422171.kiev.ua/upload/image/180852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3071810"/>
            <a:ext cx="3686175" cy="3086100"/>
          </a:xfrm>
          <a:prstGeom prst="rect">
            <a:avLst/>
          </a:prstGeom>
          <a:noFill/>
        </p:spPr>
      </p:pic>
      <p:sp>
        <p:nvSpPr>
          <p:cNvPr id="18465" name="Rectangle 33"/>
          <p:cNvSpPr>
            <a:spLocks noChangeArrowheads="1"/>
          </p:cNvSpPr>
          <p:nvPr/>
        </p:nvSpPr>
        <p:spPr bwMode="auto">
          <a:xfrm>
            <a:off x="3071802" y="428604"/>
            <a:ext cx="3071802" cy="769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600" b="1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Емблема</a:t>
            </a:r>
            <a:r>
              <a:rPr lang="ru-RU" sz="26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табору</a:t>
            </a:r>
            <a:endParaRPr lang="ru-RU" sz="900" dirty="0" smtClean="0">
              <a:solidFill>
                <a:srgbClr val="002060"/>
              </a:solidFill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latin typeface="Arial" pitchFamily="34" charset="0"/>
            </a:endParaRPr>
          </a:p>
        </p:txBody>
      </p:sp>
      <p:sp>
        <p:nvSpPr>
          <p:cNvPr id="18466" name="Rectangle 34"/>
          <p:cNvSpPr>
            <a:spLocks noChangeArrowheads="1"/>
          </p:cNvSpPr>
          <p:nvPr/>
        </p:nvSpPr>
        <p:spPr bwMode="auto">
          <a:xfrm>
            <a:off x="1500167" y="1000108"/>
            <a:ext cx="2643206" cy="2123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200" b="1" dirty="0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Наш </a:t>
            </a:r>
            <a:r>
              <a:rPr lang="ru-RU" sz="2200" b="1" dirty="0" err="1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девіз</a:t>
            </a:r>
            <a:r>
              <a:rPr lang="ru-RU" sz="2200" b="1" dirty="0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200" b="1" dirty="0" err="1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Сонце</a:t>
            </a:r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smtClean="0">
                <a:solidFill>
                  <a:srgbClr val="C00000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–</a:t>
            </a:r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</a:t>
            </a:r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світло</a:t>
            </a:r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                                                    </a:t>
            </a:r>
            <a:r>
              <a:rPr lang="ru-RU" sz="2200" b="1" dirty="0" err="1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сонце</a:t>
            </a:r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smtClean="0">
                <a:solidFill>
                  <a:srgbClr val="C00000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–</a:t>
            </a:r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тепло,                                                                            </a:t>
            </a:r>
            <a:r>
              <a:rPr lang="ru-RU" sz="2200" b="1" dirty="0" err="1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Сонце</a:t>
            </a:r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усього</a:t>
            </a:r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життя</a:t>
            </a:r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lang="ru-RU" sz="2200" b="1" dirty="0" err="1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джерело</a:t>
            </a:r>
            <a:r>
              <a:rPr lang="uk-UA" sz="22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!</a:t>
            </a:r>
            <a:endParaRPr lang="ru-RU" sz="900" dirty="0" smtClean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latin typeface="Arial" pitchFamily="34" charset="0"/>
            </a:endParaRPr>
          </a:p>
        </p:txBody>
      </p:sp>
      <p:sp>
        <p:nvSpPr>
          <p:cNvPr id="18467" name="Rectangle 35"/>
          <p:cNvSpPr>
            <a:spLocks noChangeArrowheads="1"/>
          </p:cNvSpPr>
          <p:nvPr/>
        </p:nvSpPr>
        <p:spPr bwMode="auto">
          <a:xfrm>
            <a:off x="3714744" y="4071942"/>
            <a:ext cx="5910272" cy="2123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200" b="1" dirty="0" err="1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Промовка</a:t>
            </a:r>
            <a:r>
              <a:rPr lang="ru-RU" sz="2200" b="1" dirty="0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endParaRPr lang="ru-RU" sz="900" dirty="0" smtClean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2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Раз, два - </a:t>
            </a:r>
            <a:r>
              <a:rPr lang="ru-RU" sz="2200" b="1" dirty="0" err="1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сонце</a:t>
            </a:r>
            <a:r>
              <a:rPr lang="ru-RU" sz="22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сяє</a:t>
            </a:r>
            <a:r>
              <a:rPr lang="ru-RU" sz="22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		                                       Три, </a:t>
            </a:r>
            <a:r>
              <a:rPr lang="ru-RU" sz="2200" b="1" dirty="0" err="1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чотири</a:t>
            </a:r>
            <a:r>
              <a:rPr lang="ru-RU" sz="22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smtClean="0">
                <a:solidFill>
                  <a:srgbClr val="0000FF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–</a:t>
            </a:r>
            <a:r>
              <a:rPr lang="ru-RU" sz="22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зігріває</a:t>
            </a:r>
            <a:r>
              <a:rPr lang="ru-RU" sz="22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</a:t>
            </a:r>
            <a:r>
              <a:rPr lang="ru-RU" sz="2200" b="1" dirty="0" err="1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Дітлахів</a:t>
            </a:r>
            <a:r>
              <a:rPr lang="ru-RU" sz="22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наших </a:t>
            </a:r>
            <a:r>
              <a:rPr lang="ru-RU" sz="2200" b="1" dirty="0" err="1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усіх</a:t>
            </a:r>
            <a:endParaRPr lang="ru-RU" sz="900" dirty="0" smtClean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2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 </a:t>
            </a:r>
            <a:r>
              <a:rPr lang="ru-RU" sz="2200" b="1" dirty="0" err="1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дарує</a:t>
            </a:r>
            <a:r>
              <a:rPr lang="ru-RU" sz="22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дітям</a:t>
            </a:r>
            <a:r>
              <a:rPr lang="ru-RU" sz="22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сміх</a:t>
            </a:r>
            <a:r>
              <a:rPr lang="ru-RU" sz="22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!</a:t>
            </a:r>
            <a:endParaRPr lang="ru-RU" sz="900" dirty="0" smtClean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latin typeface="Arial" pitchFamily="34" charset="0"/>
            </a:endParaRPr>
          </a:p>
        </p:txBody>
      </p:sp>
      <p:sp>
        <p:nvSpPr>
          <p:cNvPr id="18468" name="Rectangle 36"/>
          <p:cNvSpPr>
            <a:spLocks noChangeArrowheads="1"/>
          </p:cNvSpPr>
          <p:nvPr/>
        </p:nvSpPr>
        <p:spPr bwMode="auto">
          <a:xfrm>
            <a:off x="128588" y="1470025"/>
            <a:ext cx="184702" cy="37154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30" tIns="45715" rIns="91430" bIns="45715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 smtClean="0">
              <a:latin typeface="Arial" pitchFamily="34" charset="0"/>
            </a:endParaRP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428860" y="500042"/>
            <a:ext cx="3929090" cy="4500594"/>
          </a:xfrm>
          <a:ln>
            <a:noFill/>
          </a:ln>
        </p:spPr>
        <p:txBody>
          <a:bodyPr>
            <a:noAutofit/>
          </a:bodyPr>
          <a:lstStyle/>
          <a:p>
            <a:pPr>
              <a:buNone/>
            </a:pPr>
            <a:r>
              <a:rPr lang="uk-UA" sz="140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uk-UA" sz="140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uk-UA" sz="1400" b="1" dirty="0" smtClean="0">
                <a:solidFill>
                  <a:schemeClr val="bg1"/>
                </a:solidFill>
              </a:rPr>
              <a:t>Не давайте суму жити</a:t>
            </a:r>
            <a:r>
              <a:rPr lang="uk-UA" sz="1400" dirty="0" smtClean="0">
                <a:solidFill>
                  <a:schemeClr val="bg1"/>
                </a:solidFill>
              </a:rPr>
              <a:t> </a:t>
            </a:r>
            <a:endParaRPr lang="ru-RU" sz="1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uk-UA" sz="1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400" dirty="0" smtClean="0">
                <a:solidFill>
                  <a:schemeClr val="bg1"/>
                </a:solidFill>
              </a:rPr>
              <a:t>Сонечко надворі знову сяє, </a:t>
            </a:r>
            <a:endParaRPr lang="ru-RU" sz="1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uk-UA" sz="1400" dirty="0" smtClean="0">
                <a:solidFill>
                  <a:schemeClr val="bg1"/>
                </a:solidFill>
              </a:rPr>
              <a:t>Промені дарує золоті, </a:t>
            </a:r>
            <a:endParaRPr lang="ru-RU" sz="1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uk-UA" sz="1400" dirty="0" smtClean="0">
                <a:solidFill>
                  <a:schemeClr val="bg1"/>
                </a:solidFill>
              </a:rPr>
              <a:t>Наче квіти діти підростають </a:t>
            </a:r>
            <a:endParaRPr lang="ru-RU" sz="1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uk-UA" sz="1400" dirty="0" smtClean="0">
                <a:solidFill>
                  <a:schemeClr val="bg1"/>
                </a:solidFill>
              </a:rPr>
              <a:t>І летять мов птахи у світи. </a:t>
            </a:r>
            <a:endParaRPr lang="ru-RU" sz="1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uk-UA" sz="1400" b="1" dirty="0" smtClean="0">
                <a:solidFill>
                  <a:schemeClr val="bg1"/>
                </a:solidFill>
              </a:rPr>
              <a:t>Приспів: </a:t>
            </a:r>
            <a:endParaRPr lang="ru-RU" sz="1400" b="1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uk-UA" sz="1400" dirty="0" smtClean="0">
                <a:solidFill>
                  <a:schemeClr val="bg1"/>
                </a:solidFill>
              </a:rPr>
              <a:t>Не давайте суму жити </a:t>
            </a:r>
            <a:endParaRPr lang="ru-RU" sz="1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uk-UA" sz="1400" dirty="0" smtClean="0">
                <a:solidFill>
                  <a:schemeClr val="bg1"/>
                </a:solidFill>
              </a:rPr>
              <a:t>Посміхайтесь повсякчас! </a:t>
            </a:r>
            <a:endParaRPr lang="ru-RU" sz="1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uk-UA" sz="1400" dirty="0" smtClean="0">
                <a:solidFill>
                  <a:schemeClr val="bg1"/>
                </a:solidFill>
              </a:rPr>
              <a:t>Наші діти, наші діти </a:t>
            </a:r>
            <a:endParaRPr lang="ru-RU" sz="1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uk-UA" sz="1400" dirty="0" smtClean="0">
                <a:solidFill>
                  <a:schemeClr val="bg1"/>
                </a:solidFill>
              </a:rPr>
              <a:t>Будуть жити краще нас! </a:t>
            </a:r>
            <a:endParaRPr lang="ru-RU" sz="1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sz="1400" dirty="0" smtClean="0">
                <a:solidFill>
                  <a:schemeClr val="bg1"/>
                </a:solidFill>
              </a:rPr>
              <a:t>    </a:t>
            </a:r>
            <a:r>
              <a:rPr lang="uk-UA" sz="1400" dirty="0" smtClean="0">
                <a:solidFill>
                  <a:schemeClr val="bg1"/>
                </a:solidFill>
              </a:rPr>
              <a:t>Посміхнися недругу своєму </a:t>
            </a:r>
            <a:endParaRPr lang="ru-RU" sz="1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uk-UA" sz="1400" dirty="0" smtClean="0">
                <a:solidFill>
                  <a:schemeClr val="bg1"/>
                </a:solidFill>
              </a:rPr>
              <a:t>І пробач йому образи всі, </a:t>
            </a:r>
            <a:endParaRPr lang="ru-RU" sz="1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uk-UA" sz="1400" dirty="0" smtClean="0">
                <a:solidFill>
                  <a:schemeClr val="bg1"/>
                </a:solidFill>
              </a:rPr>
              <a:t>Буде радість в тебе і у мене </a:t>
            </a:r>
            <a:endParaRPr lang="ru-RU" sz="1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uk-UA" sz="1400" dirty="0" smtClean="0">
                <a:solidFill>
                  <a:schemeClr val="bg1"/>
                </a:solidFill>
              </a:rPr>
              <a:t>І добро залишиться в душі. </a:t>
            </a:r>
            <a:endParaRPr lang="ru-RU" sz="1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uk-UA" sz="1400" dirty="0" smtClean="0">
                <a:solidFill>
                  <a:schemeClr val="bg1"/>
                </a:solidFill>
              </a:rPr>
              <a:t>              </a:t>
            </a:r>
            <a:r>
              <a:rPr lang="uk-UA" sz="1400" b="1" dirty="0" smtClean="0">
                <a:solidFill>
                  <a:schemeClr val="bg1"/>
                </a:solidFill>
              </a:rPr>
              <a:t>Приспів. </a:t>
            </a:r>
            <a:endParaRPr lang="ru-RU" sz="1400" b="1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ru-RU" sz="1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uk-UA" sz="4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</a:p>
          <a:p>
            <a:pPr>
              <a:buNone/>
            </a:pPr>
            <a:r>
              <a:rPr lang="uk-UA" sz="4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8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                 </a:t>
            </a:r>
            <a:endParaRPr lang="ru-RU" sz="4000" dirty="0">
              <a:solidFill>
                <a:srgbClr val="008000"/>
              </a:solidFill>
            </a:endParaRPr>
          </a:p>
        </p:txBody>
      </p:sp>
      <p:pic>
        <p:nvPicPr>
          <p:cNvPr id="8" name="Рисунок 7" descr="b11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29554" y="5849938"/>
            <a:ext cx="1214446" cy="1008062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.6|1.5|1.5|1.6|1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8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14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Тема14</Template>
  <TotalTime>620</TotalTime>
  <Words>2557</Words>
  <Application>Microsoft Office PowerPoint</Application>
  <PresentationFormat>Экран (4:3)</PresentationFormat>
  <Paragraphs>883</Paragraphs>
  <Slides>47</Slides>
  <Notes>7</Notes>
  <HiddenSlides>0</HiddenSlides>
  <MMClips>14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48" baseType="lpstr">
      <vt:lpstr>Тема14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Дякуємо за увагу!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Пользователь</cp:lastModifiedBy>
  <cp:revision>67</cp:revision>
  <dcterms:modified xsi:type="dcterms:W3CDTF">2017-08-05T15:48:50Z</dcterms:modified>
</cp:coreProperties>
</file>