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1" r:id="rId14"/>
    <p:sldId id="268" r:id="rId15"/>
    <p:sldId id="269" r:id="rId16"/>
    <p:sldId id="275" r:id="rId17"/>
    <p:sldId id="270" r:id="rId18"/>
    <p:sldId id="272" r:id="rId19"/>
    <p:sldId id="273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466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404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99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84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947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68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20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41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55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45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9E4B-747C-42C6-87E3-5679460357FA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67659-2F78-44E0-AF85-1582C3813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22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1836" TargetMode="External"/><Relationship Id="rId3" Type="http://schemas.openxmlformats.org/officeDocument/2006/relationships/image" Target="../media/image14.jpg"/><Relationship Id="rId7" Type="http://schemas.openxmlformats.org/officeDocument/2006/relationships/hyperlink" Target="https://uk.wikipedia.org/wiki/10_%D1%87%D0%B5%D1%80%D0%B2%D0%BD%D1%8F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k.wikipedia.org/wiki/%D0%9B%D1%96%D0%BE%D0%BD" TargetMode="External"/><Relationship Id="rId5" Type="http://schemas.openxmlformats.org/officeDocument/2006/relationships/hyperlink" Target="https://uk.wikipedia.org/wiki/1775" TargetMode="External"/><Relationship Id="rId4" Type="http://schemas.openxmlformats.org/officeDocument/2006/relationships/hyperlink" Target="https://uk.wikipedia.org/wiki/20_%D1%81%D1%96%D1%87%D0%BD%D1%8F" TargetMode="External"/><Relationship Id="rId9" Type="http://schemas.openxmlformats.org/officeDocument/2006/relationships/hyperlink" Target="https://uk.wikipedia.org/wiki/%D0%9C%D0%B0%D1%80%D1%81%D0%B5%D0%BB%D1%8C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52520" cy="730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1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 один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2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8538" y="19116"/>
            <a:ext cx="9579090" cy="67403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>
                <a:ln w="11430"/>
                <a:solidFill>
                  <a:srgbClr val="FF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Сила струму </a:t>
            </a:r>
            <a:r>
              <a:rPr lang="uk-UA" sz="4800" b="1" dirty="0">
                <a:ln w="11430"/>
                <a:solidFill>
                  <a:schemeClr val="bg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– це фізична величина, </a:t>
            </a:r>
            <a:r>
              <a:rPr lang="uk-UA" sz="4800" b="1" dirty="0" smtClean="0">
                <a:ln w="11430"/>
                <a:solidFill>
                  <a:schemeClr val="bg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що</a:t>
            </a:r>
          </a:p>
          <a:p>
            <a:r>
              <a:rPr lang="uk-UA" sz="4800" b="1" dirty="0" smtClean="0">
                <a:ln w="11430"/>
                <a:solidFill>
                  <a:schemeClr val="bg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характеризує </a:t>
            </a:r>
            <a:r>
              <a:rPr lang="uk-UA" sz="4800" b="1" dirty="0">
                <a:ln w="11430"/>
                <a:solidFill>
                  <a:schemeClr val="bg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електричний струм і чисельно дорівнює заряду, який проходить через поперечний переріз провідника за одиницю часу.</a:t>
            </a:r>
            <a:endParaRPr lang="ru-RU" sz="4800" b="1" dirty="0">
              <a:ln w="11430"/>
              <a:solidFill>
                <a:schemeClr val="bg1"/>
              </a:solidFill>
              <a:effectLst>
                <a:glow rad="228600">
                  <a:srgbClr val="FFFF00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611560" y="188640"/>
                <a:ext cx="4131451" cy="3148426"/>
              </a:xfrm>
              <a:prstGeom prst="rect">
                <a:avLst/>
              </a:prstGeom>
              <a:ln w="57150">
                <a:solidFill>
                  <a:srgbClr val="FFFF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11500" b="1" i="1" smtClean="0">
                          <a:solidFill>
                            <a:srgbClr val="FF000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𝑰</m:t>
                      </m:r>
                      <m:r>
                        <a:rPr lang="uk-UA" sz="11500" b="1" i="1" smtClean="0">
                          <a:solidFill>
                            <a:srgbClr val="FF000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1500" b="1" i="1">
                              <a:solidFill>
                                <a:srgbClr val="FF0000"/>
                              </a:solidFill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11500" b="1" i="1">
                              <a:solidFill>
                                <a:srgbClr val="FF0000"/>
                              </a:solidFill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𝒒</m:t>
                          </m:r>
                        </m:num>
                        <m:den>
                          <m:r>
                            <a:rPr lang="uk-UA" sz="11500" b="1" i="1">
                              <a:solidFill>
                                <a:srgbClr val="FF0000"/>
                              </a:solidFill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ru-RU" b="1" dirty="0">
                  <a:latin typeface="Arial Black" pitchFamily="34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88640"/>
                <a:ext cx="4131451" cy="3148426"/>
              </a:xfrm>
              <a:prstGeom prst="rect">
                <a:avLst/>
              </a:prstGeom>
              <a:blipFill rotWithShape="1">
                <a:blip r:embed="rId3"/>
                <a:stretch>
                  <a:fillRect b="-4000"/>
                </a:stretch>
              </a:blipFill>
              <a:ln w="57150">
                <a:solidFill>
                  <a:srgbClr val="FFFF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932040" y="212665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q – 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електричний заряд, Кл</a:t>
            </a:r>
            <a:r>
              <a:rPr lang="uk-UA" dirty="0" smtClean="0"/>
              <a:t>;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234888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час, с.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23528" y="3693337"/>
                <a:ext cx="5491055" cy="2648546"/>
              </a:xfrm>
              <a:prstGeom prst="rect">
                <a:avLst/>
              </a:prstGeom>
              <a:ln w="57150">
                <a:solidFill>
                  <a:srgbClr val="0033CC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ru-RU" sz="9600" b="1" dirty="0" smtClean="0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11500" b="1" i="1" smtClean="0">
                            <a:solidFill>
                              <a:srgbClr val="0033CC"/>
                            </a:solidFill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uk-UA" sz="11500" b="1" i="1">
                            <a:solidFill>
                              <a:srgbClr val="0033CC"/>
                            </a:solidFill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𝑰</m:t>
                        </m:r>
                      </m:e>
                    </m:d>
                    <m:r>
                      <a:rPr lang="uk-UA" sz="11500" b="1" i="1">
                        <a:solidFill>
                          <a:srgbClr val="0033CC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1500" b="1" i="1">
                            <a:solidFill>
                              <a:srgbClr val="0033CC"/>
                            </a:solidFill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11500" b="1" i="1">
                            <a:solidFill>
                              <a:srgbClr val="0033CC"/>
                            </a:solidFill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Кл</m:t>
                        </m:r>
                      </m:num>
                      <m:den>
                        <m:r>
                          <a:rPr lang="uk-UA" sz="11500" b="1" i="1">
                            <a:solidFill>
                              <a:srgbClr val="0033CC"/>
                            </a:solidFill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с</m:t>
                        </m:r>
                      </m:den>
                    </m:f>
                  </m:oMath>
                </a14:m>
                <a:endParaRPr lang="ru-RU" sz="9600" b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693337"/>
                <a:ext cx="5491055" cy="2648546"/>
              </a:xfrm>
              <a:prstGeom prst="rect">
                <a:avLst/>
              </a:prstGeom>
              <a:blipFill rotWithShape="1">
                <a:blip r:embed="rId4"/>
                <a:stretch>
                  <a:fillRect r="-1538" b="-6095"/>
                </a:stretch>
              </a:blipFill>
              <a:ln w="57150">
                <a:solidFill>
                  <a:srgbClr val="0033CC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903078" y="4365104"/>
            <a:ext cx="329965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Black" pitchFamily="34" charset="0"/>
              </a:rPr>
              <a:t>=</a:t>
            </a:r>
            <a:r>
              <a:rPr lang="uk-UA" sz="8800" dirty="0" smtClean="0"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Black" pitchFamily="34" charset="0"/>
              </a:rPr>
              <a:t>А </a:t>
            </a:r>
            <a:r>
              <a:rPr lang="uk-UA" sz="5400" dirty="0" smtClean="0"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Black" pitchFamily="34" charset="0"/>
              </a:rPr>
              <a:t>(Ампер)</a:t>
            </a:r>
            <a:endParaRPr lang="ru-RU" sz="5400" dirty="0"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8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58" y="0"/>
            <a:ext cx="921834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0"/>
            <a:ext cx="4252285" cy="54516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99592" y="5283078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4" tooltip="20 січня"/>
              </a:rPr>
              <a:t>20 </a:t>
            </a:r>
            <a:r>
              <a:rPr lang="ru-RU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4" tooltip="20 січня"/>
              </a:rPr>
              <a:t>січня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 </a:t>
            </a: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5" tooltip="1775"/>
              </a:rPr>
              <a:t>1775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, </a:t>
            </a:r>
            <a:r>
              <a:rPr lang="ru-RU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6" tooltip="Ліон"/>
              </a:rPr>
              <a:t>Ліон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 — †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7" tooltip="10 червня"/>
              </a:rPr>
              <a:t>10 </a:t>
            </a:r>
            <a:r>
              <a:rPr lang="ru-RU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7" tooltip="10 червня"/>
              </a:rPr>
              <a:t>червня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 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8" tooltip="1836"/>
              </a:rPr>
              <a:t>1836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, 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hlinkClick r:id="rId9" tooltip="Марсель"/>
              </a:rPr>
              <a:t>Марсель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0604" y="555526"/>
            <a:ext cx="3122971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err="1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Андре-</a:t>
            </a:r>
            <a:endParaRPr lang="uk-UA" sz="6000" b="1" dirty="0" smtClean="0">
              <a:solidFill>
                <a:schemeClr val="bg1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uk-UA" sz="6000" b="1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Марі </a:t>
            </a:r>
          </a:p>
          <a:p>
            <a:r>
              <a:rPr lang="uk-UA" sz="6000" b="1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Ампер</a:t>
            </a:r>
            <a:endParaRPr lang="uk-UA" sz="6000" b="1" dirty="0">
              <a:solidFill>
                <a:schemeClr val="bg1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4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2" y="-99392"/>
            <a:ext cx="245110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027" y="3573016"/>
            <a:ext cx="210343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38972" y="0"/>
            <a:ext cx="69637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Arial Black" pitchFamily="34" charset="0"/>
              </a:rPr>
              <a:t>ст..142 та опрацюйте пункт 2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08622" y="464473"/>
            <a:ext cx="68941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1. Які </a:t>
            </a:r>
            <a:r>
              <a:rPr lang="uk-UA" sz="2800" b="1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похідні одиниці вимірювання сили струму використовують?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lvl="0"/>
            <a:r>
              <a:rPr lang="uk-UA" sz="28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2. Яка </a:t>
            </a:r>
            <a:r>
              <a:rPr lang="uk-UA" sz="2800" b="1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сила струму може пройти через тіло людини і не нашкодити, а яка серйозно нашкодить здоров’ю?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413" y="3971507"/>
            <a:ext cx="735843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1.Яку силу струму споживає мобільний телефон?</a:t>
            </a:r>
            <a:endParaRPr lang="ru-RU" sz="3200" b="1" dirty="0">
              <a:solidFill>
                <a:schemeClr val="bg1"/>
              </a:solidFill>
              <a:effectLst>
                <a:glow rad="228600">
                  <a:srgbClr val="FF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uk-UA" sz="3200" b="1" dirty="0">
                <a:solidFill>
                  <a:schemeClr val="bg1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2. Що потрібно пам’ятати всім, хто має справу з електрикою?</a:t>
            </a:r>
            <a:endParaRPr lang="ru-RU" sz="3200" b="1" dirty="0">
              <a:solidFill>
                <a:schemeClr val="bg1"/>
              </a:solidFill>
              <a:effectLst>
                <a:glow rad="228600">
                  <a:srgbClr val="FF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4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874846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500" i="1" dirty="0" err="1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Фізкульт</a:t>
            </a:r>
            <a:endParaRPr lang="uk-UA" sz="11500" i="1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  <a:p>
            <a:r>
              <a:rPr lang="uk-UA" sz="11500" i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хвилинка</a:t>
            </a:r>
            <a:endParaRPr lang="ru-RU" sz="11500" i="1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3" name="Детские песни – Танец маленьких утят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48464" y="62821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8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85037" y="1628800"/>
            <a:ext cx="953338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Вправа </a:t>
            </a:r>
          </a:p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«ТРАНСФОРМЕР»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4149080"/>
            <a:ext cx="51523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50">
                      <a:alpha val="40000"/>
                    </a:srgbClr>
                  </a:glow>
                </a:effectLst>
                <a:latin typeface="Arial Black" pitchFamily="34" charset="0"/>
              </a:rPr>
              <a:t>Робота </a:t>
            </a:r>
          </a:p>
          <a:p>
            <a:pPr algn="ctr"/>
            <a:r>
              <a:rPr lang="uk-UA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50">
                      <a:alpha val="40000"/>
                    </a:srgbClr>
                  </a:glow>
                </a:effectLst>
                <a:latin typeface="Arial Black" pitchFamily="34" charset="0"/>
              </a:rPr>
              <a:t>з формулою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rgbClr val="00B050">
                    <a:alpha val="40000"/>
                  </a:srgbClr>
                </a:glo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5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7" b="75269" l="22414" r="100000">
                        <a14:foregroundMark x1="70977" y1="42294" x2="70977" y2="42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479" t="5117" r="3327" b="22399"/>
          <a:stretch/>
        </p:blipFill>
        <p:spPr>
          <a:xfrm>
            <a:off x="-29553" y="0"/>
            <a:ext cx="5328592" cy="523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1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924" y="2765642"/>
            <a:ext cx="4104456" cy="409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670" r="76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17937" y="-366863"/>
            <a:ext cx="1847850" cy="2476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775" b="92952" l="15800" r="85000">
                        <a14:foregroundMark x1="40400" y1="22467" x2="30800" y2="44053"/>
                        <a14:foregroundMark x1="28800" y1="30984" x2="19200" y2="39354"/>
                        <a14:foregroundMark x1="37800" y1="38326" x2="47200" y2="52570"/>
                        <a14:foregroundMark x1="48400" y1="34655" x2="54200" y2="49633"/>
                        <a14:foregroundMark x1="30200" y1="23789" x2="34400" y2="27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2"/>
            <a:ext cx="2877583" cy="3919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112" b="92971" l="3988" r="49233">
                        <a14:foregroundMark x1="7055" y1="5751" x2="46319" y2="5112"/>
                        <a14:foregroundMark x1="4141" y1="5112" x2="5061" y2="92652"/>
                        <a14:foregroundMark x1="4755" y1="91054" x2="47699" y2="92652"/>
                        <a14:foregroundMark x1="48773" y1="5112" x2="49233" y2="929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8" r="53400" b="4692"/>
          <a:stretch/>
        </p:blipFill>
        <p:spPr>
          <a:xfrm>
            <a:off x="6228184" y="1938338"/>
            <a:ext cx="2731671" cy="2841450"/>
          </a:xfrm>
          <a:prstGeom prst="rect">
            <a:avLst/>
          </a:prstGeom>
        </p:spPr>
      </p:pic>
      <p:sp>
        <p:nvSpPr>
          <p:cNvPr id="9" name="Полилиния 8"/>
          <p:cNvSpPr/>
          <p:nvPr/>
        </p:nvSpPr>
        <p:spPr>
          <a:xfrm>
            <a:off x="1676924" y="632962"/>
            <a:ext cx="5336376" cy="3462668"/>
          </a:xfrm>
          <a:custGeom>
            <a:avLst/>
            <a:gdLst>
              <a:gd name="connsiteX0" fmla="*/ 1551185 w 5336376"/>
              <a:gd name="connsiteY0" fmla="*/ 172614 h 3462668"/>
              <a:gd name="connsiteX1" fmla="*/ 13331 w 5336376"/>
              <a:gd name="connsiteY1" fmla="*/ 3289886 h 3462668"/>
              <a:gd name="connsiteX2" fmla="*/ 2327040 w 5336376"/>
              <a:gd name="connsiteY2" fmla="*/ 3068214 h 3462668"/>
              <a:gd name="connsiteX3" fmla="*/ 3352276 w 5336376"/>
              <a:gd name="connsiteY3" fmla="*/ 3137486 h 3462668"/>
              <a:gd name="connsiteX4" fmla="*/ 5333476 w 5336376"/>
              <a:gd name="connsiteY4" fmla="*/ 1627341 h 3462668"/>
              <a:gd name="connsiteX5" fmla="*/ 3795621 w 5336376"/>
              <a:gd name="connsiteY5" fmla="*/ 131050 h 3462668"/>
              <a:gd name="connsiteX6" fmla="*/ 3823331 w 5336376"/>
              <a:gd name="connsiteY6" fmla="*/ 172614 h 3462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6376" h="3462668">
                <a:moveTo>
                  <a:pt x="1551185" y="172614"/>
                </a:moveTo>
                <a:cubicBezTo>
                  <a:pt x="717603" y="1489950"/>
                  <a:pt x="-115978" y="2807286"/>
                  <a:pt x="13331" y="3289886"/>
                </a:cubicBezTo>
                <a:cubicBezTo>
                  <a:pt x="142640" y="3772486"/>
                  <a:pt x="1770549" y="3093614"/>
                  <a:pt x="2327040" y="3068214"/>
                </a:cubicBezTo>
                <a:cubicBezTo>
                  <a:pt x="2883531" y="3042814"/>
                  <a:pt x="2851203" y="3377631"/>
                  <a:pt x="3352276" y="3137486"/>
                </a:cubicBezTo>
                <a:cubicBezTo>
                  <a:pt x="3853349" y="2897341"/>
                  <a:pt x="5259585" y="2128414"/>
                  <a:pt x="5333476" y="1627341"/>
                </a:cubicBezTo>
                <a:cubicBezTo>
                  <a:pt x="5407367" y="1126268"/>
                  <a:pt x="4047312" y="373504"/>
                  <a:pt x="3795621" y="131050"/>
                </a:cubicBezTo>
                <a:cubicBezTo>
                  <a:pt x="3543930" y="-111404"/>
                  <a:pt x="3683630" y="30605"/>
                  <a:pt x="3823331" y="172614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860032" y="377668"/>
            <a:ext cx="43204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76056" y="144306"/>
            <a:ext cx="0" cy="4667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75856" y="384027"/>
            <a:ext cx="504056" cy="2063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19" b="89894" l="2963" r="96667">
                        <a14:foregroundMark x1="4815" y1="39362" x2="4815" y2="39362"/>
                        <a14:foregroundMark x1="4815" y1="40957" x2="5185" y2="55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437112"/>
            <a:ext cx="2937933" cy="242088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5781380" y="5373216"/>
            <a:ext cx="230780" cy="2743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5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9" y="0"/>
            <a:ext cx="9259888" cy="692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24" b="87831" l="13109" r="84270">
                        <a14:foregroundMark x1="29213" y1="65608" x2="20225" y2="52381"/>
                        <a14:foregroundMark x1="79401" y1="66667" x2="62921" y2="48677"/>
                        <a14:foregroundMark x1="69288" y1="67196" x2="61423" y2="62434"/>
                        <a14:foregroundMark x1="26217" y1="68783" x2="13483" y2="57143"/>
                        <a14:foregroundMark x1="18352" y1="68254" x2="16479" y2="63492"/>
                        <a14:foregroundMark x1="31835" y1="68254" x2="58052" y2="693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29815" r="15492" b="20376"/>
          <a:stretch/>
        </p:blipFill>
        <p:spPr>
          <a:xfrm rot="5400000">
            <a:off x="6532561" y="1612455"/>
            <a:ext cx="3602178" cy="13306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0000" l="5875" r="100000">
                        <a14:foregroundMark x1="11000" y1="30833" x2="19750" y2="41667"/>
                        <a14:foregroundMark x1="43000" y1="18167" x2="57250" y2="30667"/>
                        <a14:foregroundMark x1="40750" y1="21000" x2="47250" y2="32333"/>
                        <a14:foregroundMark x1="56250" y1="15000" x2="69375" y2="28667"/>
                        <a14:foregroundMark x1="45625" y1="50333" x2="63500" y2="6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89"/>
          <a:stretch/>
        </p:blipFill>
        <p:spPr>
          <a:xfrm rot="11042609">
            <a:off x="229313" y="-1005895"/>
            <a:ext cx="84517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1" y="0"/>
            <a:ext cx="91450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17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09" y="260648"/>
            <a:ext cx="9028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FF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Домашнє завдання 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rgbClr val="00B05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2059" y="1700808"/>
            <a:ext cx="90034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§ 27 </a:t>
            </a:r>
            <a:r>
              <a:rPr lang="uk-UA" sz="4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опрацювати</a:t>
            </a:r>
          </a:p>
          <a:p>
            <a:r>
              <a:rPr lang="uk-UA" sz="4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4800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ст.. 145 Впр27 № 3 виконати.</a:t>
            </a:r>
            <a:endParaRPr lang="ru-RU" sz="4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uk-UA" sz="4800" b="1" i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***Підготувати міні-проект «Застосування сонячних батарей»</a:t>
            </a:r>
            <a:endParaRPr lang="ru-RU" sz="4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4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712" y="980728"/>
            <a:ext cx="9131026" cy="43396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FF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Дякую</a:t>
            </a:r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5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5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 увагу!</a:t>
            </a:r>
            <a:endParaRPr lang="ru-RU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rgbClr val="00B05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6228184" y="1657264"/>
            <a:ext cx="3391598" cy="5386090"/>
            <a:chOff x="5641791" y="1574069"/>
            <a:chExt cx="3391598" cy="5386090"/>
          </a:xfrm>
        </p:grpSpPr>
        <p:sp>
          <p:nvSpPr>
            <p:cNvPr id="8" name="TextBox 7"/>
            <p:cNvSpPr txBox="1"/>
            <p:nvPr/>
          </p:nvSpPr>
          <p:spPr>
            <a:xfrm>
              <a:off x="5641791" y="1574069"/>
              <a:ext cx="3391598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400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q</a:t>
              </a:r>
              <a:endParaRPr lang="ru-RU" sz="3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72200" y="2492896"/>
              <a:ext cx="1944216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3900" b="1" dirty="0">
                  <a:solidFill>
                    <a:srgbClr val="FF0000"/>
                  </a:solidFill>
                  <a:latin typeface="Arial Black" pitchFamily="34" charset="0"/>
                </a:rPr>
                <a:t>-</a:t>
              </a:r>
              <a:endParaRPr lang="ru-RU" sz="239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-33710" y="-1683568"/>
            <a:ext cx="9241508" cy="8541568"/>
            <a:chOff x="-33710" y="-1683568"/>
            <a:chExt cx="9241508" cy="8541568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710" y="-35189"/>
              <a:ext cx="9241508" cy="6893189"/>
            </a:xfrm>
            <a:prstGeom prst="rect">
              <a:avLst/>
            </a:prstGeom>
          </p:spPr>
        </p:pic>
        <p:grpSp>
          <p:nvGrpSpPr>
            <p:cNvPr id="9" name="Группа 8"/>
            <p:cNvGrpSpPr/>
            <p:nvPr/>
          </p:nvGrpSpPr>
          <p:grpSpPr>
            <a:xfrm>
              <a:off x="683568" y="-1683568"/>
              <a:ext cx="3391598" cy="5602114"/>
              <a:chOff x="971600" y="-1683568"/>
              <a:chExt cx="3391598" cy="53860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71600" y="-1683568"/>
                <a:ext cx="3391598" cy="5386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4400" b="1" dirty="0" smtClean="0">
                    <a:solidFill>
                      <a:srgbClr val="FFFF00"/>
                    </a:solidFill>
                    <a:latin typeface="Arial Black" pitchFamily="34" charset="0"/>
                  </a:rPr>
                  <a:t>q</a:t>
                </a:r>
                <a:endParaRPr lang="ru-RU" sz="34400" b="1" dirty="0">
                  <a:solidFill>
                    <a:srgbClr val="FFFF0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727176" y="332656"/>
                <a:ext cx="1656184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800" b="1" dirty="0" smtClean="0">
                    <a:solidFill>
                      <a:srgbClr val="FF0000"/>
                    </a:solidFill>
                    <a:latin typeface="Arial Black" pitchFamily="34" charset="0"/>
                  </a:rPr>
                  <a:t>+</a:t>
                </a:r>
                <a:endParaRPr lang="ru-RU" sz="13800" b="1" dirty="0">
                  <a:solidFill>
                    <a:srgbClr val="FF0000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635896" y="706519"/>
              <a:ext cx="547260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0" b="1" i="1" dirty="0" smtClean="0">
                  <a:solidFill>
                    <a:srgbClr val="FF0000"/>
                  </a:solidFill>
                  <a:effectLst>
                    <a:glow rad="228600">
                      <a:srgbClr val="FFFF00">
                        <a:alpha val="40000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ПРОТОН</a:t>
              </a:r>
              <a:endParaRPr lang="ru-RU" sz="8000" b="1" i="1" dirty="0">
                <a:solidFill>
                  <a:srgbClr val="FF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3710" y="4149080"/>
            <a:ext cx="6405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i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ЕЛЕКТРОН</a:t>
            </a:r>
            <a:endParaRPr lang="ru-RU" sz="8000" b="1" i="1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12976"/>
            <a:ext cx="2736304" cy="370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82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8045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301165" y="1693105"/>
            <a:ext cx="1872208" cy="1810367"/>
            <a:chOff x="1835696" y="620688"/>
            <a:chExt cx="1872208" cy="1872208"/>
          </a:xfrm>
        </p:grpSpPr>
        <p:sp>
          <p:nvSpPr>
            <p:cNvPr id="3" name="Овал 2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>
            <a:off x="2966848" y="1693105"/>
            <a:ext cx="1896711" cy="1864576"/>
            <a:chOff x="1835696" y="620688"/>
            <a:chExt cx="1872208" cy="1872208"/>
          </a:xfrm>
        </p:grpSpPr>
        <p:sp>
          <p:nvSpPr>
            <p:cNvPr id="9" name="Овал 8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3" name="Группа 12"/>
          <p:cNvGrpSpPr/>
          <p:nvPr/>
        </p:nvGrpSpPr>
        <p:grpSpPr>
          <a:xfrm>
            <a:off x="541868" y="1693105"/>
            <a:ext cx="1872208" cy="1872208"/>
            <a:chOff x="1835696" y="620688"/>
            <a:chExt cx="1872208" cy="1872208"/>
          </a:xfrm>
        </p:grpSpPr>
        <p:sp>
          <p:nvSpPr>
            <p:cNvPr id="14" name="Овал 13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539552" y="0"/>
            <a:ext cx="1872208" cy="1761091"/>
            <a:chOff x="1835696" y="620688"/>
            <a:chExt cx="1872208" cy="1872208"/>
          </a:xfrm>
        </p:grpSpPr>
        <p:sp>
          <p:nvSpPr>
            <p:cNvPr id="19" name="Овал 18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3027721" y="-18854"/>
            <a:ext cx="1872208" cy="1779945"/>
            <a:chOff x="1835696" y="620688"/>
            <a:chExt cx="1872208" cy="1872208"/>
          </a:xfrm>
        </p:grpSpPr>
        <p:sp>
          <p:nvSpPr>
            <p:cNvPr id="24" name="Овал 23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8" name="Группа 27"/>
          <p:cNvGrpSpPr/>
          <p:nvPr/>
        </p:nvGrpSpPr>
        <p:grpSpPr>
          <a:xfrm>
            <a:off x="5246764" y="0"/>
            <a:ext cx="1872208" cy="1693105"/>
            <a:chOff x="1835696" y="620688"/>
            <a:chExt cx="1872208" cy="1872208"/>
          </a:xfrm>
        </p:grpSpPr>
        <p:sp>
          <p:nvSpPr>
            <p:cNvPr id="29" name="Овал 28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3" name="Группа 32"/>
          <p:cNvGrpSpPr/>
          <p:nvPr/>
        </p:nvGrpSpPr>
        <p:grpSpPr>
          <a:xfrm>
            <a:off x="7302438" y="0"/>
            <a:ext cx="1872208" cy="1693105"/>
            <a:chOff x="1835696" y="620688"/>
            <a:chExt cx="1872208" cy="1872208"/>
          </a:xfrm>
        </p:grpSpPr>
        <p:sp>
          <p:nvSpPr>
            <p:cNvPr id="34" name="Овал 33"/>
            <p:cNvSpPr/>
            <p:nvPr/>
          </p:nvSpPr>
          <p:spPr>
            <a:xfrm>
              <a:off x="1835696" y="620688"/>
              <a:ext cx="1872208" cy="1872208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>
            <a:xfrm>
              <a:off x="2066465" y="836712"/>
              <a:ext cx="1440160" cy="1440160"/>
              <a:chOff x="2051720" y="836712"/>
              <a:chExt cx="1440160" cy="1440160"/>
            </a:xfrm>
          </p:grpSpPr>
          <p:sp>
            <p:nvSpPr>
              <p:cNvPr id="36" name="Прямоугольник 35"/>
              <p:cNvSpPr/>
              <p:nvPr/>
            </p:nvSpPr>
            <p:spPr>
              <a:xfrm>
                <a:off x="2051720" y="1340768"/>
                <a:ext cx="1440160" cy="43204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2555776" y="836712"/>
                <a:ext cx="432048" cy="144016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929" y="1761091"/>
            <a:ext cx="1927225" cy="166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729553" y="3565313"/>
            <a:ext cx="1682207" cy="1656184"/>
            <a:chOff x="634552" y="3565313"/>
            <a:chExt cx="1682207" cy="1656184"/>
          </a:xfrm>
        </p:grpSpPr>
        <p:sp>
          <p:nvSpPr>
            <p:cNvPr id="38" name="Овал 37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137466" y="5306443"/>
            <a:ext cx="1682207" cy="1656184"/>
            <a:chOff x="634552" y="3565313"/>
            <a:chExt cx="1682207" cy="1656184"/>
          </a:xfrm>
        </p:grpSpPr>
        <p:sp>
          <p:nvSpPr>
            <p:cNvPr id="48" name="Овал 47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537026" y="5236693"/>
            <a:ext cx="1682207" cy="1656184"/>
            <a:chOff x="634552" y="3565313"/>
            <a:chExt cx="1682207" cy="1656184"/>
          </a:xfrm>
        </p:grpSpPr>
        <p:sp>
          <p:nvSpPr>
            <p:cNvPr id="51" name="Овал 50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3200637" y="3650259"/>
            <a:ext cx="1682207" cy="1656184"/>
            <a:chOff x="634552" y="3565313"/>
            <a:chExt cx="1682207" cy="1656184"/>
          </a:xfrm>
        </p:grpSpPr>
        <p:sp>
          <p:nvSpPr>
            <p:cNvPr id="54" name="Овал 53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32367" y="3606552"/>
            <a:ext cx="1682207" cy="1656184"/>
            <a:chOff x="634552" y="3565313"/>
            <a:chExt cx="1682207" cy="1656184"/>
          </a:xfrm>
        </p:grpSpPr>
        <p:sp>
          <p:nvSpPr>
            <p:cNvPr id="57" name="Овал 56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7347647" y="3577176"/>
            <a:ext cx="1682207" cy="1656184"/>
            <a:chOff x="634552" y="3565313"/>
            <a:chExt cx="1682207" cy="1656184"/>
          </a:xfrm>
        </p:grpSpPr>
        <p:sp>
          <p:nvSpPr>
            <p:cNvPr id="60" name="Овал 59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397437" y="5223011"/>
            <a:ext cx="1682207" cy="1656184"/>
            <a:chOff x="634552" y="3565313"/>
            <a:chExt cx="1682207" cy="1656184"/>
          </a:xfrm>
        </p:grpSpPr>
        <p:sp>
          <p:nvSpPr>
            <p:cNvPr id="63" name="Овал 62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741500" y="5201816"/>
            <a:ext cx="1682207" cy="1656184"/>
            <a:chOff x="634552" y="3565313"/>
            <a:chExt cx="1682207" cy="1656184"/>
          </a:xfrm>
        </p:grpSpPr>
        <p:sp>
          <p:nvSpPr>
            <p:cNvPr id="66" name="Овал 65"/>
            <p:cNvSpPr/>
            <p:nvPr/>
          </p:nvSpPr>
          <p:spPr>
            <a:xfrm>
              <a:off x="634552" y="3565313"/>
              <a:ext cx="1682207" cy="1656184"/>
            </a:xfrm>
            <a:prstGeom prst="ellipse">
              <a:avLst/>
            </a:prstGeom>
            <a:gradFill flip="none" rotWithShape="1">
              <a:gsLst>
                <a:gs pos="0">
                  <a:srgbClr val="0033CC">
                    <a:shade val="30000"/>
                    <a:satMod val="115000"/>
                  </a:srgbClr>
                </a:gs>
                <a:gs pos="50000">
                  <a:srgbClr val="0033CC">
                    <a:shade val="67500"/>
                    <a:satMod val="115000"/>
                  </a:srgbClr>
                </a:gs>
                <a:gs pos="100000">
                  <a:srgbClr val="0033C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772636" y="4221088"/>
              <a:ext cx="1414767" cy="4320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2387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804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7" t="28441" r="12482" b="36377"/>
          <a:stretch/>
        </p:blipFill>
        <p:spPr bwMode="auto">
          <a:xfrm>
            <a:off x="19147" y="1"/>
            <a:ext cx="7702206" cy="35730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4043" y="3429000"/>
            <a:ext cx="9144001" cy="3770175"/>
            <a:chOff x="0" y="0"/>
            <a:chExt cx="9489056" cy="535700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61" t="35872" r="21250" b="25526"/>
            <a:stretch/>
          </p:blipFill>
          <p:spPr bwMode="auto">
            <a:xfrm>
              <a:off x="0" y="0"/>
              <a:ext cx="6443932" cy="535700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67" t="37009" r="9335" b="33082"/>
            <a:stretch/>
          </p:blipFill>
          <p:spPr bwMode="auto">
            <a:xfrm>
              <a:off x="6443932" y="0"/>
              <a:ext cx="3045124" cy="529661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9" name="Рисунок 8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99" t="37009" r="8239" b="33082"/>
          <a:stretch/>
        </p:blipFill>
        <p:spPr bwMode="auto">
          <a:xfrm>
            <a:off x="7525281" y="0"/>
            <a:ext cx="1642763" cy="3428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единительная линия 4"/>
          <p:cNvCxnSpPr>
            <a:endCxn id="2" idx="3"/>
          </p:cNvCxnSpPr>
          <p:nvPr/>
        </p:nvCxnSpPr>
        <p:spPr>
          <a:xfrm>
            <a:off x="24043" y="3429000"/>
            <a:ext cx="9144001" cy="0"/>
          </a:xfrm>
          <a:prstGeom prst="line">
            <a:avLst/>
          </a:prstGeom>
          <a:ln w="762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043" y="3573017"/>
            <a:ext cx="9144001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23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47" y="0"/>
            <a:ext cx="925854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41" y="260648"/>
            <a:ext cx="8640960" cy="6336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-41747" y="0"/>
            <a:ext cx="925854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cap="none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Сила струму. </a:t>
            </a:r>
          </a:p>
          <a:p>
            <a:pPr algn="ctr"/>
            <a:r>
              <a:rPr lang="uk-UA" sz="8800" b="1" cap="none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Одиниця сили струму. </a:t>
            </a:r>
          </a:p>
          <a:p>
            <a:pPr algn="ctr"/>
            <a:r>
              <a:rPr lang="uk-UA" sz="8800" b="1" cap="none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Амперметр.</a:t>
            </a:r>
            <a:endParaRPr lang="ru-RU" sz="8800" b="1" cap="none" spc="50" dirty="0">
              <a:ln w="11430"/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0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9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771"/>
            <a:ext cx="925988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solidFill>
                  <a:schemeClr val="bg1"/>
                </a:solidFill>
                <a:latin typeface="Arial Black" pitchFamily="34" charset="0"/>
              </a:rPr>
              <a:t>Ми повинні з нею добре </a:t>
            </a:r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познайомитись. 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*Визначити </a:t>
            </a:r>
            <a:r>
              <a:rPr lang="uk-UA" sz="3600" dirty="0">
                <a:solidFill>
                  <a:schemeClr val="bg1"/>
                </a:solidFill>
                <a:latin typeface="Arial Black" pitchFamily="34" charset="0"/>
              </a:rPr>
              <a:t>від яких фізичних величин вона залежить та в яких одиницях </a:t>
            </a:r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вимірюється, а </a:t>
            </a:r>
            <a:r>
              <a:rPr lang="uk-UA" sz="3600" dirty="0">
                <a:solidFill>
                  <a:schemeClr val="bg1"/>
                </a:solidFill>
                <a:latin typeface="Arial Black" pitchFamily="34" charset="0"/>
              </a:rPr>
              <a:t>також як працює її товариш і помічник </a:t>
            </a:r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                             </a:t>
            </a:r>
          </a:p>
          <a:p>
            <a:r>
              <a:rPr lang="uk-UA" sz="36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                                     Амперметр. </a:t>
            </a:r>
          </a:p>
          <a:p>
            <a:r>
              <a:rPr lang="uk-UA" sz="4000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</a:t>
            </a:r>
            <a:r>
              <a:rPr lang="uk-UA" sz="4000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окажемо </a:t>
            </a:r>
            <a:r>
              <a:rPr lang="uk-UA" sz="4000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своє вміння працювати в команді і не забудемо проявити свою індивідуальну майстерність.</a:t>
            </a:r>
            <a:endParaRPr lang="ru-RU" sz="4000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2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7029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9921" y="260648"/>
            <a:ext cx="82139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Яке явище називають </a:t>
            </a:r>
          </a:p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електризацією?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2983" y="1268760"/>
            <a:ext cx="5902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2. Які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заряди ви знаєте?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962" y="1988840"/>
            <a:ext cx="9252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3. Як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взаємодіють тіла заряджені однаковими зарядами?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2033" y="3103267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4. Як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взаємодіють тіла заряджені різними зарядами?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962" y="4230739"/>
            <a:ext cx="9222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5. В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яких одиницях вимірюється </a:t>
            </a:r>
            <a:endParaRPr lang="uk-UA" sz="3200" b="1" dirty="0" smtClean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lvl="0"/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                                заряд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962" y="5307957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6. Що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ми називаємо провідником? </a:t>
            </a:r>
            <a:endParaRPr lang="uk-UA" sz="3200" b="1" dirty="0" smtClean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lvl="0"/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                   (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Приклади).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8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681" y="260648"/>
            <a:ext cx="9252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7. Що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ми називаємо діелектриком? </a:t>
            </a:r>
            <a:endParaRPr lang="uk-UA" sz="3200" b="1" dirty="0" smtClean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lvl="0"/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                        </a:t>
            </a:r>
            <a:r>
              <a:rPr lang="uk-UA" sz="32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</a:t>
            </a:r>
            <a:r>
              <a:rPr lang="uk-UA" sz="32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Приклади).</a:t>
            </a:r>
            <a:endParaRPr lang="ru-RU" sz="3200" b="1" i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37866"/>
            <a:ext cx="791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8. А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що таке електричний струм?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632" y="1922641"/>
            <a:ext cx="90407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9. Назвіть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усі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джерела електричного </a:t>
            </a:r>
          </a:p>
          <a:p>
            <a:pPr lvl="0"/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                              струму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58577" y="2884998"/>
            <a:ext cx="950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8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10. А </a:t>
            </a:r>
            <a:r>
              <a:rPr lang="uk-UA" sz="28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які дії електричного струму вам відомі?</a:t>
            </a:r>
            <a:endParaRPr lang="ru-RU" sz="28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594" y="4506218"/>
            <a:ext cx="87849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12. Як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електричному колі графічно позначити електричну лампочку та джерело струму?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9596" y="3429000"/>
            <a:ext cx="89448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11. З </a:t>
            </a:r>
            <a:r>
              <a:rPr lang="uk-UA" sz="32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яких елементів складається найпростіше електричне коло?</a:t>
            </a:r>
            <a:endParaRPr lang="ru-RU" sz="3200" b="1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70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332</Words>
  <Application>Microsoft Office PowerPoint</Application>
  <PresentationFormat>Экран (4:3)</PresentationFormat>
  <Paragraphs>58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MykOk</dc:creator>
  <cp:lastModifiedBy>MykOk</cp:lastModifiedBy>
  <cp:revision>36</cp:revision>
  <dcterms:created xsi:type="dcterms:W3CDTF">2017-02-02T18:34:42Z</dcterms:created>
  <dcterms:modified xsi:type="dcterms:W3CDTF">2017-02-08T19:22:10Z</dcterms:modified>
</cp:coreProperties>
</file>