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3" r:id="rId2"/>
    <p:sldId id="256" r:id="rId3"/>
    <p:sldId id="257" r:id="rId4"/>
    <p:sldId id="276" r:id="rId5"/>
    <p:sldId id="275" r:id="rId6"/>
    <p:sldId id="274" r:id="rId7"/>
    <p:sldId id="277" r:id="rId8"/>
    <p:sldId id="258" r:id="rId9"/>
    <p:sldId id="259" r:id="rId10"/>
    <p:sldId id="26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71" r:id="rId21"/>
    <p:sldId id="272" r:id="rId22"/>
    <p:sldId id="27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576" autoAdjust="0"/>
  </p:normalViewPr>
  <p:slideViewPr>
    <p:cSldViewPr>
      <p:cViewPr>
        <p:scale>
          <a:sx n="62" d="100"/>
          <a:sy n="62" d="100"/>
        </p:scale>
        <p:origin x="-137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52484-037A-438C-93C3-53078F3CEF94}" type="datetimeFigureOut">
              <a:rPr lang="ru-RU" smtClean="0"/>
              <a:t>08.08.2017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FDABD-F88C-4D52-90DE-625612E0EF4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зміна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FDABD-F88C-4D52-90DE-625612E0EF47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A2F5-6D25-4408-A6B1-A5F409EE36A3}" type="datetimeFigureOut">
              <a:rPr lang="ru-RU" smtClean="0"/>
              <a:pPr/>
              <a:t>08.08.2017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07F2-9D49-4B07-B68C-9658A9174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A2F5-6D25-4408-A6B1-A5F409EE36A3}" type="datetimeFigureOut">
              <a:rPr lang="ru-RU" smtClean="0"/>
              <a:pPr/>
              <a:t>08.08.2017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07F2-9D49-4B07-B68C-9658A9174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A2F5-6D25-4408-A6B1-A5F409EE36A3}" type="datetimeFigureOut">
              <a:rPr lang="ru-RU" smtClean="0"/>
              <a:pPr/>
              <a:t>08.08.2017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07F2-9D49-4B07-B68C-9658A9174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A2F5-6D25-4408-A6B1-A5F409EE36A3}" type="datetimeFigureOut">
              <a:rPr lang="ru-RU" smtClean="0"/>
              <a:pPr/>
              <a:t>08.08.2017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07F2-9D49-4B07-B68C-9658A9174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A2F5-6D25-4408-A6B1-A5F409EE36A3}" type="datetimeFigureOut">
              <a:rPr lang="ru-RU" smtClean="0"/>
              <a:pPr/>
              <a:t>08.08.2017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07F2-9D49-4B07-B68C-9658A9174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A2F5-6D25-4408-A6B1-A5F409EE36A3}" type="datetimeFigureOut">
              <a:rPr lang="ru-RU" smtClean="0"/>
              <a:pPr/>
              <a:t>08.08.2017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07F2-9D49-4B07-B68C-9658A9174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A2F5-6D25-4408-A6B1-A5F409EE36A3}" type="datetimeFigureOut">
              <a:rPr lang="ru-RU" smtClean="0"/>
              <a:pPr/>
              <a:t>08.08.2017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07F2-9D49-4B07-B68C-9658A9174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A2F5-6D25-4408-A6B1-A5F409EE36A3}" type="datetimeFigureOut">
              <a:rPr lang="ru-RU" smtClean="0"/>
              <a:pPr/>
              <a:t>08.08.2017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07F2-9D49-4B07-B68C-9658A9174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A2F5-6D25-4408-A6B1-A5F409EE36A3}" type="datetimeFigureOut">
              <a:rPr lang="ru-RU" smtClean="0"/>
              <a:pPr/>
              <a:t>08.08.2017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07F2-9D49-4B07-B68C-9658A9174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A2F5-6D25-4408-A6B1-A5F409EE36A3}" type="datetimeFigureOut">
              <a:rPr lang="ru-RU" smtClean="0"/>
              <a:pPr/>
              <a:t>08.08.2017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07F2-9D49-4B07-B68C-9658A9174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A2F5-6D25-4408-A6B1-A5F409EE36A3}" type="datetimeFigureOut">
              <a:rPr lang="ru-RU" smtClean="0"/>
              <a:pPr/>
              <a:t>08.08.2017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07F2-9D49-4B07-B68C-9658A9174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9A2F5-6D25-4408-A6B1-A5F409EE36A3}" type="datetimeFigureOut">
              <a:rPr lang="ru-RU" smtClean="0"/>
              <a:pPr/>
              <a:t>08.08.2017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407F2-9D49-4B07-B68C-9658A9174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с фотика\ТАБІР 17\фони\3878600-cornflowers-camomiles-with-green-gras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786" y="0"/>
            <a:ext cx="9401786" cy="6858000"/>
          </a:xfrm>
          <a:prstGeom prst="rect">
            <a:avLst/>
          </a:prstGeom>
          <a:noFill/>
        </p:spPr>
      </p:pic>
      <p:sp>
        <p:nvSpPr>
          <p:cNvPr id="2050" name="AutoShape 2" descr="https://mail.ukr.net/attach/resize/15013965602779255950/1?size=preview_desk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mail.ukr.net/attach/show/15013965602779255950/1/.jpg?size=origi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s://mail.ukr.net/attach/show/15013965602779255950/1/.jpg?size=origi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8786810" cy="590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с фотика\ТАБІР 17\Конкурс\фото день 3\3-де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с фотика\ТАБІР 17\Конкурс\фото день 4\Page_0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887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с фотика\ТАБІР 17\Конкурс\фото день 5\5___ден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427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с фотика\ТАБІР 17\Конкурс\фото день 6\6_ден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427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с фотика\ТАБІР 17\Конкурс\фото день 7\7-день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с фотика\ТАБІР 17\Конкурс\фото день 8\688141bc2ff2ab80cc9991f6ac049e8c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с фотика\ТАБІР 17\Конкурс\фото день 9\c1808390635804061060dec2ad4c2e69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с фотика\ТАБІР 17\Конкурс\фото день 10\18a04a5d49ff3bdbc8e1276cc0847fee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с фотика\ТАБІР 17\Конкурс\фото день 11\0c0d60a3854e06f466570e5a3465fc3e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с фотика\ТАБІР 17\Конкурс\фото день 12\12-де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 фотика\ТАБІР 17\фони\3878600-cornflowers-camomiles-with-green-gras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7786" y="0"/>
            <a:ext cx="9401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1643050"/>
            <a:ext cx="6429420" cy="407196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Оздоровчий</a:t>
            </a: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профільний табір декоративно-ужиткового напряму </a:t>
            </a:r>
            <a:r>
              <a:rPr lang="uk-UA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“Віночок”</a:t>
            </a:r>
            <a: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  </a:t>
            </a:r>
            <a:b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табірна  зміна національно-патріотичного виховання </a:t>
            </a:r>
            <a:r>
              <a:rPr lang="uk-UA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“Ми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– твої діти, ми – твої квіти, ми, Україно, - надія твоя!”</a:t>
            </a:r>
            <a:endParaRPr lang="ru-RU" sz="28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7422" y="500042"/>
            <a:ext cx="5433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Комунальний позашкільний навчальний заклад</a:t>
            </a:r>
          </a:p>
          <a:p>
            <a:r>
              <a:rPr lang="uk-UA" b="1" i="1" dirty="0" err="1" smtClean="0">
                <a:solidFill>
                  <a:srgbClr val="FF0000"/>
                </a:solidFill>
              </a:rPr>
              <a:t>“Охтирський</a:t>
            </a:r>
            <a:r>
              <a:rPr lang="uk-UA" b="1" i="1" dirty="0" smtClean="0">
                <a:solidFill>
                  <a:srgbClr val="FF0000"/>
                </a:solidFill>
              </a:rPr>
              <a:t> міський центр позашкільної освіти –</a:t>
            </a:r>
          </a:p>
          <a:p>
            <a:r>
              <a:rPr lang="uk-UA" b="1" i="1" dirty="0" smtClean="0">
                <a:solidFill>
                  <a:srgbClr val="FF0000"/>
                </a:solidFill>
              </a:rPr>
              <a:t>Мала академія наук учнівської </a:t>
            </a:r>
            <a:r>
              <a:rPr lang="uk-UA" b="1" i="1" dirty="0" err="1" smtClean="0">
                <a:solidFill>
                  <a:srgbClr val="FF0000"/>
                </a:solidFill>
              </a:rPr>
              <a:t>молоді”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 фотика\ТАБІР 17\Конкурс\фото день 13\13-ден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7"/>
            <a:ext cx="9144000" cy="707233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D:\с фотика\ТАБІР 17\Конкурс\фото день 14\fefdffeae24f2089bf71587b3c77622a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с фотика\ТАБІР 17\фони\3878600-cornflowers-camomiles-with-green-gras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786" y="0"/>
            <a:ext cx="9401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i="1" dirty="0" smtClean="0">
                <a:solidFill>
                  <a:schemeClr val="accent2">
                    <a:lumMod val="50000"/>
                  </a:schemeClr>
                </a:solidFill>
              </a:rPr>
              <a:t>Про нас пишуть, про нас знають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D:\с фотика\ТАБІР 17\Конкурс\конкурсні матер\IMG_0003.jpg"/>
          <p:cNvPicPr/>
          <p:nvPr/>
        </p:nvPicPr>
        <p:blipFill>
          <a:blip r:embed="rId3" cstate="print"/>
          <a:srcRect l="4092" t="15830"/>
          <a:stretch>
            <a:fillRect/>
          </a:stretch>
        </p:blipFill>
        <p:spPr bwMode="auto">
          <a:xfrm rot="20962334">
            <a:off x="496077" y="1334612"/>
            <a:ext cx="2806480" cy="176752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:\с фотика\ТАБІР 17\Конкурс\про нас пишуть\C_aFwO_8qoE.jpg"/>
          <p:cNvPicPr/>
          <p:nvPr/>
        </p:nvPicPr>
        <p:blipFill>
          <a:blip r:embed="rId4" cstate="print"/>
          <a:srcRect r="43635"/>
          <a:stretch>
            <a:fillRect/>
          </a:stretch>
        </p:blipFill>
        <p:spPr bwMode="auto">
          <a:xfrm rot="987509">
            <a:off x="6602203" y="1598976"/>
            <a:ext cx="2071670" cy="252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с фотика\ТАБІР 17\Конкурс\про нас пишуть\eAT3hh7eeVw.jpg"/>
          <p:cNvPicPr/>
          <p:nvPr/>
        </p:nvPicPr>
        <p:blipFill>
          <a:blip r:embed="rId5"/>
          <a:srcRect r="43360"/>
          <a:stretch>
            <a:fillRect/>
          </a:stretch>
        </p:blipFill>
        <p:spPr bwMode="auto">
          <a:xfrm>
            <a:off x="4429124" y="1142984"/>
            <a:ext cx="242889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с фотика\ТАБІР 17\Конкурс\про нас пишуть\H4vaju5egqU.jpg"/>
          <p:cNvPicPr/>
          <p:nvPr/>
        </p:nvPicPr>
        <p:blipFill>
          <a:blip r:embed="rId6" cstate="print"/>
          <a:srcRect r="43150"/>
          <a:stretch>
            <a:fillRect/>
          </a:stretch>
        </p:blipFill>
        <p:spPr bwMode="auto">
          <a:xfrm>
            <a:off x="2786050" y="2428868"/>
            <a:ext cx="2237425" cy="2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с фотика\ТАБІР 17\Конкурс\про нас пишуть\0E7DwYNUtww.jpg"/>
          <p:cNvPicPr/>
          <p:nvPr/>
        </p:nvPicPr>
        <p:blipFill>
          <a:blip r:embed="rId7" cstate="print"/>
          <a:srcRect r="43229"/>
          <a:stretch>
            <a:fillRect/>
          </a:stretch>
        </p:blipFill>
        <p:spPr bwMode="auto">
          <a:xfrm>
            <a:off x="571472" y="3000372"/>
            <a:ext cx="2340548" cy="254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с фотика\ТАБІР 17\Конкурс\про нас пишуть\6k2OfltjJ7A.jpg"/>
          <p:cNvPicPr/>
          <p:nvPr/>
        </p:nvPicPr>
        <p:blipFill>
          <a:blip r:embed="rId8" cstate="print"/>
          <a:srcRect r="32951"/>
          <a:stretch>
            <a:fillRect/>
          </a:stretch>
        </p:blipFill>
        <p:spPr bwMode="auto">
          <a:xfrm rot="154899">
            <a:off x="6410130" y="4267279"/>
            <a:ext cx="2382775" cy="237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AutoShape 2" descr="https://pp.userapi.com/c841124/v841124109/b2d5/kNA0UuQnCY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pp.userapi.com/c841124/v841124109/b2d5/kNA0UuQnCY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D:\с фотика\ТАБІР 17\Конкурс\про нас пишуть\kNA0UuQnCYQ.jpg"/>
          <p:cNvPicPr>
            <a:picLocks noChangeAspect="1" noChangeArrowheads="1"/>
          </p:cNvPicPr>
          <p:nvPr/>
        </p:nvPicPr>
        <p:blipFill>
          <a:blip r:embed="rId9" cstate="print"/>
          <a:srcRect r="18789"/>
          <a:stretch>
            <a:fillRect/>
          </a:stretch>
        </p:blipFill>
        <p:spPr bwMode="auto">
          <a:xfrm>
            <a:off x="3714744" y="4643446"/>
            <a:ext cx="2429789" cy="1869971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с фотика\ТАБІР 17\фони\3878600-cornflowers-camomiles-with-green-gras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786" y="0"/>
            <a:ext cx="940178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571481"/>
            <a:ext cx="7929618" cy="57864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     З 10 по 27 липня 2017 року на базі  Комунального позашкільного навчального</a:t>
            </a:r>
          </a:p>
          <a:p>
            <a:pPr algn="just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закладу працював оздоровчий профільний табір декоративно-ужиткового</a:t>
            </a:r>
          </a:p>
          <a:p>
            <a:pPr algn="just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напряму  </a:t>
            </a:r>
            <a:r>
              <a:rPr lang="uk-UA" sz="1600" b="1" i="1" dirty="0" err="1" smtClean="0">
                <a:solidFill>
                  <a:schemeClr val="tx2">
                    <a:lumMod val="50000"/>
                  </a:schemeClr>
                </a:solidFill>
              </a:rPr>
              <a:t>“Віночок”</a:t>
            </a:r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(табірна   тематична зміна національно-патріотичного</a:t>
            </a:r>
          </a:p>
          <a:p>
            <a:pPr algn="just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Виховання </a:t>
            </a:r>
            <a:r>
              <a:rPr lang="uk-UA" sz="1600" b="1" i="1" dirty="0" err="1" smtClean="0">
                <a:solidFill>
                  <a:schemeClr val="tx2">
                    <a:lumMod val="50000"/>
                  </a:schemeClr>
                </a:solidFill>
              </a:rPr>
              <a:t>“Ми</a:t>
            </a:r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– твої діти, ми – твої квіти, ми, Україно, - надія твоя!”.</a:t>
            </a:r>
          </a:p>
          <a:p>
            <a:pPr algn="just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      В таборі відпочило та оздоровилося  88 дітей, із них:</a:t>
            </a:r>
          </a:p>
          <a:p>
            <a:pPr lvl="0" algn="just" fontAlgn="base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- діти з малозабезпечених сімей – 8 чол.;</a:t>
            </a:r>
            <a:endParaRPr lang="ru-RU" sz="16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base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- діти, батьки яких загинули під час проведення АТО – 1 чол.;</a:t>
            </a:r>
            <a:endParaRPr lang="ru-RU" sz="16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base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- діти з багатодітних сімей   - 3 чол.;</a:t>
            </a:r>
            <a:endParaRPr lang="ru-RU" sz="16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base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- діти-інваліди  – 1 чол.;</a:t>
            </a:r>
            <a:endParaRPr lang="ru-RU" sz="16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base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- талановиті – 34 чол.;</a:t>
            </a:r>
            <a:endParaRPr lang="ru-RU" sz="16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base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- обдаровані – 16 чол.;</a:t>
            </a:r>
            <a:endParaRPr lang="ru-RU" sz="16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- діти, які перебувають на «Д» обліку – 4 чол.</a:t>
            </a:r>
          </a:p>
          <a:p>
            <a:pPr algn="just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Робота в таборі велася згідно плану та режиму роботи. Діти отримували </a:t>
            </a:r>
          </a:p>
          <a:p>
            <a:pPr algn="just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дворазове збалансоване харчування в КПШХ </a:t>
            </a:r>
            <a:r>
              <a:rPr lang="uk-UA" sz="1600" b="1" i="1" dirty="0" err="1" smtClean="0">
                <a:solidFill>
                  <a:schemeClr val="tx2">
                    <a:lumMod val="50000"/>
                  </a:schemeClr>
                </a:solidFill>
              </a:rPr>
              <a:t>“Мрія”</a:t>
            </a:r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just"/>
            <a:r>
              <a:rPr lang="ru-RU" sz="1600" b="1" i="1" dirty="0" err="1" smtClean="0">
                <a:solidFill>
                  <a:schemeClr val="tx2">
                    <a:lumMod val="50000"/>
                  </a:schemeClr>
                </a:solidFill>
              </a:rPr>
              <a:t>Повсякденно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вихователями  проводилися бесіди, круглі столи  про поведінку</a:t>
            </a:r>
          </a:p>
          <a:p>
            <a:pPr algn="just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біля водоймищ, у лісі,  при </a:t>
            </a:r>
            <a:r>
              <a:rPr lang="uk-UA" sz="1600" b="1" i="1" dirty="0" err="1" smtClean="0">
                <a:solidFill>
                  <a:schemeClr val="tx2">
                    <a:lumMod val="50000"/>
                  </a:schemeClr>
                </a:solidFill>
              </a:rPr>
              <a:t>екстримальних</a:t>
            </a:r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uk-UA" sz="1600" b="1" i="1" dirty="0" err="1" smtClean="0">
                <a:solidFill>
                  <a:schemeClr val="tx2">
                    <a:lumMod val="50000"/>
                  </a:schemeClr>
                </a:solidFill>
              </a:rPr>
              <a:t>погодніх</a:t>
            </a:r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умовах,  правила </a:t>
            </a:r>
          </a:p>
          <a:p>
            <a:pPr algn="just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дорожнього руху,   пожежної  безпеки і т.д.</a:t>
            </a:r>
          </a:p>
          <a:p>
            <a:pPr algn="just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Велика увага приділялася розвитку творчих здібностей дітей, проводилися</a:t>
            </a:r>
          </a:p>
          <a:p>
            <a:pPr algn="just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творчі майстерні по виготовленню різноманітних виробів декоративно-ужиткових виробів. </a:t>
            </a:r>
          </a:p>
          <a:p>
            <a:pPr algn="just"/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Національно-патріотичному вихованню приділялася особлива увага: проводилися бесіди, круглі столи, конкурси, вікторини, екскурсії, зустрічі, творчі майстерні  </a:t>
            </a:r>
            <a:r>
              <a:rPr lang="uk-UA" sz="1600" b="1" i="1" dirty="0" err="1" smtClean="0">
                <a:solidFill>
                  <a:schemeClr val="tx2">
                    <a:lumMod val="50000"/>
                  </a:schemeClr>
                </a:solidFill>
              </a:rPr>
              <a:t>“Символи</a:t>
            </a:r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 моєї </a:t>
            </a:r>
            <a:r>
              <a:rPr lang="uk-UA" sz="1600" b="1" i="1" dirty="0" err="1" smtClean="0">
                <a:solidFill>
                  <a:schemeClr val="tx2">
                    <a:lumMod val="50000"/>
                  </a:schemeClr>
                </a:solidFill>
              </a:rPr>
              <a:t>Батьківщини”</a:t>
            </a:r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</a:rPr>
              <a:t>.   </a:t>
            </a:r>
            <a:endParaRPr lang="ru-RU" sz="16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с фотика\ТАБІР 17\Конкурс\конкурсні матер\загони\a22b196ebca763388810e14c3aaa177d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с фотика\ТАБІР 17\Конкурс\конкурсні матер\загони\23ab94478845cbc3f6d13a4a3a528f3d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 фотика\ТАБІР 17\Конкурс\конкурсні матер\загони\0da17a5ec4640a73ae4b68950c6ae15e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с фотика\ТАБІР 17\Конкурс\конкурсні матер\загони\Загын-мальви.jpg"/>
          <p:cNvPicPr>
            <a:picLocks noChangeAspect="1" noChangeArrowheads="1"/>
          </p:cNvPicPr>
          <p:nvPr/>
        </p:nvPicPr>
        <p:blipFill>
          <a:blip r:embed="rId2"/>
          <a:srcRect l="5750" r="1359"/>
          <a:stretch>
            <a:fillRect/>
          </a:stretch>
        </p:blipFill>
        <p:spPr bwMode="auto">
          <a:xfrm>
            <a:off x="0" y="4741"/>
            <a:ext cx="9144000" cy="685325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 фотика\ТАБІР 17\Конкурс\фото день 1\3e6c8e6556ad274e8939d150168c189c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дминистратор\Downloads\2-де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261</Words>
  <Application>Microsoft Office PowerPoint</Application>
  <PresentationFormat>Экран (4:3)</PresentationFormat>
  <Paragraphs>27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Оздоровчий профільний табір декоративно-ужиткового напряму “Віночок”   табірна  зміна національно-патріотичного виховання “Ми – твої діти, ми – твої квіти, ми, Україно, - надія твоя!”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Про нас пишуть, про нас знають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Калейдоскоп веселих днів відпочинку  в оздоровчому профільному таборі декоративно-ужиткового напряму “Віночок”  Охтирського міського центру позашкільної освіти – Мала академія наук учнівської молоді (табірна зміна національно-патріотичного виховання “Ми – твої діти, ми – твої квіти, ми, Україно, - надія твоя!”)</dc:title>
  <dc:creator>User</dc:creator>
  <cp:lastModifiedBy>User</cp:lastModifiedBy>
  <cp:revision>21</cp:revision>
  <dcterms:created xsi:type="dcterms:W3CDTF">2017-07-26T08:54:51Z</dcterms:created>
  <dcterms:modified xsi:type="dcterms:W3CDTF">2017-08-07T21:29:33Z</dcterms:modified>
</cp:coreProperties>
</file>