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75" r:id="rId6"/>
    <p:sldId id="260" r:id="rId7"/>
    <p:sldId id="261" r:id="rId8"/>
    <p:sldId id="262" r:id="rId9"/>
    <p:sldId id="273" r:id="rId10"/>
    <p:sldId id="264" r:id="rId11"/>
    <p:sldId id="265" r:id="rId12"/>
    <p:sldId id="274" r:id="rId13"/>
    <p:sldId id="266" r:id="rId14"/>
    <p:sldId id="271" r:id="rId15"/>
    <p:sldId id="267" r:id="rId16"/>
    <p:sldId id="272" r:id="rId17"/>
    <p:sldId id="268" r:id="rId18"/>
    <p:sldId id="269" r:id="rId19"/>
    <p:sldId id="270" r:id="rId20"/>
    <p:sldId id="277" r:id="rId21"/>
    <p:sldId id="278" r:id="rId22"/>
    <p:sldId id="279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48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an dir="u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an dir="u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an dir="u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an dir="u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an dir="u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an dir="u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06.08.2017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an dir="u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06.08.2017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an dir="u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06.08.2017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an dir="u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an dir="u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an dir="u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06.08.2017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pan dir="u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microsoft.com/office/2007/relationships/hdphoto" Target="../media/hdphoto2.wdp"/><Relationship Id="rId4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7200" dirty="0" err="1"/>
              <a:t>Вимова</a:t>
            </a:r>
            <a:r>
              <a:rPr lang="ru-RU" sz="7200" dirty="0"/>
              <a:t> і </a:t>
            </a:r>
            <a:r>
              <a:rPr lang="ru-RU" sz="7200" dirty="0" err="1"/>
              <a:t>написання</a:t>
            </a:r>
            <a:r>
              <a:rPr lang="ru-RU" sz="7200" dirty="0"/>
              <a:t> </a:t>
            </a:r>
            <a:r>
              <a:rPr lang="ru-RU" sz="7200" dirty="0" err="1"/>
              <a:t>префіксів</a:t>
            </a:r>
            <a:r>
              <a:rPr lang="ru-RU" sz="7200" dirty="0"/>
              <a:t> </a:t>
            </a:r>
            <a:r>
              <a:rPr lang="ru-RU" sz="7200" dirty="0" smtClean="0"/>
              <a:t/>
            </a:r>
            <a:br>
              <a:rPr lang="ru-RU" sz="7200" dirty="0" smtClean="0"/>
            </a:br>
            <a:r>
              <a:rPr lang="uk-UA" sz="7200" dirty="0" smtClean="0"/>
              <a:t>з - , с - , </a:t>
            </a:r>
            <a:r>
              <a:rPr lang="ru-RU" sz="7200" dirty="0" smtClean="0"/>
              <a:t>роз-</a:t>
            </a:r>
            <a:r>
              <a:rPr lang="ru-RU" sz="7200" dirty="0"/>
              <a:t>, без-</a:t>
            </a:r>
          </a:p>
        </p:txBody>
      </p:sp>
    </p:spTree>
    <p:extLst>
      <p:ext uri="{BB962C8B-B14F-4D97-AF65-F5344CB8AC3E}">
        <p14:creationId xmlns:p14="http://schemas.microsoft.com/office/powerpoint/2010/main" val="2518201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an dir="u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48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Перекладімо!</a:t>
            </a:r>
            <a:endParaRPr lang="ru-RU" sz="4800" b="1" i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64"/>
          <a:stretch/>
        </p:blipFill>
        <p:spPr>
          <a:xfrm>
            <a:off x="1547664" y="2708920"/>
            <a:ext cx="5788118" cy="3251041"/>
          </a:xfr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377344"/>
            <a:ext cx="3022304" cy="17000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377345"/>
            <a:ext cx="3226693" cy="17000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9759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an dir="u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-7988"/>
            <a:ext cx="8136904" cy="6853876"/>
          </a:xfrm>
        </p:spPr>
      </p:pic>
      <p:sp>
        <p:nvSpPr>
          <p:cNvPr id="9" name="Прямоугольник 8"/>
          <p:cNvSpPr/>
          <p:nvPr/>
        </p:nvSpPr>
        <p:spPr>
          <a:xfrm rot="356848">
            <a:off x="2305138" y="3459264"/>
            <a:ext cx="38800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i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Добудуймо</a:t>
            </a:r>
            <a:r>
              <a:rPr lang="ru-RU" sz="5400" b="1" i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!</a:t>
            </a:r>
            <a:endParaRPr lang="ru-RU" sz="5400" b="1" i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19347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4000" dirty="0" smtClean="0"/>
              <a:t>Що влітку вродиться, то взимку…</a:t>
            </a:r>
          </a:p>
          <a:p>
            <a:pPr marL="0" indent="0">
              <a:buNone/>
            </a:pPr>
            <a:r>
              <a:rPr lang="uk-UA" sz="4000" dirty="0" smtClean="0"/>
              <a:t>Учись змолоду  - …                на старість</a:t>
            </a:r>
            <a:r>
              <a:rPr lang="ru-RU" sz="4000" dirty="0" smtClean="0"/>
              <a:t>.</a:t>
            </a:r>
          </a:p>
          <a:p>
            <a:pPr marL="0" indent="0">
              <a:buNone/>
            </a:pPr>
            <a:r>
              <a:rPr lang="uk-UA" sz="4000" dirty="0" smtClean="0"/>
              <a:t>Що нині утече, то завтра не…</a:t>
            </a:r>
          </a:p>
          <a:p>
            <a:pPr marL="0" indent="0">
              <a:buNone/>
            </a:pPr>
            <a:r>
              <a:rPr lang="uk-UA" sz="4000" dirty="0" smtClean="0"/>
              <a:t>Від теплого слова і лід…</a:t>
            </a:r>
          </a:p>
          <a:p>
            <a:pPr marL="0" indent="0">
              <a:buNone/>
            </a:pPr>
            <a:r>
              <a:rPr lang="uk-UA" sz="4000" dirty="0" smtClean="0"/>
              <a:t>В чужому дому будь привітливим, а не ….</a:t>
            </a:r>
          </a:p>
        </p:txBody>
      </p:sp>
    </p:spTree>
    <p:extLst>
      <p:ext uri="{BB962C8B-B14F-4D97-AF65-F5344CB8AC3E}">
        <p14:creationId xmlns:p14="http://schemas.microsoft.com/office/powerpoint/2010/main" val="1627342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an dir="u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uk-UA" sz="6000" b="1" i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До зустрічі!</a:t>
            </a:r>
            <a:endParaRPr lang="ru-RU" sz="6000" b="1" i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4764" y="1600200"/>
            <a:ext cx="3394472" cy="4525963"/>
          </a:xfrm>
        </p:spPr>
      </p:pic>
    </p:spTree>
    <p:extLst>
      <p:ext uri="{BB962C8B-B14F-4D97-AF65-F5344CB8AC3E}">
        <p14:creationId xmlns:p14="http://schemas.microsoft.com/office/powerpoint/2010/main" val="728716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909" y="620688"/>
            <a:ext cx="8316416" cy="623731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Вимова і правопис префіксів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547664" y="2132856"/>
            <a:ext cx="149752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Пре 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139952" y="2028654"/>
            <a:ext cx="153439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При 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636783" y="2145697"/>
            <a:ext cx="13195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Прі</a:t>
            </a:r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744061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686" t="66667" b="15556"/>
          <a:stretch/>
        </p:blipFill>
        <p:spPr>
          <a:xfrm>
            <a:off x="2339752" y="1488131"/>
            <a:ext cx="5616624" cy="518122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4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Як писати?</a:t>
            </a:r>
            <a:endParaRPr lang="ru-RU" sz="48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anose="02040604050505020304" pitchFamily="18" charset="0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95904717"/>
              </p:ext>
            </p:extLst>
          </p:nvPr>
        </p:nvGraphicFramePr>
        <p:xfrm>
          <a:off x="611560" y="1457299"/>
          <a:ext cx="7135951" cy="500951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78205"/>
                <a:gridCol w="2378873"/>
                <a:gridCol w="2378873"/>
              </a:tblGrid>
              <a:tr h="43329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 err="1">
                          <a:effectLst/>
                        </a:rPr>
                        <a:t>Пре-</a:t>
                      </a:r>
                      <a:r>
                        <a:rPr lang="uk-UA" sz="2400" dirty="0">
                          <a:effectLst/>
                        </a:rPr>
                        <a:t> 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>
                          <a:effectLst/>
                        </a:rPr>
                        <a:t>При-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>
                          <a:effectLst/>
                        </a:rPr>
                        <a:t>Прі-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57621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effectLst/>
                        </a:rPr>
                        <a:t>означає вищу міру ознаки (можна замінити словом дуже)</a:t>
                      </a:r>
                      <a:endParaRPr lang="ru-RU" sz="2000" dirty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effectLst/>
                        </a:rPr>
                        <a:t>прегарний — дуже гарний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effectLst/>
                        </a:rPr>
                        <a:t>означає:</a:t>
                      </a:r>
                      <a:endParaRPr lang="ru-RU" sz="2000" dirty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effectLst/>
                        </a:rPr>
                        <a:t>а) наближення: прибігти;</a:t>
                      </a:r>
                      <a:endParaRPr lang="ru-RU" sz="2000" dirty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effectLst/>
                        </a:rPr>
                        <a:t>б) приєднання: пришити;</a:t>
                      </a:r>
                      <a:endParaRPr lang="ru-RU" sz="2000" dirty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effectLst/>
                        </a:rPr>
                        <a:t>в) неповноту дії чи ознаки: прилягти;</a:t>
                      </a:r>
                      <a:endParaRPr lang="ru-RU" sz="2000" dirty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effectLst/>
                        </a:rPr>
                        <a:t>г) результат дії: приручити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 smtClean="0">
                          <a:effectLst/>
                        </a:rPr>
                        <a:t>В</a:t>
                      </a:r>
                      <a:r>
                        <a:rPr lang="uk-UA" sz="2400" baseline="0" dirty="0" smtClean="0">
                          <a:effectLst/>
                        </a:rPr>
                        <a:t> </a:t>
                      </a:r>
                      <a:r>
                        <a:rPr lang="uk-UA" sz="2400" dirty="0" smtClean="0">
                          <a:effectLst/>
                        </a:rPr>
                        <a:t>словах </a:t>
                      </a:r>
                      <a:r>
                        <a:rPr lang="uk-UA" sz="2400" i="1" dirty="0">
                          <a:effectLst/>
                        </a:rPr>
                        <a:t>прізвище, прізвисько, прірва.</a:t>
                      </a:r>
                      <a:endParaRPr lang="ru-RU" sz="2000" i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89077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Пр</a:t>
            </a:r>
            <a:r>
              <a:rPr lang="uk-UA" dirty="0" smtClean="0">
                <a:solidFill>
                  <a:srgbClr val="FF0000"/>
                </a:solidFill>
              </a:rPr>
              <a:t>и</a:t>
            </a:r>
            <a:r>
              <a:rPr lang="uk-UA" dirty="0" smtClean="0"/>
              <a:t>їхав        </a:t>
            </a:r>
            <a:r>
              <a:rPr lang="uk-UA" dirty="0"/>
              <a:t>П</a:t>
            </a:r>
            <a:r>
              <a:rPr lang="uk-UA" dirty="0" smtClean="0"/>
              <a:t>р</a:t>
            </a:r>
            <a:r>
              <a:rPr lang="uk-UA" dirty="0" smtClean="0">
                <a:solidFill>
                  <a:srgbClr val="FF0000"/>
                </a:solidFill>
              </a:rPr>
              <a:t>е</a:t>
            </a:r>
            <a:r>
              <a:rPr lang="uk-UA" dirty="0" smtClean="0"/>
              <a:t>красна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9018" y="1600200"/>
            <a:ext cx="4525963" cy="4525963"/>
          </a:xfrm>
        </p:spPr>
      </p:pic>
    </p:spTree>
    <p:extLst>
      <p:ext uri="{BB962C8B-B14F-4D97-AF65-F5344CB8AC3E}">
        <p14:creationId xmlns:p14="http://schemas.microsoft.com/office/powerpoint/2010/main" val="560023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5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Додаймо!</a:t>
            </a:r>
            <a:endParaRPr lang="ru-RU" sz="54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anose="020406040505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04482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6000" dirty="0" err="1"/>
              <a:t>Багатий</a:t>
            </a:r>
            <a:r>
              <a:rPr lang="ru-RU" sz="6000" dirty="0"/>
              <a:t>, везти, веселий, </a:t>
            </a:r>
            <a:r>
              <a:rPr lang="ru-RU" sz="6000" dirty="0" err="1"/>
              <a:t>малий</a:t>
            </a:r>
            <a:r>
              <a:rPr lang="ru-RU" sz="6000" dirty="0"/>
              <a:t>, </a:t>
            </a:r>
            <a:r>
              <a:rPr lang="ru-RU" sz="6000" dirty="0" err="1"/>
              <a:t>вітати</a:t>
            </a:r>
            <a:r>
              <a:rPr lang="ru-RU" sz="6000" dirty="0"/>
              <a:t>, </a:t>
            </a:r>
            <a:r>
              <a:rPr lang="ru-RU" sz="6000" dirty="0" err="1"/>
              <a:t>в’язати</a:t>
            </a:r>
            <a:r>
              <a:rPr lang="ru-RU" sz="6000" dirty="0"/>
              <a:t>, </a:t>
            </a:r>
            <a:r>
              <a:rPr lang="ru-RU" sz="6000" dirty="0" err="1"/>
              <a:t>сісти</a:t>
            </a:r>
            <a:r>
              <a:rPr lang="ru-RU" sz="6000" dirty="0"/>
              <a:t>, </a:t>
            </a:r>
            <a:r>
              <a:rPr lang="ru-RU" sz="6000" dirty="0" err="1"/>
              <a:t>крутити</a:t>
            </a:r>
            <a:r>
              <a:rPr lang="ru-RU" sz="6000" dirty="0"/>
              <a:t>, </a:t>
            </a:r>
            <a:r>
              <a:rPr lang="ru-RU" sz="6000" dirty="0" err="1"/>
              <a:t>світлий</a:t>
            </a:r>
            <a:r>
              <a:rPr lang="ru-RU" sz="6000" dirty="0"/>
              <a:t>, </a:t>
            </a:r>
            <a:r>
              <a:rPr lang="ru-RU" sz="6000" dirty="0" err="1"/>
              <a:t>солити</a:t>
            </a:r>
            <a:r>
              <a:rPr lang="ru-RU" sz="6000" dirty="0"/>
              <a:t>, писаний, </a:t>
            </a:r>
            <a:r>
              <a:rPr lang="ru-RU" sz="6000" dirty="0" err="1"/>
              <a:t>довго</a:t>
            </a:r>
            <a:r>
              <a:rPr lang="ru-RU" sz="60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0247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5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Творча вправа</a:t>
            </a:r>
            <a:endParaRPr lang="ru-RU" sz="54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anose="020406040505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9208" y="1124744"/>
            <a:ext cx="4474840" cy="485740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err="1"/>
              <a:t>Дуже</a:t>
            </a:r>
            <a:r>
              <a:rPr lang="ru-RU" dirty="0"/>
              <a:t> </a:t>
            </a:r>
            <a:r>
              <a:rPr lang="ru-RU" dirty="0" smtClean="0"/>
              <a:t>добра</a:t>
            </a:r>
          </a:p>
          <a:p>
            <a:pPr marL="0" indent="0">
              <a:buNone/>
            </a:pPr>
            <a:r>
              <a:rPr lang="ru-RU" dirty="0" err="1" smtClean="0"/>
              <a:t>дуже</a:t>
            </a:r>
            <a:r>
              <a:rPr lang="ru-RU" dirty="0" smtClean="0"/>
              <a:t> зла</a:t>
            </a:r>
          </a:p>
          <a:p>
            <a:pPr marL="0" indent="0">
              <a:buNone/>
            </a:pPr>
            <a:r>
              <a:rPr lang="ru-RU" dirty="0" err="1" smtClean="0"/>
              <a:t>дуже</a:t>
            </a:r>
            <a:r>
              <a:rPr lang="ru-RU" dirty="0" smtClean="0"/>
              <a:t> </a:t>
            </a:r>
            <a:r>
              <a:rPr lang="ru-RU" dirty="0" err="1" smtClean="0"/>
              <a:t>гострий</a:t>
            </a:r>
            <a:endParaRPr lang="ru-RU" dirty="0" smtClean="0"/>
          </a:p>
          <a:p>
            <a:pPr marL="0" indent="0">
              <a:buNone/>
            </a:pPr>
            <a:r>
              <a:rPr lang="ru-RU" dirty="0" err="1" smtClean="0"/>
              <a:t>дуже</a:t>
            </a:r>
            <a:r>
              <a:rPr lang="ru-RU" dirty="0" smtClean="0"/>
              <a:t> </a:t>
            </a:r>
            <a:r>
              <a:rPr lang="ru-RU" dirty="0" err="1" smtClean="0"/>
              <a:t>тугий</a:t>
            </a:r>
            <a:endParaRPr lang="ru-RU" dirty="0" smtClean="0"/>
          </a:p>
          <a:p>
            <a:pPr marL="0" indent="0">
              <a:buNone/>
            </a:pPr>
            <a:r>
              <a:rPr lang="ru-RU" dirty="0" err="1" smtClean="0"/>
              <a:t>дуже</a:t>
            </a:r>
            <a:r>
              <a:rPr lang="ru-RU" dirty="0" smtClean="0"/>
              <a:t> великий</a:t>
            </a:r>
          </a:p>
          <a:p>
            <a:pPr marL="0" indent="0">
              <a:buNone/>
            </a:pPr>
            <a:r>
              <a:rPr lang="ru-RU" dirty="0" smtClean="0"/>
              <a:t>посадка </a:t>
            </a:r>
            <a:r>
              <a:rPr lang="ru-RU" dirty="0" err="1" smtClean="0"/>
              <a:t>літака</a:t>
            </a:r>
            <a:endParaRPr lang="ru-RU" dirty="0"/>
          </a:p>
          <a:p>
            <a:pPr marL="0" indent="0">
              <a:buNone/>
            </a:pPr>
            <a:r>
              <a:rPr lang="ru-RU" dirty="0" err="1"/>
              <a:t>н</a:t>
            </a:r>
            <a:r>
              <a:rPr lang="ru-RU" dirty="0" err="1" smtClean="0"/>
              <a:t>езначні</a:t>
            </a:r>
            <a:r>
              <a:rPr lang="ru-RU" dirty="0" smtClean="0"/>
              <a:t> </a:t>
            </a:r>
            <a:r>
              <a:rPr lang="ru-RU" dirty="0" err="1" smtClean="0"/>
              <a:t>ранкові</a:t>
            </a:r>
            <a:r>
              <a:rPr lang="ru-RU" dirty="0" smtClean="0"/>
              <a:t> </a:t>
            </a:r>
            <a:r>
              <a:rPr lang="ru-RU" dirty="0" err="1" smtClean="0"/>
              <a:t>морози</a:t>
            </a:r>
            <a:endParaRPr lang="ru-RU" dirty="0" smtClean="0"/>
          </a:p>
          <a:p>
            <a:pPr marL="0" indent="0">
              <a:buNone/>
            </a:pPr>
            <a:r>
              <a:rPr lang="ru-RU" dirty="0" err="1" smtClean="0"/>
              <a:t>поява</a:t>
            </a:r>
            <a:r>
              <a:rPr lang="ru-RU" dirty="0" smtClean="0"/>
              <a:t> </a:t>
            </a:r>
            <a:r>
              <a:rPr lang="ru-RU" dirty="0" err="1"/>
              <a:t>птахів</a:t>
            </a:r>
            <a:r>
              <a:rPr lang="ru-RU" dirty="0"/>
              <a:t> </a:t>
            </a:r>
            <a:r>
              <a:rPr lang="ru-RU" dirty="0" err="1" smtClean="0"/>
              <a:t>навесні</a:t>
            </a:r>
            <a:endParaRPr lang="ru-RU" dirty="0" smtClean="0"/>
          </a:p>
          <a:p>
            <a:pPr marL="0" indent="0">
              <a:buNone/>
            </a:pPr>
            <a:r>
              <a:rPr lang="ru-RU" dirty="0" err="1"/>
              <a:t>р</a:t>
            </a:r>
            <a:r>
              <a:rPr lang="ru-RU" dirty="0" err="1" smtClean="0"/>
              <a:t>озташований</a:t>
            </a:r>
            <a:r>
              <a:rPr lang="ru-RU" dirty="0" smtClean="0"/>
              <a:t> </a:t>
            </a:r>
            <a:r>
              <a:rPr lang="ru-RU" dirty="0" err="1" smtClean="0"/>
              <a:t>біля</a:t>
            </a:r>
            <a:r>
              <a:rPr lang="ru-RU" dirty="0" smtClean="0"/>
              <a:t> моря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342" r="46509"/>
          <a:stretch/>
        </p:blipFill>
        <p:spPr>
          <a:xfrm>
            <a:off x="4974728" y="1540327"/>
            <a:ext cx="3773736" cy="4336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6965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20" t="66190" r="30920" b="16194"/>
          <a:stretch/>
        </p:blipFill>
        <p:spPr>
          <a:xfrm>
            <a:off x="971600" y="1120085"/>
            <a:ext cx="6264696" cy="551769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5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Оберіть !</a:t>
            </a:r>
            <a:endParaRPr lang="ru-RU" sz="54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anose="020406040505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148064" y="2047363"/>
            <a:ext cx="15985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При 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71800" y="2041496"/>
            <a:ext cx="149752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ПРЕ 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05666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600200"/>
            <a:ext cx="7776864" cy="4525963"/>
          </a:xfrm>
        </p:spPr>
      </p:pic>
      <p:sp>
        <p:nvSpPr>
          <p:cNvPr id="5" name="Прямоугольник 4"/>
          <p:cNvSpPr/>
          <p:nvPr/>
        </p:nvSpPr>
        <p:spPr>
          <a:xfrm>
            <a:off x="1475656" y="1340768"/>
            <a:ext cx="12234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роз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03848" y="1365727"/>
            <a:ext cx="119616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без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660232" y="1196752"/>
            <a:ext cx="4796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148064" y="4941168"/>
            <a:ext cx="47481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827584" y="836712"/>
            <a:ext cx="6768752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7596336" y="836712"/>
            <a:ext cx="0" cy="864096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83944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an dir="u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Малюнковий диктант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dirty="0" smtClean="0"/>
              <a:t>    Нам завжди цікаво дізнаватися новини. </a:t>
            </a:r>
          </a:p>
          <a:p>
            <a:pPr marL="0" indent="0">
              <a:buNone/>
            </a:pPr>
            <a:endParaRPr lang="uk-UA" dirty="0"/>
          </a:p>
          <a:p>
            <a:pPr marL="0" indent="0">
              <a:buNone/>
            </a:pPr>
            <a:r>
              <a:rPr lang="uk-UA" dirty="0" smtClean="0"/>
              <a:t>Який новий наказ підписав                      ?</a:t>
            </a:r>
            <a:r>
              <a:rPr lang="ru-RU" dirty="0" smtClean="0"/>
              <a:t> 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 smtClean="0"/>
              <a:t>Кому вручено </a:t>
            </a:r>
            <a:r>
              <a:rPr lang="ru-RU" dirty="0" err="1"/>
              <a:t>Н</a:t>
            </a:r>
            <a:r>
              <a:rPr lang="ru-RU" dirty="0" err="1" smtClean="0"/>
              <a:t>обелівську</a:t>
            </a:r>
            <a:r>
              <a:rPr lang="ru-RU" dirty="0" smtClean="0"/>
              <a:t>                                ? 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 err="1" smtClean="0"/>
              <a:t>Які</a:t>
            </a:r>
            <a:r>
              <a:rPr lang="ru-RU" dirty="0" smtClean="0"/>
              <a:t> </a:t>
            </a:r>
            <a:r>
              <a:rPr lang="ru-RU" dirty="0" err="1" smtClean="0"/>
              <a:t>нові</a:t>
            </a:r>
            <a:r>
              <a:rPr lang="ru-RU" dirty="0" smtClean="0"/>
              <a:t> </a:t>
            </a:r>
            <a:r>
              <a:rPr lang="ru-RU" dirty="0" err="1" smtClean="0"/>
              <a:t>лікарські</a:t>
            </a:r>
            <a:r>
              <a:rPr lang="ru-RU" dirty="0" smtClean="0"/>
              <a:t>                       </a:t>
            </a:r>
            <a:r>
              <a:rPr lang="ru-RU" dirty="0" err="1" smtClean="0"/>
              <a:t>винайшли</a:t>
            </a:r>
            <a:r>
              <a:rPr lang="ru-RU" dirty="0" smtClean="0"/>
              <a:t> </a:t>
            </a:r>
            <a:r>
              <a:rPr lang="ru-RU" dirty="0" err="1" smtClean="0"/>
              <a:t>вчені</a:t>
            </a:r>
            <a:r>
              <a:rPr lang="ru-RU" dirty="0" smtClean="0"/>
              <a:t>? </a:t>
            </a:r>
            <a:endParaRPr lang="uk-UA" dirty="0" smtClean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2132856"/>
            <a:ext cx="1440160" cy="12462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3379148"/>
            <a:ext cx="2219697" cy="14797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4893679"/>
            <a:ext cx="1944216" cy="1215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86725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an dir="u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323528" y="908720"/>
            <a:ext cx="8733656" cy="5289451"/>
          </a:xfrm>
        </p:spPr>
        <p:txBody>
          <a:bodyPr/>
          <a:lstStyle/>
          <a:p>
            <a:pPr marL="0" lvl="0" indent="0">
              <a:buNone/>
            </a:pPr>
            <a:r>
              <a:rPr lang="ru-RU" dirty="0" smtClean="0">
                <a:solidFill>
                  <a:prstClr val="black"/>
                </a:solidFill>
              </a:rPr>
              <a:t> </a:t>
            </a:r>
            <a:r>
              <a:rPr lang="ru-RU" dirty="0" err="1" smtClean="0">
                <a:solidFill>
                  <a:prstClr val="black"/>
                </a:solidFill>
              </a:rPr>
              <a:t>Який</a:t>
            </a:r>
            <a:r>
              <a:rPr lang="ru-RU" dirty="0" smtClean="0">
                <a:solidFill>
                  <a:prstClr val="black"/>
                </a:solidFill>
              </a:rPr>
              <a:t>             вручили </a:t>
            </a:r>
            <a:r>
              <a:rPr lang="ru-RU" dirty="0" err="1">
                <a:solidFill>
                  <a:prstClr val="black"/>
                </a:solidFill>
              </a:rPr>
              <a:t>переможцю</a:t>
            </a:r>
            <a:r>
              <a:rPr lang="ru-RU" dirty="0">
                <a:solidFill>
                  <a:prstClr val="black"/>
                </a:solidFill>
              </a:rPr>
              <a:t> конкурсу </a:t>
            </a:r>
            <a:r>
              <a:rPr lang="ru-RU" dirty="0" err="1">
                <a:solidFill>
                  <a:prstClr val="black"/>
                </a:solidFill>
              </a:rPr>
              <a:t>талантів</a:t>
            </a:r>
            <a:r>
              <a:rPr lang="ru-RU" dirty="0">
                <a:solidFill>
                  <a:prstClr val="black"/>
                </a:solidFill>
              </a:rPr>
              <a:t>? </a:t>
            </a:r>
            <a:endParaRPr lang="ru-RU" dirty="0" smtClean="0">
              <a:solidFill>
                <a:prstClr val="black"/>
              </a:solidFill>
            </a:endParaRPr>
          </a:p>
          <a:p>
            <a:pPr marL="0" lvl="0" indent="0">
              <a:buNone/>
            </a:pPr>
            <a:r>
              <a:rPr lang="ru-RU" dirty="0" smtClean="0">
                <a:solidFill>
                  <a:prstClr val="black"/>
                </a:solidFill>
              </a:rPr>
              <a:t>Коли </a:t>
            </a:r>
            <a:r>
              <a:rPr lang="ru-RU" dirty="0" err="1">
                <a:solidFill>
                  <a:prstClr val="black"/>
                </a:solidFill>
              </a:rPr>
              <a:t>відбулася</a:t>
            </a:r>
            <a:r>
              <a:rPr lang="ru-RU" dirty="0">
                <a:solidFill>
                  <a:prstClr val="black"/>
                </a:solidFill>
              </a:rPr>
              <a:t>  </a:t>
            </a:r>
            <a:r>
              <a:rPr lang="ru-RU" dirty="0" smtClean="0">
                <a:solidFill>
                  <a:prstClr val="black"/>
                </a:solidFill>
              </a:rPr>
              <a:t>               </a:t>
            </a:r>
            <a:r>
              <a:rPr lang="ru-RU" dirty="0" err="1">
                <a:solidFill>
                  <a:prstClr val="black"/>
                </a:solidFill>
              </a:rPr>
              <a:t>нової</a:t>
            </a:r>
            <a:r>
              <a:rPr lang="ru-RU" dirty="0">
                <a:solidFill>
                  <a:prstClr val="black"/>
                </a:solidFill>
              </a:rPr>
              <a:t> книги </a:t>
            </a:r>
            <a:r>
              <a:rPr lang="ru-RU" dirty="0" err="1">
                <a:solidFill>
                  <a:prstClr val="black"/>
                </a:solidFill>
              </a:rPr>
              <a:t>відомого</a:t>
            </a:r>
            <a:r>
              <a:rPr lang="ru-RU" dirty="0">
                <a:solidFill>
                  <a:prstClr val="black"/>
                </a:solidFill>
              </a:rPr>
              <a:t> автора? </a:t>
            </a:r>
            <a:endParaRPr lang="ru-RU" dirty="0" smtClean="0">
              <a:solidFill>
                <a:prstClr val="black"/>
              </a:solidFill>
            </a:endParaRPr>
          </a:p>
          <a:p>
            <a:pPr marL="0" lvl="0" indent="0">
              <a:buNone/>
            </a:pPr>
            <a:r>
              <a:rPr lang="ru-RU" dirty="0" smtClean="0">
                <a:solidFill>
                  <a:prstClr val="black"/>
                </a:solidFill>
              </a:rPr>
              <a:t>Коли </a:t>
            </a:r>
            <a:r>
              <a:rPr lang="ru-RU" dirty="0" err="1">
                <a:solidFill>
                  <a:prstClr val="black"/>
                </a:solidFill>
              </a:rPr>
              <a:t>відбудеться</a:t>
            </a:r>
            <a:r>
              <a:rPr lang="ru-RU" dirty="0">
                <a:solidFill>
                  <a:prstClr val="black"/>
                </a:solidFill>
              </a:rPr>
              <a:t> </a:t>
            </a:r>
            <a:r>
              <a:rPr lang="uk-UA" dirty="0" smtClean="0">
                <a:solidFill>
                  <a:prstClr val="black"/>
                </a:solidFill>
              </a:rPr>
              <a:t>прем'єра</a:t>
            </a:r>
            <a:r>
              <a:rPr lang="ru-RU" dirty="0" smtClean="0">
                <a:solidFill>
                  <a:prstClr val="black"/>
                </a:solidFill>
              </a:rPr>
              <a:t>  </a:t>
            </a:r>
            <a:r>
              <a:rPr lang="ru-RU" dirty="0" err="1" smtClean="0">
                <a:solidFill>
                  <a:prstClr val="black"/>
                </a:solidFill>
              </a:rPr>
              <a:t>мультфільму</a:t>
            </a:r>
            <a:r>
              <a:rPr lang="ru-RU" dirty="0" smtClean="0">
                <a:solidFill>
                  <a:prstClr val="black"/>
                </a:solidFill>
              </a:rPr>
              <a:t>          про            ? </a:t>
            </a:r>
          </a:p>
          <a:p>
            <a:pPr marL="0" lvl="0" indent="0">
              <a:buNone/>
            </a:pPr>
            <a:endParaRPr lang="ru-RU" dirty="0">
              <a:solidFill>
                <a:prstClr val="black"/>
              </a:solidFill>
            </a:endParaRPr>
          </a:p>
          <a:p>
            <a:pPr marL="0" lvl="0" indent="0">
              <a:buNone/>
            </a:pPr>
            <a:endParaRPr lang="ru-RU" dirty="0" smtClean="0">
              <a:solidFill>
                <a:prstClr val="black"/>
              </a:solidFill>
            </a:endParaRPr>
          </a:p>
          <a:p>
            <a:pPr marL="0" lvl="0" indent="0">
              <a:buNone/>
            </a:pPr>
            <a:r>
              <a:rPr lang="ru-RU" dirty="0" smtClean="0">
                <a:solidFill>
                  <a:prstClr val="black"/>
                </a:solidFill>
              </a:rPr>
              <a:t>Про </a:t>
            </a:r>
            <a:r>
              <a:rPr lang="ru-RU" dirty="0">
                <a:solidFill>
                  <a:prstClr val="black"/>
                </a:solidFill>
              </a:rPr>
              <a:t>все </a:t>
            </a:r>
            <a:r>
              <a:rPr lang="ru-RU" dirty="0" err="1">
                <a:solidFill>
                  <a:prstClr val="black"/>
                </a:solidFill>
              </a:rPr>
              <a:t>це</a:t>
            </a:r>
            <a:r>
              <a:rPr lang="ru-RU" dirty="0">
                <a:solidFill>
                  <a:prstClr val="black"/>
                </a:solidFill>
              </a:rPr>
              <a:t> ми </a:t>
            </a:r>
            <a:r>
              <a:rPr lang="ru-RU" dirty="0" err="1">
                <a:solidFill>
                  <a:prstClr val="black"/>
                </a:solidFill>
              </a:rPr>
              <a:t>можемо</a:t>
            </a:r>
            <a:r>
              <a:rPr lang="ru-RU" dirty="0">
                <a:solidFill>
                  <a:prstClr val="black"/>
                </a:solidFill>
              </a:rPr>
              <a:t> </a:t>
            </a:r>
            <a:r>
              <a:rPr lang="ru-RU" dirty="0" err="1">
                <a:solidFill>
                  <a:prstClr val="black"/>
                </a:solidFill>
              </a:rPr>
              <a:t>прочитати</a:t>
            </a:r>
            <a:r>
              <a:rPr lang="ru-RU" dirty="0">
                <a:solidFill>
                  <a:prstClr val="black"/>
                </a:solidFill>
              </a:rPr>
              <a:t> в  </a:t>
            </a:r>
            <a:r>
              <a:rPr lang="ru-RU" dirty="0" smtClean="0">
                <a:solidFill>
                  <a:prstClr val="black"/>
                </a:solidFill>
              </a:rPr>
              <a:t>                 ! </a:t>
            </a:r>
            <a:endParaRPr lang="uk-UA" dirty="0">
              <a:solidFill>
                <a:prstClr val="black"/>
              </a:solidFill>
            </a:endParaRPr>
          </a:p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25" b="96667" l="2344" r="98281">
                        <a14:foregroundMark x1="50000" y1="52917" x2="47813" y2="95833"/>
                        <a14:foregroundMark x1="52500" y1="74375" x2="54219" y2="72917"/>
                        <a14:foregroundMark x1="68750" y1="20000" x2="64844" y2="31458"/>
                        <a14:foregroundMark x1="65000" y1="30833" x2="63750" y2="347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1" y="332656"/>
            <a:ext cx="1656184" cy="1242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00" b="100000" l="429" r="98857">
                        <a14:foregroundMark x1="12429" y1="10400" x2="83143" y2="85000"/>
                        <a14:foregroundMark x1="12857" y1="89600" x2="82429" y2="12400"/>
                        <a14:foregroundMark x1="48143" y1="3200" x2="48429" y2="97400"/>
                        <a14:foregroundMark x1="13286" y1="82200" x2="82000" y2="86200"/>
                        <a14:foregroundMark x1="31000" y1="94400" x2="82857" y2="37800"/>
                        <a14:foregroundMark x1="32857" y1="5400" x2="22429" y2="91200"/>
                        <a14:foregroundMark x1="11857" y1="43000" x2="83286" y2="61000"/>
                        <a14:foregroundMark x1="83857" y1="33600" x2="83429" y2="12200"/>
                        <a14:foregroundMark x1="83429" y1="11800" x2="55000" y2="11000"/>
                        <a14:foregroundMark x1="55286" y1="11400" x2="54571" y2="1200"/>
                        <a14:foregroundMark x1="56000" y1="12400" x2="83857" y2="53200"/>
                        <a14:foregroundMark x1="68571" y1="11800" x2="81286" y2="40200"/>
                        <a14:foregroundMark x1="65143" y1="13000" x2="67143" y2="26800"/>
                        <a14:foregroundMark x1="60286" y1="19000" x2="47429" y2="39800"/>
                        <a14:foregroundMark x1="32000" y1="7000" x2="55000" y2="20400"/>
                        <a14:foregroundMark x1="75429" y1="59400" x2="67571" y2="86800"/>
                        <a14:foregroundMark x1="60286" y1="62800" x2="60714" y2="87000"/>
                        <a14:foregroundMark x1="79714" y1="59600" x2="75143" y2="81600"/>
                        <a14:foregroundMark x1="62143" y1="72000" x2="64857" y2="85000"/>
                        <a14:foregroundMark x1="54286" y1="81400" x2="61857" y2="774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495" y="1772816"/>
            <a:ext cx="1605558" cy="11468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30239" r="6730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920" r="30878"/>
          <a:stretch/>
        </p:blipFill>
        <p:spPr bwMode="auto">
          <a:xfrm>
            <a:off x="1215042" y="3284984"/>
            <a:ext cx="1168322" cy="19576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4509120"/>
            <a:ext cx="1646312" cy="1646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42362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7698432" cy="5773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2060848"/>
            <a:ext cx="2884674" cy="237626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868144" y="5301208"/>
            <a:ext cx="316835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Презентацію створила вчитель української мови та літератури Лисичанської багатопрофільної гімназії </a:t>
            </a:r>
            <a:r>
              <a:rPr lang="uk-UA" dirty="0" err="1" smtClean="0"/>
              <a:t>Бердута</a:t>
            </a:r>
            <a:r>
              <a:rPr lang="uk-UA" dirty="0" smtClean="0"/>
              <a:t> О. Л.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0286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191"/>
          <a:stretch/>
        </p:blipFill>
        <p:spPr>
          <a:xfrm>
            <a:off x="56746" y="-1"/>
            <a:ext cx="7971638" cy="6841557"/>
          </a:xfrm>
          <a:prstGeom prst="rect">
            <a:avLst/>
          </a:prstGeom>
        </p:spPr>
      </p:pic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93526602"/>
              </p:ext>
            </p:extLst>
          </p:nvPr>
        </p:nvGraphicFramePr>
        <p:xfrm>
          <a:off x="1907704" y="2564904"/>
          <a:ext cx="5112568" cy="295232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554865"/>
                <a:gridCol w="2557703"/>
              </a:tblGrid>
              <a:tr h="9641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b="1" dirty="0">
                          <a:effectLst/>
                        </a:rPr>
                        <a:t>Не змінюються</a:t>
                      </a:r>
                      <a:endParaRPr lang="ru-RU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b="1">
                          <a:effectLst/>
                        </a:rPr>
                        <a:t>Змінюються </a:t>
                      </a:r>
                      <a:endParaRPr lang="ru-RU" sz="2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9882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b="1" dirty="0">
                          <a:effectLst/>
                        </a:rPr>
                        <a:t>Від   Над    Під   Од   Перед</a:t>
                      </a:r>
                      <a:endParaRPr lang="ru-RU" sz="2400" b="1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b="1" dirty="0">
                          <a:effectLst/>
                        </a:rPr>
                        <a:t>Роз  </a:t>
                      </a:r>
                      <a:r>
                        <a:rPr lang="uk-UA" sz="2800" b="1" dirty="0" smtClean="0">
                          <a:effectLst/>
                        </a:rPr>
                        <a:t>Без   </a:t>
                      </a:r>
                      <a:r>
                        <a:rPr lang="uk-UA" sz="2800" b="1" dirty="0">
                          <a:effectLst/>
                        </a:rPr>
                        <a:t>Ч</a:t>
                      </a:r>
                      <a:r>
                        <a:rPr lang="uk-UA" sz="2800" b="1" dirty="0" smtClean="0">
                          <a:effectLst/>
                        </a:rPr>
                        <a:t>ерез</a:t>
                      </a:r>
                      <a:endParaRPr lang="ru-RU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b="1" dirty="0">
                          <a:effectLst/>
                        </a:rPr>
                        <a:t>З – с</a:t>
                      </a:r>
                      <a:endParaRPr lang="ru-RU" sz="2400" b="1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b="1" dirty="0">
                          <a:effectLst/>
                        </a:rPr>
                        <a:t>С перед: </a:t>
                      </a:r>
                      <a:r>
                        <a:rPr lang="uk-UA" sz="2800" b="1" i="1" dirty="0">
                          <a:effectLst/>
                        </a:rPr>
                        <a:t>к, п, т, ф, х</a:t>
                      </a:r>
                      <a:endParaRPr lang="ru-RU" sz="2400" b="1" i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13328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an dir="u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36" r="11551"/>
          <a:stretch/>
        </p:blipFill>
        <p:spPr>
          <a:xfrm>
            <a:off x="3118" y="548680"/>
            <a:ext cx="3585172" cy="4525963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48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Відремонтуймо!</a:t>
            </a:r>
            <a:endParaRPr lang="ru-RU" sz="4800" b="1" i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71114" y="1225689"/>
            <a:ext cx="4572000" cy="563231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000" dirty="0" err="1"/>
              <a:t>Бе</a:t>
            </a:r>
            <a:r>
              <a:rPr lang="ru-RU" sz="4000" dirty="0"/>
              <a:t>...</a:t>
            </a:r>
            <a:r>
              <a:rPr lang="ru-RU" sz="4000" dirty="0" err="1"/>
              <a:t>шовний</a:t>
            </a:r>
            <a:r>
              <a:rPr lang="ru-RU" sz="4000" dirty="0"/>
              <a:t>, ...</a:t>
            </a:r>
            <a:r>
              <a:rPr lang="ru-RU" sz="4000" dirty="0" err="1"/>
              <a:t>вити</a:t>
            </a:r>
            <a:r>
              <a:rPr lang="ru-RU" sz="4000" dirty="0"/>
              <a:t>, </a:t>
            </a:r>
            <a:r>
              <a:rPr lang="ru-RU" sz="4000" dirty="0" err="1"/>
              <a:t>бе</a:t>
            </a:r>
            <a:r>
              <a:rPr lang="ru-RU" sz="4000" dirty="0"/>
              <a:t>...</a:t>
            </a:r>
            <a:r>
              <a:rPr lang="ru-RU" sz="4000" dirty="0" err="1"/>
              <a:t>страшний</a:t>
            </a:r>
            <a:r>
              <a:rPr lang="ru-RU" sz="4000" dirty="0"/>
              <a:t>, ...</a:t>
            </a:r>
            <a:r>
              <a:rPr lang="ru-RU" sz="4000" dirty="0" err="1"/>
              <a:t>лити</a:t>
            </a:r>
            <a:r>
              <a:rPr lang="ru-RU" sz="4000" dirty="0"/>
              <a:t>, ...</a:t>
            </a:r>
            <a:r>
              <a:rPr lang="ru-RU" sz="4000" dirty="0" err="1"/>
              <a:t>падати</a:t>
            </a:r>
            <a:r>
              <a:rPr lang="ru-RU" sz="4000" dirty="0"/>
              <a:t>, ...</a:t>
            </a:r>
            <a:r>
              <a:rPr lang="ru-RU" sz="4000" dirty="0" err="1"/>
              <a:t>цілити</a:t>
            </a:r>
            <a:r>
              <a:rPr lang="ru-RU" sz="4000" dirty="0"/>
              <a:t>, </a:t>
            </a:r>
            <a:r>
              <a:rPr lang="ru-RU" sz="4000" dirty="0" err="1"/>
              <a:t>бе</a:t>
            </a:r>
            <a:r>
              <a:rPr lang="ru-RU" sz="4000" dirty="0"/>
              <a:t>...</a:t>
            </a:r>
            <a:r>
              <a:rPr lang="ru-RU" sz="4000" dirty="0" err="1"/>
              <a:t>захисний</a:t>
            </a:r>
            <a:r>
              <a:rPr lang="ru-RU" sz="4000" dirty="0"/>
              <a:t>, </a:t>
            </a:r>
            <a:r>
              <a:rPr lang="ru-RU" sz="4000" dirty="0" err="1"/>
              <a:t>ро</a:t>
            </a:r>
            <a:r>
              <a:rPr lang="ru-RU" sz="4000" dirty="0"/>
              <a:t>...</a:t>
            </a:r>
            <a:r>
              <a:rPr lang="ru-RU" sz="4000" dirty="0" err="1"/>
              <a:t>ступитися</a:t>
            </a:r>
            <a:r>
              <a:rPr lang="ru-RU" sz="4000" dirty="0"/>
              <a:t>, </a:t>
            </a:r>
            <a:r>
              <a:rPr lang="ru-RU" sz="4000" dirty="0" err="1"/>
              <a:t>бе</a:t>
            </a:r>
            <a:r>
              <a:rPr lang="ru-RU" sz="4000" dirty="0"/>
              <a:t>...пека,  ...</a:t>
            </a:r>
            <a:r>
              <a:rPr lang="ru-RU" sz="4000" dirty="0" err="1"/>
              <a:t>хилитися</a:t>
            </a:r>
            <a:r>
              <a:rPr lang="ru-RU" sz="4000" dirty="0"/>
              <a:t>, ...</a:t>
            </a:r>
            <a:r>
              <a:rPr lang="ru-RU" sz="4000" dirty="0" err="1"/>
              <a:t>чистити</a:t>
            </a:r>
            <a:r>
              <a:rPr lang="ru-RU" sz="4000" dirty="0"/>
              <a:t>, ...</a:t>
            </a:r>
            <a:r>
              <a:rPr lang="ru-RU" sz="4000" dirty="0" err="1"/>
              <a:t>кувати</a:t>
            </a:r>
            <a:r>
              <a:rPr lang="ru-RU" sz="40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8530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869"/>
          <a:stretch/>
        </p:blipFill>
        <p:spPr bwMode="auto">
          <a:xfrm>
            <a:off x="98117" y="319088"/>
            <a:ext cx="8507722" cy="5846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20633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an dir="u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4800" b="1" i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Запамятаймо</a:t>
            </a:r>
            <a:r>
              <a:rPr lang="uk-UA" sz="48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!</a:t>
            </a:r>
            <a:endParaRPr lang="ru-RU" sz="4800" b="1" i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1412776"/>
            <a:ext cx="3620770" cy="4525963"/>
          </a:xfrm>
        </p:spPr>
      </p:pic>
      <p:sp>
        <p:nvSpPr>
          <p:cNvPr id="5" name="Прямоугольник 4"/>
          <p:cNvSpPr/>
          <p:nvPr/>
        </p:nvSpPr>
        <p:spPr>
          <a:xfrm>
            <a:off x="827584" y="1556792"/>
            <a:ext cx="3533147" cy="424731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К</a:t>
            </a:r>
            <a:r>
              <a:rPr lang="ru-RU" sz="5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осмічний</a:t>
            </a:r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endParaRPr lang="ru-RU" sz="54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r>
              <a:rPr lang="ru-RU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п</a:t>
            </a:r>
            <a:r>
              <a:rPr lang="ru-RU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оліт</a:t>
            </a: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</a:p>
          <a:p>
            <a:r>
              <a:rPr lang="ru-RU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т</a:t>
            </a:r>
            <a:r>
              <a:rPr lang="ru-RU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ривав</a:t>
            </a: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</a:p>
          <a:p>
            <a:r>
              <a:rPr lang="ru-RU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ф</a:t>
            </a:r>
            <a:r>
              <a:rPr lang="ru-RU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актично</a:t>
            </a: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</a:p>
          <a:p>
            <a:r>
              <a:rPr lang="ru-RU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х</a:t>
            </a:r>
            <a:r>
              <a:rPr lang="ru-RU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вилини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607508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48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Розподілімо!</a:t>
            </a:r>
            <a:endParaRPr lang="ru-RU" sz="4800" b="1" i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" name="Объект 9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1" y="1196752"/>
            <a:ext cx="6526148" cy="5295992"/>
          </a:xfrm>
        </p:spPr>
      </p:pic>
      <p:sp>
        <p:nvSpPr>
          <p:cNvPr id="11" name="Прямоугольник 10"/>
          <p:cNvSpPr/>
          <p:nvPr/>
        </p:nvSpPr>
        <p:spPr>
          <a:xfrm>
            <a:off x="2699792" y="2937718"/>
            <a:ext cx="720080" cy="92333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652120" y="2845385"/>
            <a:ext cx="720080" cy="110799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</a:t>
            </a:r>
            <a:r>
              <a:rPr lang="ru-RU" sz="6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6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24642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48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Приєднаймо!</a:t>
            </a:r>
            <a:endParaRPr lang="ru-RU" sz="4800" b="1" i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1484784"/>
            <a:ext cx="4525963" cy="4525963"/>
          </a:xfrm>
        </p:spPr>
      </p:pic>
      <p:sp>
        <p:nvSpPr>
          <p:cNvPr id="6" name="Прямоугольник 5"/>
          <p:cNvSpPr/>
          <p:nvPr/>
        </p:nvSpPr>
        <p:spPr>
          <a:xfrm>
            <a:off x="1979712" y="1556792"/>
            <a:ext cx="13490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роз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868144" y="4077072"/>
            <a:ext cx="157198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БЕЗ</a:t>
            </a:r>
            <a:r>
              <a:rPr lang="ru-RU" sz="6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58430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Замініть прикметники синонімічними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uk-UA" sz="3600" b="1" i="1" dirty="0" smtClean="0"/>
              <a:t>Сміливий</a:t>
            </a:r>
            <a:r>
              <a:rPr lang="uk-UA" sz="3600" dirty="0" smtClean="0"/>
              <a:t> хлопчик – </a:t>
            </a:r>
          </a:p>
          <a:p>
            <a:r>
              <a:rPr lang="uk-UA" sz="3600" b="1" i="1" dirty="0" smtClean="0"/>
              <a:t>Тихі</a:t>
            </a:r>
            <a:r>
              <a:rPr lang="uk-UA" sz="3600" dirty="0" smtClean="0"/>
              <a:t> кроки – </a:t>
            </a:r>
          </a:p>
          <a:p>
            <a:r>
              <a:rPr lang="uk-UA" sz="3600" b="1" i="1" dirty="0" smtClean="0"/>
              <a:t>Широкий</a:t>
            </a:r>
            <a:r>
              <a:rPr lang="uk-UA" sz="3600" dirty="0" smtClean="0"/>
              <a:t> степ – </a:t>
            </a:r>
          </a:p>
          <a:p>
            <a:r>
              <a:rPr lang="uk-UA" sz="3600" b="1" i="1" dirty="0" smtClean="0"/>
              <a:t>Пуста</a:t>
            </a:r>
            <a:r>
              <a:rPr lang="uk-UA" sz="3600" dirty="0" smtClean="0"/>
              <a:t> вулиця – </a:t>
            </a:r>
          </a:p>
          <a:p>
            <a:r>
              <a:rPr lang="uk-UA" sz="3600" b="1" i="1" dirty="0" smtClean="0"/>
              <a:t>Жорстокий</a:t>
            </a:r>
            <a:r>
              <a:rPr lang="uk-UA" sz="3600" dirty="0" smtClean="0"/>
              <a:t> ворог – </a:t>
            </a:r>
          </a:p>
          <a:p>
            <a:r>
              <a:rPr lang="uk-UA" sz="3600" b="1" i="1" dirty="0" smtClean="0"/>
              <a:t>Пасивна</a:t>
            </a:r>
            <a:r>
              <a:rPr lang="uk-UA" sz="3600" dirty="0" smtClean="0"/>
              <a:t> людина – </a:t>
            </a:r>
          </a:p>
        </p:txBody>
      </p:sp>
    </p:spTree>
    <p:extLst>
      <p:ext uri="{BB962C8B-B14F-4D97-AF65-F5344CB8AC3E}">
        <p14:creationId xmlns:p14="http://schemas.microsoft.com/office/powerpoint/2010/main" val="502260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an dir="u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388</TotalTime>
  <Words>343</Words>
  <Application>Microsoft Office PowerPoint</Application>
  <PresentationFormat>Экран (4:3)</PresentationFormat>
  <Paragraphs>87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Вимова і написання префіксів  з - , с - , роз-, без-</vt:lpstr>
      <vt:lpstr>Презентация PowerPoint</vt:lpstr>
      <vt:lpstr>Презентация PowerPoint</vt:lpstr>
      <vt:lpstr>Відремонтуймо!</vt:lpstr>
      <vt:lpstr>Презентация PowerPoint</vt:lpstr>
      <vt:lpstr>Запамятаймо!</vt:lpstr>
      <vt:lpstr>Розподілімо!</vt:lpstr>
      <vt:lpstr>Приєднаймо!</vt:lpstr>
      <vt:lpstr>Замініть прикметники синонімічними</vt:lpstr>
      <vt:lpstr>Перекладімо!</vt:lpstr>
      <vt:lpstr>Презентация PowerPoint</vt:lpstr>
      <vt:lpstr>Презентация PowerPoint</vt:lpstr>
      <vt:lpstr>До зустрічі!</vt:lpstr>
      <vt:lpstr>Вимова і правопис префіксів</vt:lpstr>
      <vt:lpstr>Як писати?</vt:lpstr>
      <vt:lpstr>Приїхав        Прекрасна</vt:lpstr>
      <vt:lpstr>Додаймо!</vt:lpstr>
      <vt:lpstr>Творча вправа</vt:lpstr>
      <vt:lpstr>Оберіть !</vt:lpstr>
      <vt:lpstr>Малюнковий диктант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Вимова і написання префіксів  з - , с - , роз-, без-</dc:title>
  <cp:lastModifiedBy>User</cp:lastModifiedBy>
  <cp:revision>41</cp:revision>
  <dcterms:modified xsi:type="dcterms:W3CDTF">2017-08-06T16:34:28Z</dcterms:modified>
</cp:coreProperties>
</file>