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3" r:id="rId6"/>
    <p:sldId id="262" r:id="rId7"/>
    <p:sldId id="261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5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0033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25268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5677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46142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026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64807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718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21745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0390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36236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3219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23076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27139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89859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68071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0976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6D9B5-DC37-498E-99CF-D4F4FC5D8CDD}" type="datetimeFigureOut">
              <a:rPr lang="uk-UA" smtClean="0"/>
              <a:t>22.06.2017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4E35B0E-29D7-48CD-BA24-416A193B02D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90213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%D0%9F%D0%B5%D1%82%D1%80%D0%BE%D1%81_(%D0%A7%D0%BE%D1%80%D0%BD%D0%BE%D0%B3%D0%BE%D1%80%D0%B0)" TargetMode="External"/><Relationship Id="rId3" Type="http://schemas.openxmlformats.org/officeDocument/2006/relationships/hyperlink" Target="https://uk.wikipedia.org/wiki/%D0%93%D0%BE%D0%B2%D0%B5%D1%80%D0%BB%D0%B0" TargetMode="External"/><Relationship Id="rId7" Type="http://schemas.openxmlformats.org/officeDocument/2006/relationships/hyperlink" Target="https://uk.wikipedia.org/wiki/%D0%9F%D1%96%D0%BF_%D0%86%D0%B2%D0%B0%D0%BD_%D0%A7%D0%BE%D1%80%D0%BD%D0%BE%D0%B3%D1%96%D1%80%D1%81%D1%8C%D0%BA%D0%B8%D0%B9" TargetMode="External"/><Relationship Id="rId2" Type="http://schemas.openxmlformats.org/officeDocument/2006/relationships/hyperlink" Target="https://uk.wikipedia.org/wiki/%D0%93%D1%83%D1%82%D0%B8%D0%BD_%D0%A2%D0%BE%D0%BC%D0%BD%D0%B0%D1%82%D0%B8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k.wikipedia.org/wiki/%D0%9C%D0%B0%D1%80%D0%BC%D0%B0%D1%80%D0%BE%D1%81%D1%8C%D0%BA%D0%B8%D0%B9_%D0%BC%D0%B0%D1%81%D0%B8%D0%B2" TargetMode="External"/><Relationship Id="rId5" Type="http://schemas.openxmlformats.org/officeDocument/2006/relationships/hyperlink" Target="https://uk.wikipedia.org/wiki/%D0%9F%D1%96%D0%BF_%D0%86%D0%B2%D0%B0%D0%BD_%D0%9C%D0%B0%D1%80%D0%BC%D0%B0%D1%80%D0%BE%D1%81%D1%8C%D0%BA%D0%B8%D0%B9" TargetMode="External"/><Relationship Id="rId4" Type="http://schemas.openxmlformats.org/officeDocument/2006/relationships/hyperlink" Target="https://uk.wikipedia.org/wiki/%D0%A7%D0%BE%D1%80%D0%BD%D0%BE%D0%B3%D0%BE%D1%80%D0%B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6563" y="1529782"/>
            <a:ext cx="5705437" cy="53282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60704" y="457202"/>
            <a:ext cx="9299478" cy="5915889"/>
          </a:xfrm>
        </p:spPr>
        <p:txBody>
          <a:bodyPr/>
          <a:lstStyle/>
          <a:p>
            <a:pPr algn="l"/>
            <a:r>
              <a:rPr lang="uk-UA" sz="6000" b="1" dirty="0">
                <a:solidFill>
                  <a:schemeClr val="accent4">
                    <a:lumMod val="50000"/>
                  </a:schemeClr>
                </a:solidFill>
              </a:rPr>
              <a:t>Розумова праця на уроках математики - пробний камінь мислення.</a:t>
            </a:r>
            <a:r>
              <a:rPr lang="uk-UA" dirty="0"/>
              <a:t/>
            </a:r>
            <a:br>
              <a:rPr lang="uk-UA" dirty="0"/>
            </a:br>
            <a:r>
              <a:rPr lang="uk-UA" dirty="0"/>
              <a:t/>
            </a:r>
            <a:br>
              <a:rPr lang="uk-UA" dirty="0"/>
            </a:br>
            <a:r>
              <a:rPr lang="uk-UA" dirty="0"/>
              <a:t>  </a:t>
            </a:r>
            <a:r>
              <a:rPr lang="uk-UA" dirty="0" smtClean="0"/>
              <a:t>       </a:t>
            </a:r>
            <a:r>
              <a:rPr lang="uk-UA" sz="4800" dirty="0" smtClean="0">
                <a:solidFill>
                  <a:schemeClr val="accent4">
                    <a:lumMod val="75000"/>
                  </a:schemeClr>
                </a:solidFill>
              </a:rPr>
              <a:t>В</a:t>
            </a:r>
            <a:r>
              <a:rPr lang="uk-UA" sz="4800" dirty="0">
                <a:solidFill>
                  <a:schemeClr val="accent4">
                    <a:lumMod val="75000"/>
                  </a:schemeClr>
                </a:solidFill>
              </a:rPr>
              <a:t>. О. Сухомлинський</a:t>
            </a:r>
          </a:p>
        </p:txBody>
      </p:sp>
    </p:spTree>
    <p:extLst>
      <p:ext uri="{BB962C8B-B14F-4D97-AF65-F5344CB8AC3E}">
        <p14:creationId xmlns:p14="http://schemas.microsoft.com/office/powerpoint/2010/main" val="1268661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75855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Найвища гора України - Говерла</a:t>
            </a:r>
            <a:endParaRPr lang="uk-UA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175" y="1385455"/>
            <a:ext cx="7222043" cy="4805645"/>
          </a:xfrm>
        </p:spPr>
      </p:pic>
    </p:spTree>
    <p:extLst>
      <p:ext uri="{BB962C8B-B14F-4D97-AF65-F5344CB8AC3E}">
        <p14:creationId xmlns:p14="http://schemas.microsoft.com/office/powerpoint/2010/main" val="2505400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61" y="443346"/>
            <a:ext cx="6291502" cy="831273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solidFill>
                  <a:schemeClr val="accent4">
                    <a:lumMod val="50000"/>
                  </a:schemeClr>
                </a:solidFill>
              </a:rPr>
              <a:t>Домашня робота </a:t>
            </a:r>
            <a:endParaRPr lang="uk-UA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4353" y="2275735"/>
            <a:ext cx="5390956" cy="3363065"/>
          </a:xfrm>
        </p:spPr>
        <p:txBody>
          <a:bodyPr>
            <a:noAutofit/>
          </a:bodyPr>
          <a:lstStyle/>
          <a:p>
            <a:r>
              <a:rPr lang="uk-UA" sz="2800" dirty="0" smtClean="0">
                <a:solidFill>
                  <a:schemeClr val="tx1"/>
                </a:solidFill>
              </a:rPr>
              <a:t>Повторити п. 29-30 </a:t>
            </a:r>
          </a:p>
          <a:p>
            <a:r>
              <a:rPr lang="uk-UA" sz="2800" dirty="0" smtClean="0">
                <a:solidFill>
                  <a:schemeClr val="tx1"/>
                </a:solidFill>
              </a:rPr>
              <a:t>Розв’язати № 1262, № 1268</a:t>
            </a:r>
            <a:endParaRPr lang="uk-UA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065" y="1207911"/>
            <a:ext cx="4047844" cy="502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279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60219"/>
            <a:ext cx="8596668" cy="88669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600" b="1" dirty="0" smtClean="0">
                <a:solidFill>
                  <a:schemeClr val="accent4">
                    <a:lumMod val="75000"/>
                  </a:schemeClr>
                </a:solidFill>
              </a:rPr>
              <a:t>Україна</a:t>
            </a:r>
            <a:endParaRPr lang="uk-UA" sz="6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982" y="360219"/>
            <a:ext cx="7135091" cy="614977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2728" y="0"/>
            <a:ext cx="2859272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19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3853102" cy="595745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4">
                    <a:lumMod val="75000"/>
                  </a:schemeClr>
                </a:solidFill>
              </a:rPr>
              <a:t>Столиця – Київ </a:t>
            </a:r>
            <a:endParaRPr lang="uk-UA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508" y="381432"/>
            <a:ext cx="4158936" cy="2447265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586" y="2209443"/>
            <a:ext cx="3107892" cy="2531170"/>
          </a:xfrm>
        </p:spPr>
      </p:pic>
      <p:sp>
        <p:nvSpPr>
          <p:cNvPr id="6" name="Прямоугольник 5"/>
          <p:cNvSpPr/>
          <p:nvPr/>
        </p:nvSpPr>
        <p:spPr>
          <a:xfrm>
            <a:off x="677334" y="2828697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chemeClr val="accent4">
                    <a:lumMod val="75000"/>
                  </a:schemeClr>
                </a:solidFill>
              </a:rPr>
              <a:t>Прапор</a:t>
            </a:r>
            <a:endParaRPr lang="uk-UA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7334" y="4913716"/>
            <a:ext cx="1362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chemeClr val="accent4">
                    <a:lumMod val="75000"/>
                  </a:schemeClr>
                </a:solidFill>
              </a:rPr>
              <a:t>Герб</a:t>
            </a:r>
            <a:endParaRPr lang="uk-UA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5636" y="3826786"/>
            <a:ext cx="2043228" cy="283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63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61890" y="578750"/>
            <a:ext cx="4185623" cy="576262"/>
          </a:xfrm>
        </p:spPr>
        <p:txBody>
          <a:bodyPr/>
          <a:lstStyle/>
          <a:p>
            <a:pPr algn="ctr"/>
            <a:r>
              <a:rPr lang="uk-UA" sz="3600" b="1" dirty="0">
                <a:solidFill>
                  <a:schemeClr val="accent4">
                    <a:lumMod val="75000"/>
                  </a:schemeClr>
                </a:solidFill>
              </a:rPr>
              <a:t>Софія Київська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71" y="1634837"/>
            <a:ext cx="5041171" cy="3964416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176832" y="578750"/>
            <a:ext cx="4185618" cy="576262"/>
          </a:xfrm>
        </p:spPr>
        <p:txBody>
          <a:bodyPr/>
          <a:lstStyle/>
          <a:p>
            <a:pPr algn="ctr"/>
            <a:r>
              <a:rPr lang="uk-UA" sz="3600" b="1" dirty="0">
                <a:solidFill>
                  <a:schemeClr val="accent4">
                    <a:lumMod val="75000"/>
                  </a:schemeClr>
                </a:solidFill>
              </a:rPr>
              <a:t>Печерська Лавра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583" y="1634837"/>
            <a:ext cx="5234781" cy="3964416"/>
          </a:xfrm>
        </p:spPr>
      </p:pic>
    </p:spTree>
    <p:extLst>
      <p:ext uri="{BB962C8B-B14F-4D97-AF65-F5344CB8AC3E}">
        <p14:creationId xmlns:p14="http://schemas.microsoft.com/office/powerpoint/2010/main" val="1135771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5400" b="1" dirty="0" smtClean="0">
                <a:solidFill>
                  <a:schemeClr val="accent4">
                    <a:lumMod val="50000"/>
                  </a:schemeClr>
                </a:solidFill>
              </a:rPr>
              <a:t>Фізкультхвилинка</a:t>
            </a:r>
            <a:endParaRPr lang="uk-UA" sz="5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79" y="1496290"/>
            <a:ext cx="8591230" cy="4832567"/>
          </a:xfrm>
        </p:spPr>
      </p:pic>
      <p:pic>
        <p:nvPicPr>
          <p:cNvPr id="8" name="Garnyj-tanec-gopachok">
            <a:hlinkClick r:id="" action="ppaction://media"/>
          </p:cNvPr>
          <p:cNvPicPr>
            <a:picLocks noGrp="1" noChangeAspect="1"/>
          </p:cNvPicPr>
          <p:nvPr>
            <p:ph sz="quarter" idx="4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6808" y="5359256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73283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09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745" y="443346"/>
            <a:ext cx="9297939" cy="803564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chemeClr val="accent4">
                    <a:lumMod val="50000"/>
                  </a:schemeClr>
                </a:solidFill>
              </a:rPr>
              <a:t>Гіпсова печера  «Оптимістична»</a:t>
            </a:r>
            <a:endParaRPr lang="uk-UA" sz="4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93708" y="1415489"/>
            <a:ext cx="5046182" cy="576262"/>
          </a:xfrm>
        </p:spPr>
        <p:txBody>
          <a:bodyPr/>
          <a:lstStyle/>
          <a:p>
            <a:pPr algn="ctr"/>
            <a:r>
              <a:rPr lang="uk-UA" sz="3600" b="1" dirty="0"/>
              <a:t>п</a:t>
            </a:r>
            <a:r>
              <a:rPr lang="uk-UA" sz="3600" b="1" dirty="0" smtClean="0"/>
              <a:t>ротяжність 216 км</a:t>
            </a:r>
            <a:endParaRPr lang="uk-UA" sz="36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34" y="2174814"/>
            <a:ext cx="4832846" cy="315275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419" y="2160330"/>
            <a:ext cx="4423811" cy="3167242"/>
          </a:xfrm>
        </p:spPr>
      </p:pic>
    </p:spTree>
    <p:extLst>
      <p:ext uri="{BB962C8B-B14F-4D97-AF65-F5344CB8AC3E}">
        <p14:creationId xmlns:p14="http://schemas.microsoft.com/office/powerpoint/2010/main" val="2357845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304800"/>
            <a:ext cx="8596668" cy="858982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chemeClr val="accent4">
                    <a:lumMod val="75000"/>
                  </a:schemeClr>
                </a:solidFill>
              </a:rPr>
              <a:t>Дністер</a:t>
            </a:r>
            <a:endParaRPr lang="uk-UA" sz="4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88" y="1649458"/>
            <a:ext cx="5302411" cy="3995655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18419" y="2402643"/>
            <a:ext cx="4762199" cy="1379647"/>
          </a:xfrm>
        </p:spPr>
        <p:txBody>
          <a:bodyPr/>
          <a:lstStyle/>
          <a:p>
            <a:r>
              <a:rPr lang="uk-UA" sz="3600" b="1" dirty="0">
                <a:solidFill>
                  <a:schemeClr val="tx1"/>
                </a:solidFill>
              </a:rPr>
              <a:t>( х – 302) : 2 = 530</a:t>
            </a:r>
          </a:p>
        </p:txBody>
      </p:sp>
    </p:spTree>
    <p:extLst>
      <p:ext uri="{BB962C8B-B14F-4D97-AF65-F5344CB8AC3E}">
        <p14:creationId xmlns:p14="http://schemas.microsoft.com/office/powerpoint/2010/main" val="3806155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8172" y="262468"/>
            <a:ext cx="8596668" cy="873606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smtClean="0">
                <a:solidFill>
                  <a:schemeClr val="accent4">
                    <a:lumMod val="50000"/>
                  </a:schemeClr>
                </a:solidFill>
              </a:rPr>
              <a:t>«Мікрофон»</a:t>
            </a:r>
            <a:endParaRPr lang="uk-UA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8172" y="1327048"/>
            <a:ext cx="9575028" cy="5281570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uk-UA" sz="2800" dirty="0" smtClean="0">
                <a:solidFill>
                  <a:schemeClr val="tx1"/>
                </a:solidFill>
              </a:rPr>
              <a:t>Які числа ви знаєте ?</a:t>
            </a:r>
          </a:p>
          <a:p>
            <a:pPr marL="342900" indent="-342900">
              <a:buFontTx/>
              <a:buChar char="-"/>
            </a:pPr>
            <a:r>
              <a:rPr lang="uk-UA" sz="2800" dirty="0" smtClean="0">
                <a:solidFill>
                  <a:schemeClr val="tx1"/>
                </a:solidFill>
              </a:rPr>
              <a:t>Наведіть приклади натуральних чисел.</a:t>
            </a:r>
          </a:p>
          <a:p>
            <a:pPr marL="342900" indent="-342900">
              <a:buFontTx/>
              <a:buChar char="-"/>
            </a:pPr>
            <a:r>
              <a:rPr lang="uk-UA" sz="2800" dirty="0" smtClean="0">
                <a:solidFill>
                  <a:schemeClr val="tx1"/>
                </a:solidFill>
              </a:rPr>
              <a:t>Наведіть приклади звичайних дробів . Десяткових дробів .</a:t>
            </a:r>
          </a:p>
          <a:p>
            <a:pPr marL="342900" indent="-342900">
              <a:buFontTx/>
              <a:buChar char="-"/>
            </a:pPr>
            <a:r>
              <a:rPr lang="uk-UA" sz="2800" dirty="0" smtClean="0">
                <a:solidFill>
                  <a:schemeClr val="tx1"/>
                </a:solidFill>
              </a:rPr>
              <a:t>Як називаються розряди десяткових дробів, що стоять від коми праворуч?</a:t>
            </a:r>
          </a:p>
          <a:p>
            <a:pPr marL="342900" indent="-342900">
              <a:buFontTx/>
              <a:buChar char="-"/>
            </a:pPr>
            <a:r>
              <a:rPr lang="uk-UA" sz="2800" dirty="0" smtClean="0">
                <a:solidFill>
                  <a:schemeClr val="tx1"/>
                </a:solidFill>
              </a:rPr>
              <a:t>Як порівняти десяткові дроби ?</a:t>
            </a:r>
          </a:p>
          <a:p>
            <a:pPr marL="342900" indent="-342900">
              <a:buFontTx/>
              <a:buChar char="-"/>
            </a:pPr>
            <a:r>
              <a:rPr lang="uk-UA" sz="2800" dirty="0" smtClean="0">
                <a:solidFill>
                  <a:schemeClr val="tx1"/>
                </a:solidFill>
              </a:rPr>
              <a:t>Сформулюйте правила додавання та віднімання десяткових дробів?</a:t>
            </a:r>
          </a:p>
          <a:p>
            <a:pPr marL="342900" indent="-342900">
              <a:buFontTx/>
              <a:buChar char="-"/>
            </a:pPr>
            <a:endParaRPr lang="uk-UA" dirty="0" smtClean="0"/>
          </a:p>
          <a:p>
            <a:pPr marL="342900" indent="-342900">
              <a:buFontTx/>
              <a:buChar char="-"/>
            </a:pP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5404" y="3967833"/>
            <a:ext cx="2816596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90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1734" y="235528"/>
            <a:ext cx="8596668" cy="762000"/>
          </a:xfrm>
        </p:spPr>
        <p:txBody>
          <a:bodyPr>
            <a:noAutofit/>
          </a:bodyPr>
          <a:lstStyle/>
          <a:p>
            <a:pPr algn="ctr"/>
            <a:r>
              <a:rPr lang="uk-UA" sz="4800" b="1" dirty="0" smtClean="0">
                <a:solidFill>
                  <a:schemeClr val="accent4">
                    <a:lumMod val="50000"/>
                  </a:schemeClr>
                </a:solidFill>
              </a:rPr>
              <a:t>Найвищі </a:t>
            </a:r>
            <a:r>
              <a:rPr lang="uk-UA" sz="4800" b="1" dirty="0" smtClean="0">
                <a:solidFill>
                  <a:schemeClr val="accent4">
                    <a:lumMod val="50000"/>
                  </a:schemeClr>
                </a:solidFill>
              </a:rPr>
              <a:t>вершини Карпат</a:t>
            </a:r>
            <a:endParaRPr lang="uk-UA" sz="4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6819650"/>
              </p:ext>
            </p:extLst>
          </p:nvPr>
        </p:nvGraphicFramePr>
        <p:xfrm>
          <a:off x="243835" y="1149929"/>
          <a:ext cx="11671074" cy="5404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1656"/>
                <a:gridCol w="1745673"/>
                <a:gridCol w="1648691"/>
                <a:gridCol w="2784763"/>
                <a:gridCol w="3020291"/>
              </a:tblGrid>
              <a:tr h="5424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dirty="0">
                          <a:solidFill>
                            <a:schemeClr val="tx1"/>
                          </a:solidFill>
                          <a:effectLst/>
                        </a:rPr>
                        <a:t>Назва гори</a:t>
                      </a:r>
                      <a:endParaRPr lang="uk-UA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Висота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Гірська система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Хребет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Області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</a:tr>
              <a:tr h="542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u="sng" dirty="0">
                          <a:effectLst/>
                          <a:hlinkClick r:id="rId2" tooltip="Гутин Томнатик"/>
                        </a:rPr>
                        <a:t>Гутин Томнатик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dirty="0">
                          <a:effectLst/>
                        </a:rPr>
                        <a:t>2,016 км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Карпати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Чорногора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Закарпатська 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</a:tr>
              <a:tr h="957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u="sng" dirty="0">
                          <a:effectLst/>
                          <a:hlinkClick r:id="rId3" tooltip="Говерла"/>
                        </a:rPr>
                        <a:t>Говерла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dirty="0">
                          <a:effectLst/>
                        </a:rPr>
                        <a:t>2,062 км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dirty="0">
                          <a:effectLst/>
                        </a:rPr>
                        <a:t>Карпати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u="non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hlinkClick r:id="rId4" tooltip="Чорногора"/>
                        </a:rPr>
                        <a:t>Чорногора</a:t>
                      </a:r>
                      <a:endParaRPr lang="uk-UA" sz="240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dirty="0">
                          <a:effectLst/>
                        </a:rPr>
                        <a:t>Закарпатська та Івано-Франківська 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</a:tr>
              <a:tr h="542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u="sng" dirty="0">
                          <a:effectLst/>
                          <a:hlinkClick r:id="rId5" tooltip="Піп Іван Мармароський"/>
                        </a:rPr>
                        <a:t>Піп Іван Мармароський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dirty="0">
                          <a:effectLst/>
                        </a:rPr>
                        <a:t>1,936 </a:t>
                      </a:r>
                      <a:r>
                        <a:rPr lang="uk-UA" sz="2400" dirty="0" smtClean="0">
                          <a:effectLst/>
                        </a:rPr>
                        <a:t>км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dirty="0">
                          <a:effectLst/>
                        </a:rPr>
                        <a:t>Карпати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u="sng" dirty="0">
                          <a:solidFill>
                            <a:schemeClr val="tx1"/>
                          </a:solidFill>
                          <a:effectLst/>
                          <a:hlinkClick r:id="rId6" tooltip="Мармароський масив"/>
                        </a:rPr>
                        <a:t>Мармароський масив</a:t>
                      </a:r>
                      <a:endParaRPr lang="uk-UA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Закарпатська 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</a:tr>
              <a:tr h="957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u="sng" dirty="0">
                          <a:effectLst/>
                          <a:hlinkClick r:id="rId7" tooltip="Піп Іван Чорногірський"/>
                        </a:rPr>
                        <a:t>Піп Іван Чорногірський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2,028 км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Карпати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dirty="0">
                          <a:effectLst/>
                        </a:rPr>
                        <a:t>Чорногора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Закарпатська та Івано-Франківська 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</a:tr>
              <a:tr h="9578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u="sng" dirty="0">
                          <a:effectLst/>
                          <a:hlinkClick r:id="rId8" tooltip="Петрос (Чорногора)"/>
                        </a:rPr>
                        <a:t>Петрос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2,02 км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Карпати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>
                          <a:effectLst/>
                        </a:rPr>
                        <a:t>Чорногора (доволі окрема гора)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uk-UA" sz="2400" dirty="0">
                          <a:effectLst/>
                        </a:rPr>
                        <a:t>Закарпатська 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60" marR="60960" marT="30480" marB="3048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303999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367</TotalTime>
  <Words>157</Words>
  <Application>Microsoft Office PowerPoint</Application>
  <PresentationFormat>Широкоэкранный</PresentationFormat>
  <Paragraphs>54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 3</vt:lpstr>
      <vt:lpstr>Грань</vt:lpstr>
      <vt:lpstr>Розумова праця на уроках математики - пробний камінь мислення.           В. О. Сухомлинський</vt:lpstr>
      <vt:lpstr>Україна</vt:lpstr>
      <vt:lpstr>Столиця – Київ </vt:lpstr>
      <vt:lpstr>Презентация PowerPoint</vt:lpstr>
      <vt:lpstr>Фізкультхвилинка</vt:lpstr>
      <vt:lpstr>Гіпсова печера  «Оптимістична»</vt:lpstr>
      <vt:lpstr>Дністер</vt:lpstr>
      <vt:lpstr>«Мікрофон»</vt:lpstr>
      <vt:lpstr>Найвищі вершини Карпат</vt:lpstr>
      <vt:lpstr>Найвища гора України - Говерла</vt:lpstr>
      <vt:lpstr>Домашня робота </vt:lpstr>
    </vt:vector>
  </TitlesOfParts>
  <Company>WPI StaforceTEAM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2017-06-20T13:26:25Z</dcterms:created>
  <dcterms:modified xsi:type="dcterms:W3CDTF">2017-06-22T11:07:29Z</dcterms:modified>
</cp:coreProperties>
</file>