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0" r:id="rId4"/>
    <p:sldId id="260" r:id="rId5"/>
    <p:sldId id="265" r:id="rId6"/>
    <p:sldId id="261" r:id="rId7"/>
    <p:sldId id="267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9" autoAdjust="0"/>
    <p:restoredTop sz="94660"/>
  </p:normalViewPr>
  <p:slideViewPr>
    <p:cSldViewPr>
      <p:cViewPr varScale="1">
        <p:scale>
          <a:sx n="42" d="100"/>
          <a:sy n="42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CB54DF-45D9-445B-87BF-E2F1F2903678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2B10E8-FEF3-48DA-B826-4725761A5C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0313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C7A8-39C5-4B16-B028-4582288685EC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3C6FE-4B59-4B65-9DBB-F4DD865039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B2A2-496C-4EF7-B756-4CDE56DD683F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8CE0-13FC-4733-B6C1-9B56147264E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28F69-6A7E-495D-9CFC-55E8A0351DAA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70C1-849D-4A23-92CF-A69BD073F47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82EB-9517-4154-90F8-E5E72FF7D449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3E88-3DD9-487C-8B20-5EE5FBF710F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E296-594E-4241-891C-01500FEBAF63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2CCF-99C8-484C-9B30-8DACC63A168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3819-E493-4C10-888B-06D712093CD4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8325-E73E-407E-8F55-E4B50E85AA4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DA6E-6DFB-4C86-A302-1CD4679262CB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A403-ED47-46BF-969E-BBFFC2AE7A0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9223-F2C7-4139-A3F9-C060FE60ED08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5A4C-E9A3-4BB1-855F-097A821FE93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C911-0C1C-4074-9C0A-3FC2108D5F27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E08A-9701-49D0-B4F0-5B6A6F1EC7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D4AE-604C-4090-80D4-7DB0A346E913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EBA7-B100-4338-A4CB-6B04202718F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55AF-1DAF-4FAE-B748-606CE7BB3A37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BCCC-21A1-4316-9628-2118DA0DC8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2E0CAF-5357-4424-A119-034C87C44E26}" type="datetimeFigureOut">
              <a:rPr lang="uk-UA"/>
              <a:pPr>
                <a:defRPr/>
              </a:pPr>
              <a:t>19.09.2017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16E81B-0A6B-4C9B-9905-DD2A232736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50" y="38100"/>
            <a:ext cx="808086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[</a:t>
            </a:r>
            <a:r>
              <a:rPr lang="en-US" sz="55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e</a:t>
            </a:r>
            <a:r>
              <a:rPr lang="en-US" sz="37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I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] </a:t>
            </a:r>
            <a:r>
              <a:rPr lang="en-US" sz="55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</a:rPr>
              <a:t>–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 day, play, game, name</a:t>
            </a:r>
            <a:endParaRPr lang="en-US" sz="55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ð] </a:t>
            </a:r>
            <a:r>
              <a:rPr lang="en-US" sz="55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the, they, them, 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</a:t>
            </a:r>
            <a:endParaRPr lang="uk-UA" sz="5500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[w] </a:t>
            </a:r>
            <a:r>
              <a:rPr lang="en-US" sz="55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we, 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why, what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</a:t>
            </a:r>
            <a:endParaRPr lang="uk-UA" sz="5500" dirty="0">
              <a:solidFill>
                <a:srgbClr val="0070C0"/>
              </a:solidFill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[</a:t>
            </a:r>
            <a:r>
              <a:rPr lang="en-US" sz="55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i</a:t>
            </a:r>
            <a:r>
              <a:rPr lang="en-US" sz="5500" dirty="0" smtClean="0">
                <a:solidFill>
                  <a:srgbClr val="0070C0"/>
                </a:solidFill>
                <a:ea typeface="Calibri" pitchFamily="34" charset="0"/>
              </a:rPr>
              <a:t>: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] </a:t>
            </a:r>
            <a:r>
              <a:rPr lang="en-US" sz="55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</a:rPr>
              <a:t>–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speak, read, teach</a:t>
            </a:r>
            <a:endParaRPr lang="uk-UA" sz="5500" dirty="0">
              <a:solidFill>
                <a:srgbClr val="0070C0"/>
              </a:solidFill>
              <a:ea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[</a:t>
            </a:r>
            <a:r>
              <a:rPr lang="en-US" sz="55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a</a:t>
            </a:r>
            <a:r>
              <a:rPr lang="en-US" sz="37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I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] </a:t>
            </a:r>
            <a:r>
              <a:rPr lang="en-US" sz="55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– </a:t>
            </a:r>
            <a:r>
              <a:rPr lang="en-US" sz="55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</a:rPr>
              <a:t>I, like, bike, kite</a:t>
            </a:r>
            <a:endParaRPr lang="en-US" sz="5500" dirty="0">
              <a:solidFill>
                <a:srgbClr val="0070C0"/>
              </a:solidFill>
              <a:latin typeface="Times New Roman" pitchFamily="18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867" y="140677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Match the opposites.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539" y="1155952"/>
            <a:ext cx="21431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small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white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new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hot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happy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tall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good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strong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3372" y="1105179"/>
            <a:ext cx="30718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bad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sad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black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big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weak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short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cold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old</a:t>
            </a:r>
            <a:endParaRPr lang="ru-RU" sz="4400" dirty="0">
              <a:solidFill>
                <a:srgbClr val="0070C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71670" y="1500174"/>
            <a:ext cx="3786214" cy="19288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000232" y="2285992"/>
            <a:ext cx="3929090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785918" y="3000372"/>
            <a:ext cx="4143404" cy="314327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500166" y="3571876"/>
            <a:ext cx="4429156" cy="20002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214546" y="2285992"/>
            <a:ext cx="3714776" cy="20002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00166" y="4929198"/>
            <a:ext cx="442915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1964513" y="1678769"/>
            <a:ext cx="4000528" cy="39290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214546" y="4286256"/>
            <a:ext cx="3714776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70811" y="1124316"/>
            <a:ext cx="8858280" cy="489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Every day, every day,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Boys and girls are glad to play.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Sunday, Monday, Tuesday,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Wednesday, Thursday, Friday,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Saturday – </a:t>
            </a:r>
          </a:p>
          <a:p>
            <a:pPr>
              <a:lnSpc>
                <a:spcPct val="120000"/>
              </a:lnSpc>
            </a:pPr>
            <a:r>
              <a:rPr lang="en-US" sz="4400" b="1" dirty="0" smtClean="0">
                <a:solidFill>
                  <a:srgbClr val="0070C0"/>
                </a:solidFill>
                <a:ea typeface="Calibri" pitchFamily="34" charset="0"/>
              </a:rPr>
              <a:t>All the children like to play.</a:t>
            </a:r>
            <a:endParaRPr lang="en-US" sz="4400" b="1" dirty="0">
              <a:solidFill>
                <a:srgbClr val="0070C0"/>
              </a:solidFill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717550" y="2505075"/>
            <a:ext cx="1568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</a:t>
            </a:r>
            <a:endParaRPr kumimoji="0" lang="ru-RU" sz="4000" b="0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728663" y="1962150"/>
            <a:ext cx="1150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Su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735013" y="5608638"/>
            <a:ext cx="11525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Sa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728663" y="3154363"/>
            <a:ext cx="1150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Tue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54063" y="3783013"/>
            <a:ext cx="16843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Wedn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765175" y="4391025"/>
            <a:ext cx="1150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Thu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754063" y="5000625"/>
            <a:ext cx="1150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Fr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609600" y="838200"/>
            <a:ext cx="782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2600">
                <a:solidFill>
                  <a:srgbClr val="0070C0"/>
                </a:solidFill>
                <a:latin typeface="Tw Cen MT" pitchFamily="34" charset="0"/>
              </a:rPr>
              <a:t>Match the parts of the words and read the days of the week.</a:t>
            </a:r>
            <a:endParaRPr lang="ru-RU" sz="26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3175000" y="2505075"/>
            <a:ext cx="193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esday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3186113" y="1962150"/>
            <a:ext cx="15684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sday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192463" y="5608638"/>
            <a:ext cx="1550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nday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3186113" y="3154363"/>
            <a:ext cx="18430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 dirty="0" err="1">
                <a:solidFill>
                  <a:srgbClr val="FFC000"/>
                </a:solidFill>
                <a:latin typeface="Tw Cen MT" pitchFamily="34" charset="0"/>
              </a:rPr>
              <a:t>rsday</a:t>
            </a:r>
            <a:endParaRPr lang="ru-RU" sz="40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3211513" y="3783013"/>
            <a:ext cx="16843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iday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3222625" y="4391025"/>
            <a:ext cx="1684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turday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3211513" y="5000625"/>
            <a:ext cx="1150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FFC000"/>
                </a:solidFill>
                <a:latin typeface="Tw Cen MT" pitchFamily="34" charset="0"/>
              </a:rPr>
              <a:t>ay</a:t>
            </a:r>
            <a:endParaRPr lang="ru-RU" sz="40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5614988" y="2505075"/>
            <a:ext cx="23860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Monday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5626100" y="1962150"/>
            <a:ext cx="229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Sunday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5632450" y="5608638"/>
            <a:ext cx="2444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Saturday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5626100" y="3154363"/>
            <a:ext cx="229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 dirty="0">
                <a:solidFill>
                  <a:srgbClr val="66FF33"/>
                </a:solidFill>
                <a:latin typeface="Tw Cen MT" pitchFamily="34" charset="0"/>
              </a:rPr>
              <a:t>Tuesday</a:t>
            </a:r>
            <a:endParaRPr lang="ru-RU" sz="4000" dirty="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 bwMode="auto">
          <a:xfrm>
            <a:off x="5649913" y="3783013"/>
            <a:ext cx="31130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Wednesday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 bwMode="auto">
          <a:xfrm>
            <a:off x="5661025" y="4391025"/>
            <a:ext cx="2720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Thursday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 bwMode="auto">
          <a:xfrm>
            <a:off x="5649913" y="5000625"/>
            <a:ext cx="1889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marL="90488" indent="-90488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itchFamily="34" charset="0"/>
              <a:buChar char=" "/>
            </a:pPr>
            <a:r>
              <a:rPr lang="en-US" sz="4000">
                <a:solidFill>
                  <a:srgbClr val="66FF33"/>
                </a:solidFill>
                <a:latin typeface="Tw Cen MT" pitchFamily="34" charset="0"/>
              </a:rPr>
              <a:t>Friday</a:t>
            </a:r>
            <a:endParaRPr lang="ru-RU" sz="4000">
              <a:solidFill>
                <a:srgbClr val="66FF33"/>
              </a:solidFill>
              <a:latin typeface="Calibri" pitchFamily="34" charset="0"/>
            </a:endParaRPr>
          </a:p>
        </p:txBody>
      </p:sp>
      <p:cxnSp>
        <p:nvCxnSpPr>
          <p:cNvPr id="26" name="Соединительная линия уступом 25"/>
          <p:cNvCxnSpPr>
            <a:stCxn id="5" idx="3"/>
            <a:endCxn id="14" idx="1"/>
          </p:cNvCxnSpPr>
          <p:nvPr/>
        </p:nvCxnSpPr>
        <p:spPr>
          <a:xfrm>
            <a:off x="1879600" y="2266950"/>
            <a:ext cx="1312863" cy="3646488"/>
          </a:xfrm>
          <a:prstGeom prst="bentConnector3">
            <a:avLst/>
          </a:prstGeom>
          <a:ln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4" idx="3"/>
            <a:endCxn id="18" idx="1"/>
          </p:cNvCxnSpPr>
          <p:nvPr/>
        </p:nvCxnSpPr>
        <p:spPr>
          <a:xfrm>
            <a:off x="2286000" y="2809875"/>
            <a:ext cx="925513" cy="249555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7" idx="3"/>
          </p:cNvCxnSpPr>
          <p:nvPr/>
        </p:nvCxnSpPr>
        <p:spPr>
          <a:xfrm flipV="1">
            <a:off x="1879600" y="2266950"/>
            <a:ext cx="1266825" cy="1192213"/>
          </a:xfrm>
          <a:prstGeom prst="bent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8" idx="3"/>
            <a:endCxn id="12" idx="1"/>
          </p:cNvCxnSpPr>
          <p:nvPr/>
        </p:nvCxnSpPr>
        <p:spPr>
          <a:xfrm flipV="1">
            <a:off x="2438400" y="2809875"/>
            <a:ext cx="736600" cy="1277938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9" idx="3"/>
          </p:cNvCxnSpPr>
          <p:nvPr/>
        </p:nvCxnSpPr>
        <p:spPr>
          <a:xfrm flipV="1">
            <a:off x="1916113" y="3459163"/>
            <a:ext cx="1312862" cy="1236662"/>
          </a:xfrm>
          <a:prstGeom prst="bentConnector3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0" idx="3"/>
            <a:endCxn id="16" idx="1"/>
          </p:cNvCxnSpPr>
          <p:nvPr/>
        </p:nvCxnSpPr>
        <p:spPr>
          <a:xfrm flipV="1">
            <a:off x="1905000" y="4087813"/>
            <a:ext cx="1306513" cy="1217612"/>
          </a:xfrm>
          <a:prstGeom prst="bent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6" idx="3"/>
            <a:endCxn id="17" idx="1"/>
          </p:cNvCxnSpPr>
          <p:nvPr/>
        </p:nvCxnSpPr>
        <p:spPr>
          <a:xfrm flipV="1">
            <a:off x="1887538" y="4695825"/>
            <a:ext cx="1335087" cy="1217613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Find the rhyming words.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Good, bike, play, ball, skip, chess, read, live, make, run, sing, walk, pool, meet, fly, game.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75" y="2470007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good – mood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bike – like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play – stay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ball – tall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endParaRPr lang="en-US" sz="5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28491" y="2489982"/>
            <a:ext cx="4500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chess – dress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read – eat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live – give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make – take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Find the rhyming words.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Good, bike, play, ball, skip, chess, read, live, make, run, sing, walk, pool, meet, fly, game.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346" y="2470007"/>
            <a:ext cx="4286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sing – bring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walk – talk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pool – cool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meet – sweet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endParaRPr lang="en-US" sz="5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775739" y="2504049"/>
            <a:ext cx="45005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fly – sky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let – get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look – cook</a:t>
            </a:r>
          </a:p>
          <a:p>
            <a:r>
              <a:rPr lang="en-US" sz="5400" dirty="0" smtClean="0">
                <a:solidFill>
                  <a:srgbClr val="0070C0"/>
                </a:solidFill>
              </a:rPr>
              <a:t>game – name</a:t>
            </a:r>
          </a:p>
          <a:p>
            <a:endParaRPr lang="en-US" sz="5400" dirty="0" smtClean="0">
              <a:solidFill>
                <a:srgbClr val="0070C0"/>
              </a:solidFill>
            </a:endParaRP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Change the letter and read the new word.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58530"/>
            <a:ext cx="2643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good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m</a:t>
            </a:r>
            <a:r>
              <a:rPr lang="en-US" sz="7200" dirty="0" smtClean="0">
                <a:solidFill>
                  <a:srgbClr val="0070C0"/>
                </a:solidFill>
              </a:rPr>
              <a:t>ood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f</a:t>
            </a:r>
            <a:r>
              <a:rPr lang="en-US" sz="7200" dirty="0" smtClean="0">
                <a:solidFill>
                  <a:srgbClr val="0070C0"/>
                </a:solidFill>
              </a:rPr>
              <a:t>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366" y="1684154"/>
            <a:ext cx="21431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map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c</a:t>
            </a:r>
            <a:r>
              <a:rPr lang="en-US" sz="7200" dirty="0" smtClean="0">
                <a:solidFill>
                  <a:srgbClr val="0070C0"/>
                </a:solidFill>
              </a:rPr>
              <a:t>ap</a:t>
            </a:r>
          </a:p>
          <a:p>
            <a:r>
              <a:rPr lang="en-US" sz="7200" dirty="0" smtClean="0">
                <a:solidFill>
                  <a:srgbClr val="0070C0"/>
                </a:solidFill>
              </a:rPr>
              <a:t>ca</a:t>
            </a:r>
            <a:r>
              <a:rPr lang="en-US" sz="7200" dirty="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8045" y="2223795"/>
            <a:ext cx="2816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make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c</a:t>
            </a:r>
            <a:r>
              <a:rPr lang="en-US" sz="7200" dirty="0" smtClean="0">
                <a:solidFill>
                  <a:srgbClr val="0070C0"/>
                </a:solidFill>
              </a:rPr>
              <a:t>ake</a:t>
            </a:r>
            <a:endParaRPr lang="en-US" sz="7200" dirty="0" smtClean="0">
              <a:solidFill>
                <a:srgbClr val="FF0000"/>
              </a:solidFill>
            </a:endParaRPr>
          </a:p>
          <a:p>
            <a:r>
              <a:rPr lang="en-US" sz="7200" dirty="0" smtClean="0">
                <a:solidFill>
                  <a:srgbClr val="FF0000"/>
                </a:solidFill>
              </a:rPr>
              <a:t>t</a:t>
            </a:r>
            <a:r>
              <a:rPr lang="en-US" sz="7200" dirty="0" smtClean="0">
                <a:solidFill>
                  <a:srgbClr val="0070C0"/>
                </a:solidFill>
              </a:rPr>
              <a:t>ake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1571612"/>
            <a:ext cx="2214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can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p</a:t>
            </a:r>
            <a:r>
              <a:rPr lang="en-US" sz="7200" dirty="0" smtClean="0">
                <a:solidFill>
                  <a:srgbClr val="0070C0"/>
                </a:solidFill>
              </a:rPr>
              <a:t>an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m</a:t>
            </a:r>
            <a:r>
              <a:rPr lang="en-US" sz="7200" dirty="0" smtClean="0">
                <a:solidFill>
                  <a:srgbClr val="0070C0"/>
                </a:solidFill>
              </a:rPr>
              <a:t>an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685121"/>
            <a:ext cx="514350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sin…</a:t>
            </a:r>
          </a:p>
          <a:p>
            <a:r>
              <a:rPr lang="en-US" sz="6600" dirty="0" err="1" smtClean="0">
                <a:solidFill>
                  <a:srgbClr val="0070C0"/>
                </a:solidFill>
              </a:rPr>
              <a:t>wa</a:t>
            </a:r>
            <a:r>
              <a:rPr lang="en-US" sz="6600" dirty="0" smtClean="0">
                <a:solidFill>
                  <a:srgbClr val="0070C0"/>
                </a:solidFill>
              </a:rPr>
              <a:t>..k</a:t>
            </a:r>
          </a:p>
          <a:p>
            <a:r>
              <a:rPr lang="en-US" sz="6600" dirty="0" smtClean="0">
                <a:solidFill>
                  <a:srgbClr val="0070C0"/>
                </a:solidFill>
              </a:rPr>
              <a:t>r…ad</a:t>
            </a:r>
          </a:p>
          <a:p>
            <a:r>
              <a:rPr lang="en-US" sz="6600" dirty="0" err="1" smtClean="0">
                <a:solidFill>
                  <a:srgbClr val="0070C0"/>
                </a:solidFill>
              </a:rPr>
              <a:t>pla</a:t>
            </a:r>
            <a:r>
              <a:rPr lang="en-US" sz="6600" dirty="0" smtClean="0">
                <a:solidFill>
                  <a:srgbClr val="0070C0"/>
                </a:solidFill>
              </a:rPr>
              <a:t>…</a:t>
            </a:r>
          </a:p>
          <a:p>
            <a:r>
              <a:rPr lang="en-US" sz="6600" dirty="0" smtClean="0">
                <a:solidFill>
                  <a:srgbClr val="0070C0"/>
                </a:solidFill>
              </a:rPr>
              <a:t>have f…n</a:t>
            </a:r>
          </a:p>
          <a:p>
            <a:endParaRPr lang="en-US" sz="6600" dirty="0" smtClean="0"/>
          </a:p>
          <a:p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4406" y="685113"/>
            <a:ext cx="35448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sw..m</a:t>
            </a:r>
          </a:p>
          <a:p>
            <a:pPr>
              <a:buNone/>
            </a:pPr>
            <a:r>
              <a:rPr lang="en-US" sz="6600" dirty="0" err="1" smtClean="0">
                <a:solidFill>
                  <a:srgbClr val="0070C0"/>
                </a:solidFill>
              </a:rPr>
              <a:t>sk</a:t>
            </a:r>
            <a:r>
              <a:rPr lang="en-US" sz="6600" dirty="0" smtClean="0">
                <a:solidFill>
                  <a:srgbClr val="0070C0"/>
                </a:solidFill>
              </a:rPr>
              <a:t>…</a:t>
            </a:r>
            <a:r>
              <a:rPr lang="en-US" sz="6600" dirty="0" err="1" smtClean="0">
                <a:solidFill>
                  <a:srgbClr val="0070C0"/>
                </a:solidFill>
              </a:rPr>
              <a:t>te</a:t>
            </a:r>
            <a:endParaRPr lang="en-US" sz="6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j…mp</a:t>
            </a:r>
          </a:p>
          <a:p>
            <a:pPr>
              <a:buNone/>
            </a:pPr>
            <a:r>
              <a:rPr lang="en-US" sz="6600" dirty="0" err="1" smtClean="0">
                <a:solidFill>
                  <a:srgbClr val="0070C0"/>
                </a:solidFill>
              </a:rPr>
              <a:t>dan</a:t>
            </a:r>
            <a:r>
              <a:rPr lang="en-US" sz="6600" dirty="0" smtClean="0">
                <a:solidFill>
                  <a:srgbClr val="0070C0"/>
                </a:solidFill>
              </a:rPr>
              <a:t>…e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d..aw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199247" y="671053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013" y="1661088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l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6807" y="65808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696" y="2658349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u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506" y="1657117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a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8978" y="3659581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c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2517" y="3685735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4725" y="2685830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471488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388" y="4714884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u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42852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Fill in.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358346" cy="5089547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five, ten,        , one, nine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white, green, pink,       , grey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 window, a door,            , a floor, a wall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 cat, a dog,              , a monkey, a frog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 pen, a pencil,             , a ruler, a table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 book, an album, a brush,         , a pen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70C0"/>
                </a:solidFill>
              </a:rPr>
              <a:t>Ukraine,France</a:t>
            </a:r>
            <a:r>
              <a:rPr lang="en-US" sz="4000" dirty="0" smtClean="0">
                <a:solidFill>
                  <a:srgbClr val="0070C0"/>
                </a:solidFill>
              </a:rPr>
              <a:t>,           ,</a:t>
            </a:r>
            <a:r>
              <a:rPr lang="en-US" sz="4000" dirty="0" err="1" smtClean="0">
                <a:solidFill>
                  <a:srgbClr val="0070C0"/>
                </a:solidFill>
              </a:rPr>
              <a:t>Germany,USA</a:t>
            </a:r>
            <a:endParaRPr lang="en-US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7148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Odd the one out 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7268" y="155754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ruler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259665" y="226840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bag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071028" y="304787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 desk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953763" y="3770140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 rubber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556700" y="450167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 rabbit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2536" y="5200883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 toy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5929330"/>
            <a:ext cx="2643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English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106" y="11254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Find </a:t>
            </a:r>
            <a:r>
              <a:rPr lang="en-US" sz="4000" dirty="0" err="1" smtClean="0">
                <a:solidFill>
                  <a:srgbClr val="0070C0"/>
                </a:solidFill>
              </a:rPr>
              <a:t>synonims</a:t>
            </a:r>
            <a:r>
              <a:rPr lang="en-US" sz="4000" dirty="0" smtClean="0">
                <a:solidFill>
                  <a:srgbClr val="0070C0"/>
                </a:solidFill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5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Pink, nice, good, rubber, diary, big, small, beautiful, little, rosy, large, kind, eraser, day-book.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33685"/>
            <a:ext cx="5214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pink – rosy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nice – beautiful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good – kind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rubber – eraser</a:t>
            </a:r>
          </a:p>
          <a:p>
            <a:endParaRPr lang="en-US" sz="4800" dirty="0" smtClean="0">
              <a:solidFill>
                <a:srgbClr val="0070C0"/>
              </a:solidFill>
            </a:endParaRPr>
          </a:p>
          <a:p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2643182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diary – day-book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big – large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small - little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4">
      <a:dk1>
        <a:srgbClr val="FFFF00"/>
      </a:dk1>
      <a:lt1>
        <a:srgbClr val="FFFF00"/>
      </a:lt1>
      <a:dk2>
        <a:srgbClr val="FFFF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454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Times New Roman</vt:lpstr>
      <vt:lpstr>Tw Cen MT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Коля</cp:lastModifiedBy>
  <cp:revision>59</cp:revision>
  <dcterms:created xsi:type="dcterms:W3CDTF">2012-03-05T13:09:31Z</dcterms:created>
  <dcterms:modified xsi:type="dcterms:W3CDTF">2017-09-19T19:08:30Z</dcterms:modified>
</cp:coreProperties>
</file>