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70" r:id="rId4"/>
    <p:sldId id="260" r:id="rId5"/>
    <p:sldId id="265" r:id="rId6"/>
    <p:sldId id="261" r:id="rId7"/>
    <p:sldId id="267" r:id="rId8"/>
    <p:sldId id="263" r:id="rId9"/>
    <p:sldId id="268" r:id="rId10"/>
    <p:sldId id="269" r:id="rId11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09" autoAdjust="0"/>
    <p:restoredTop sz="94660"/>
  </p:normalViewPr>
  <p:slideViewPr>
    <p:cSldViewPr>
      <p:cViewPr varScale="1">
        <p:scale>
          <a:sx n="42" d="100"/>
          <a:sy n="42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7CB54DF-45D9-445B-87BF-E2F1F2903678}" type="datetimeFigureOut">
              <a:rPr lang="uk-UA"/>
              <a:pPr>
                <a:defRPr/>
              </a:pPr>
              <a:t>19.09.2017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82B10E8-FEF3-48DA-B826-4725761A5C1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03132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6C7A8-39C5-4B16-B028-4582288685EC}" type="datetimeFigureOut">
              <a:rPr lang="uk-UA"/>
              <a:pPr>
                <a:defRPr/>
              </a:pPr>
              <a:t>19.09.2017</a:t>
            </a:fld>
            <a:endParaRPr lang="uk-UA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3C6FE-4B59-4B65-9DBB-F4DD865039F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1B2A2-496C-4EF7-B756-4CDE56DD683F}" type="datetimeFigureOut">
              <a:rPr lang="uk-UA"/>
              <a:pPr>
                <a:defRPr/>
              </a:pPr>
              <a:t>19.09.2017</a:t>
            </a:fld>
            <a:endParaRPr lang="uk-UA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68CE0-13FC-4733-B6C1-9B56147264E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28F69-6A7E-495D-9CFC-55E8A0351DAA}" type="datetimeFigureOut">
              <a:rPr lang="uk-UA"/>
              <a:pPr>
                <a:defRPr/>
              </a:pPr>
              <a:t>19.09.2017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D70C1-849D-4A23-92CF-A69BD073F47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582EB-9517-4154-90F8-E5E72FF7D449}" type="datetimeFigureOut">
              <a:rPr lang="uk-UA"/>
              <a:pPr>
                <a:defRPr/>
              </a:pPr>
              <a:t>19.09.2017</a:t>
            </a:fld>
            <a:endParaRPr lang="uk-UA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03E88-3DD9-487C-8B20-5EE5FBF710F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E296-594E-4241-891C-01500FEBAF63}" type="datetimeFigureOut">
              <a:rPr lang="uk-UA"/>
              <a:pPr>
                <a:defRPr/>
              </a:pPr>
              <a:t>19.09.2017</a:t>
            </a:fld>
            <a:endParaRPr lang="uk-UA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22CCF-99C8-484C-9B30-8DACC63A168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F3819-E493-4C10-888B-06D712093CD4}" type="datetimeFigureOut">
              <a:rPr lang="uk-UA"/>
              <a:pPr>
                <a:defRPr/>
              </a:pPr>
              <a:t>19.09.2017</a:t>
            </a:fld>
            <a:endParaRPr lang="uk-UA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58325-E73E-407E-8F55-E4B50E85AA4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ADA6E-6DFB-4C86-A302-1CD4679262CB}" type="datetimeFigureOut">
              <a:rPr lang="uk-UA"/>
              <a:pPr>
                <a:defRPr/>
              </a:pPr>
              <a:t>19.09.2017</a:t>
            </a:fld>
            <a:endParaRPr lang="uk-UA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2A403-ED47-46BF-969E-BBFFC2AE7A0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29223-F2C7-4139-A3F9-C060FE60ED08}" type="datetimeFigureOut">
              <a:rPr lang="uk-UA"/>
              <a:pPr>
                <a:defRPr/>
              </a:pPr>
              <a:t>19.09.2017</a:t>
            </a:fld>
            <a:endParaRPr lang="uk-UA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E5A4C-E9A3-4BB1-855F-097A821FE93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3C911-0C1C-4074-9C0A-3FC2108D5F27}" type="datetimeFigureOut">
              <a:rPr lang="uk-UA"/>
              <a:pPr>
                <a:defRPr/>
              </a:pPr>
              <a:t>19.09.2017</a:t>
            </a:fld>
            <a:endParaRPr lang="uk-UA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3E08A-9701-49D0-B4F0-5B6A6F1EC79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AD4AE-604C-4090-80D4-7DB0A346E913}" type="datetimeFigureOut">
              <a:rPr lang="uk-UA"/>
              <a:pPr>
                <a:defRPr/>
              </a:pPr>
              <a:t>19.09.2017</a:t>
            </a:fld>
            <a:endParaRPr lang="uk-UA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8EBA7-B100-4338-A4CB-6B04202718F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055AF-1DAF-4FAE-B748-606CE7BB3A37}" type="datetimeFigureOut">
              <a:rPr lang="uk-UA"/>
              <a:pPr>
                <a:defRPr/>
              </a:pPr>
              <a:t>19.09.2017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BCCC-21A1-4316-9628-2118DA0DC80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2E0CAF-5357-4424-A119-034C87C44E26}" type="datetimeFigureOut">
              <a:rPr lang="uk-UA"/>
              <a:pPr>
                <a:defRPr/>
              </a:pPr>
              <a:t>19.09.2017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16E81B-0A6B-4C9B-9905-DD2A232736D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7" r:id="rId5"/>
    <p:sldLayoutId id="2147483682" r:id="rId6"/>
    <p:sldLayoutId id="2147483688" r:id="rId7"/>
    <p:sldLayoutId id="2147483689" r:id="rId8"/>
    <p:sldLayoutId id="2147483690" r:id="rId9"/>
    <p:sldLayoutId id="2147483681" r:id="rId10"/>
    <p:sldLayoutId id="21474836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85750" y="38100"/>
            <a:ext cx="8080867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5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[</a:t>
            </a:r>
            <a:r>
              <a:rPr lang="en-US" sz="5500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e</a:t>
            </a:r>
            <a:r>
              <a:rPr lang="en-US" sz="3700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I</a:t>
            </a:r>
            <a:r>
              <a:rPr lang="en-US" sz="55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] </a:t>
            </a:r>
            <a:r>
              <a:rPr lang="en-US" sz="55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</a:rPr>
              <a:t>–</a:t>
            </a:r>
            <a:r>
              <a:rPr lang="en-US" sz="55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 day, play, game, name</a:t>
            </a:r>
            <a:endParaRPr lang="en-US" sz="5500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55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</a:t>
            </a:r>
            <a:r>
              <a:rPr lang="en-US" sz="5500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ð] </a:t>
            </a:r>
            <a:r>
              <a:rPr lang="en-US" sz="55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5500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the, they, them, </a:t>
            </a:r>
            <a:r>
              <a:rPr lang="en-US" sz="55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this</a:t>
            </a:r>
            <a:endParaRPr lang="uk-UA" sz="5500" dirty="0">
              <a:solidFill>
                <a:srgbClr val="0070C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5500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[w] </a:t>
            </a:r>
            <a:r>
              <a:rPr lang="en-US" sz="55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en-US" sz="5500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we, </a:t>
            </a:r>
            <a:r>
              <a:rPr lang="en-US" sz="55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why, what</a:t>
            </a:r>
            <a:r>
              <a:rPr lang="en-US" sz="5500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55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when</a:t>
            </a:r>
            <a:endParaRPr lang="uk-UA" sz="5500" dirty="0">
              <a:solidFill>
                <a:srgbClr val="0070C0"/>
              </a:solidFill>
              <a:ea typeface="Calibri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55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[</a:t>
            </a:r>
            <a:r>
              <a:rPr lang="en-US" sz="5500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i</a:t>
            </a:r>
            <a:r>
              <a:rPr lang="en-US" sz="5500" dirty="0" smtClean="0">
                <a:solidFill>
                  <a:srgbClr val="0070C0"/>
                </a:solidFill>
                <a:ea typeface="Calibri" pitchFamily="34" charset="0"/>
              </a:rPr>
              <a:t>:</a:t>
            </a:r>
            <a:r>
              <a:rPr lang="en-US" sz="55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] </a:t>
            </a:r>
            <a:r>
              <a:rPr lang="en-US" sz="55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</a:rPr>
              <a:t>–</a:t>
            </a:r>
            <a:r>
              <a:rPr lang="en-US" sz="5500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 </a:t>
            </a:r>
            <a:r>
              <a:rPr lang="en-US" sz="55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speak, read, teach</a:t>
            </a:r>
            <a:endParaRPr lang="uk-UA" sz="5500" dirty="0">
              <a:solidFill>
                <a:srgbClr val="0070C0"/>
              </a:solidFill>
              <a:ea typeface="Calibri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55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[</a:t>
            </a:r>
            <a:r>
              <a:rPr lang="en-US" sz="5500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a</a:t>
            </a:r>
            <a:r>
              <a:rPr lang="en-US" sz="3700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I</a:t>
            </a:r>
            <a:r>
              <a:rPr lang="en-US" sz="55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] </a:t>
            </a:r>
            <a:r>
              <a:rPr lang="en-US" sz="5500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– </a:t>
            </a:r>
            <a:r>
              <a:rPr lang="en-US" sz="55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</a:rPr>
              <a:t>I, like, bike, kite</a:t>
            </a:r>
            <a:endParaRPr lang="en-US" sz="5500" dirty="0">
              <a:solidFill>
                <a:srgbClr val="0070C0"/>
              </a:solidFill>
              <a:latin typeface="Times New Roman" pitchFamily="18" charset="0"/>
              <a:ea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867" y="140677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Match the opposites.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5539" y="1155952"/>
            <a:ext cx="21431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70C0"/>
                </a:solidFill>
              </a:rPr>
              <a:t>small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white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new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hot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happy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tall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good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strong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23372" y="1105179"/>
            <a:ext cx="307183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70C0"/>
                </a:solidFill>
              </a:rPr>
              <a:t>bad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sad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black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big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weak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short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cold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old</a:t>
            </a:r>
            <a:endParaRPr lang="ru-RU" sz="4400" dirty="0">
              <a:solidFill>
                <a:srgbClr val="0070C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071670" y="1500174"/>
            <a:ext cx="3786214" cy="192882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000232" y="2285992"/>
            <a:ext cx="3929090" cy="57150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785918" y="3000372"/>
            <a:ext cx="4143404" cy="314327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500166" y="3571876"/>
            <a:ext cx="4429156" cy="200026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214546" y="2285992"/>
            <a:ext cx="3714776" cy="200026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500166" y="4929198"/>
            <a:ext cx="4429156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 flipH="1" flipV="1">
            <a:off x="1964513" y="1678769"/>
            <a:ext cx="4000528" cy="392909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2214546" y="4286256"/>
            <a:ext cx="3714776" cy="207170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70811" y="1124316"/>
            <a:ext cx="8858280" cy="4892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400" b="1" dirty="0" smtClean="0">
                <a:solidFill>
                  <a:srgbClr val="0070C0"/>
                </a:solidFill>
                <a:ea typeface="Calibri" pitchFamily="34" charset="0"/>
              </a:rPr>
              <a:t>Every day, every day,</a:t>
            </a:r>
          </a:p>
          <a:p>
            <a:pPr>
              <a:lnSpc>
                <a:spcPct val="120000"/>
              </a:lnSpc>
            </a:pPr>
            <a:r>
              <a:rPr lang="en-US" sz="4400" b="1" dirty="0" smtClean="0">
                <a:solidFill>
                  <a:srgbClr val="0070C0"/>
                </a:solidFill>
                <a:ea typeface="Calibri" pitchFamily="34" charset="0"/>
              </a:rPr>
              <a:t>Boys and girls are glad to play.</a:t>
            </a:r>
          </a:p>
          <a:p>
            <a:pPr>
              <a:lnSpc>
                <a:spcPct val="120000"/>
              </a:lnSpc>
            </a:pPr>
            <a:r>
              <a:rPr lang="en-US" sz="4400" b="1" dirty="0" smtClean="0">
                <a:solidFill>
                  <a:srgbClr val="0070C0"/>
                </a:solidFill>
                <a:ea typeface="Calibri" pitchFamily="34" charset="0"/>
              </a:rPr>
              <a:t>Sunday, Monday, Tuesday,</a:t>
            </a:r>
          </a:p>
          <a:p>
            <a:pPr>
              <a:lnSpc>
                <a:spcPct val="120000"/>
              </a:lnSpc>
            </a:pPr>
            <a:r>
              <a:rPr lang="en-US" sz="4400" b="1" dirty="0" smtClean="0">
                <a:solidFill>
                  <a:srgbClr val="0070C0"/>
                </a:solidFill>
                <a:ea typeface="Calibri" pitchFamily="34" charset="0"/>
              </a:rPr>
              <a:t>Wednesday, Thursday, Friday,</a:t>
            </a:r>
          </a:p>
          <a:p>
            <a:pPr>
              <a:lnSpc>
                <a:spcPct val="120000"/>
              </a:lnSpc>
            </a:pPr>
            <a:r>
              <a:rPr lang="en-US" sz="4400" b="1" dirty="0" smtClean="0">
                <a:solidFill>
                  <a:srgbClr val="0070C0"/>
                </a:solidFill>
                <a:ea typeface="Calibri" pitchFamily="34" charset="0"/>
              </a:rPr>
              <a:t>Saturday – </a:t>
            </a:r>
          </a:p>
          <a:p>
            <a:pPr>
              <a:lnSpc>
                <a:spcPct val="120000"/>
              </a:lnSpc>
            </a:pPr>
            <a:r>
              <a:rPr lang="en-US" sz="4400" b="1" dirty="0" smtClean="0">
                <a:solidFill>
                  <a:srgbClr val="0070C0"/>
                </a:solidFill>
                <a:ea typeface="Calibri" pitchFamily="34" charset="0"/>
              </a:rPr>
              <a:t>All the children like to play.</a:t>
            </a:r>
            <a:endParaRPr lang="en-US" sz="4400" b="1" dirty="0">
              <a:solidFill>
                <a:srgbClr val="0070C0"/>
              </a:solidFill>
              <a:ea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717550" y="2505075"/>
            <a:ext cx="15684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Mond</a:t>
            </a:r>
            <a:endParaRPr kumimoji="0" lang="ru-RU" sz="4000" b="0" i="0" u="none" strike="noStrike" kern="1200" cap="none" spc="0" normalizeH="0" baseline="0" noProof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728663" y="1962150"/>
            <a:ext cx="11509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FFC000"/>
                </a:solidFill>
                <a:latin typeface="Tw Cen MT" pitchFamily="34" charset="0"/>
              </a:rPr>
              <a:t>Su</a:t>
            </a:r>
            <a:endParaRPr lang="ru-RU" sz="4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735013" y="5608638"/>
            <a:ext cx="11525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FFC000"/>
                </a:solidFill>
                <a:latin typeface="Tw Cen MT" pitchFamily="34" charset="0"/>
              </a:rPr>
              <a:t>Sa</a:t>
            </a:r>
            <a:endParaRPr lang="ru-RU" sz="4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728663" y="3154363"/>
            <a:ext cx="11509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FFC000"/>
                </a:solidFill>
                <a:latin typeface="Tw Cen MT" pitchFamily="34" charset="0"/>
              </a:rPr>
              <a:t>Tue</a:t>
            </a:r>
            <a:endParaRPr lang="ru-RU" sz="4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754063" y="3783013"/>
            <a:ext cx="16843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FFC000"/>
                </a:solidFill>
                <a:latin typeface="Tw Cen MT" pitchFamily="34" charset="0"/>
              </a:rPr>
              <a:t>Wedn</a:t>
            </a:r>
            <a:endParaRPr lang="ru-RU" sz="4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765175" y="4391025"/>
            <a:ext cx="11509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FFC000"/>
                </a:solidFill>
                <a:latin typeface="Tw Cen MT" pitchFamily="34" charset="0"/>
              </a:rPr>
              <a:t>Thu</a:t>
            </a:r>
            <a:endParaRPr lang="ru-RU" sz="4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754063" y="5000625"/>
            <a:ext cx="11509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FFC000"/>
                </a:solidFill>
                <a:latin typeface="Tw Cen MT" pitchFamily="34" charset="0"/>
              </a:rPr>
              <a:t>Fr</a:t>
            </a:r>
            <a:endParaRPr lang="ru-RU" sz="4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 bwMode="auto">
          <a:xfrm>
            <a:off x="609600" y="838200"/>
            <a:ext cx="782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2600">
                <a:solidFill>
                  <a:srgbClr val="0070C0"/>
                </a:solidFill>
                <a:latin typeface="Tw Cen MT" pitchFamily="34" charset="0"/>
              </a:rPr>
              <a:t>Match the parts of the words and read the days of the week.</a:t>
            </a:r>
            <a:endParaRPr lang="ru-RU" sz="26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3175000" y="2505075"/>
            <a:ext cx="193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FFC000"/>
                </a:solidFill>
                <a:latin typeface="Tw Cen MT" pitchFamily="34" charset="0"/>
              </a:rPr>
              <a:t>esday</a:t>
            </a:r>
            <a:endParaRPr lang="ru-RU" sz="4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 bwMode="auto">
          <a:xfrm>
            <a:off x="3186113" y="1962150"/>
            <a:ext cx="15684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FFC000"/>
                </a:solidFill>
                <a:latin typeface="Tw Cen MT" pitchFamily="34" charset="0"/>
              </a:rPr>
              <a:t>sday</a:t>
            </a:r>
            <a:endParaRPr lang="ru-RU" sz="4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 bwMode="auto">
          <a:xfrm>
            <a:off x="3192463" y="5608638"/>
            <a:ext cx="1550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FFC000"/>
                </a:solidFill>
                <a:latin typeface="Tw Cen MT" pitchFamily="34" charset="0"/>
              </a:rPr>
              <a:t>nday</a:t>
            </a:r>
            <a:endParaRPr lang="ru-RU" sz="4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 bwMode="auto">
          <a:xfrm>
            <a:off x="3186113" y="3154363"/>
            <a:ext cx="18430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 dirty="0" err="1">
                <a:solidFill>
                  <a:srgbClr val="FFC000"/>
                </a:solidFill>
                <a:latin typeface="Tw Cen MT" pitchFamily="34" charset="0"/>
              </a:rPr>
              <a:t>rsday</a:t>
            </a:r>
            <a:endParaRPr lang="ru-RU" sz="4000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 bwMode="auto">
          <a:xfrm>
            <a:off x="3211513" y="3783013"/>
            <a:ext cx="16843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FFC000"/>
                </a:solidFill>
                <a:latin typeface="Tw Cen MT" pitchFamily="34" charset="0"/>
              </a:rPr>
              <a:t>iday</a:t>
            </a:r>
            <a:endParaRPr lang="ru-RU" sz="4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7" name="Объект 2"/>
          <p:cNvSpPr txBox="1">
            <a:spLocks/>
          </p:cNvSpPr>
          <p:nvPr/>
        </p:nvSpPr>
        <p:spPr bwMode="auto">
          <a:xfrm>
            <a:off x="3222625" y="4391025"/>
            <a:ext cx="16843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FFC000"/>
                </a:solidFill>
                <a:latin typeface="Tw Cen MT" pitchFamily="34" charset="0"/>
              </a:rPr>
              <a:t>turday</a:t>
            </a:r>
            <a:endParaRPr lang="ru-RU" sz="4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 bwMode="auto">
          <a:xfrm>
            <a:off x="3211513" y="5000625"/>
            <a:ext cx="11509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FFC000"/>
                </a:solidFill>
                <a:latin typeface="Tw Cen MT" pitchFamily="34" charset="0"/>
              </a:rPr>
              <a:t>ay</a:t>
            </a:r>
            <a:endParaRPr lang="ru-RU" sz="4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 bwMode="auto">
          <a:xfrm>
            <a:off x="5614988" y="2505075"/>
            <a:ext cx="23860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66FF33"/>
                </a:solidFill>
                <a:latin typeface="Tw Cen MT" pitchFamily="34" charset="0"/>
              </a:rPr>
              <a:t>Monday</a:t>
            </a:r>
            <a:endParaRPr lang="ru-RU" sz="4000">
              <a:solidFill>
                <a:srgbClr val="66FF33"/>
              </a:solidFill>
              <a:latin typeface="Calibri" pitchFamily="34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 bwMode="auto">
          <a:xfrm>
            <a:off x="5626100" y="1962150"/>
            <a:ext cx="2298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66FF33"/>
                </a:solidFill>
                <a:latin typeface="Tw Cen MT" pitchFamily="34" charset="0"/>
              </a:rPr>
              <a:t>Sunday</a:t>
            </a:r>
            <a:endParaRPr lang="ru-RU" sz="4000">
              <a:solidFill>
                <a:srgbClr val="66FF33"/>
              </a:solidFill>
              <a:latin typeface="Calibri" pitchFamily="34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 bwMode="auto">
          <a:xfrm>
            <a:off x="5632450" y="5608638"/>
            <a:ext cx="2444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66FF33"/>
                </a:solidFill>
                <a:latin typeface="Tw Cen MT" pitchFamily="34" charset="0"/>
              </a:rPr>
              <a:t>Saturday</a:t>
            </a:r>
            <a:endParaRPr lang="ru-RU" sz="4000">
              <a:solidFill>
                <a:srgbClr val="66FF33"/>
              </a:solidFill>
              <a:latin typeface="Calibri" pitchFamily="34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 bwMode="auto">
          <a:xfrm>
            <a:off x="5626100" y="3154363"/>
            <a:ext cx="2298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 dirty="0">
                <a:solidFill>
                  <a:srgbClr val="66FF33"/>
                </a:solidFill>
                <a:latin typeface="Tw Cen MT" pitchFamily="34" charset="0"/>
              </a:rPr>
              <a:t>Tuesday</a:t>
            </a:r>
            <a:endParaRPr lang="ru-RU" sz="4000" dirty="0">
              <a:solidFill>
                <a:srgbClr val="66FF33"/>
              </a:solidFill>
              <a:latin typeface="Calibri" pitchFamily="34" charset="0"/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 bwMode="auto">
          <a:xfrm>
            <a:off x="5649913" y="3783013"/>
            <a:ext cx="31130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66FF33"/>
                </a:solidFill>
                <a:latin typeface="Tw Cen MT" pitchFamily="34" charset="0"/>
              </a:rPr>
              <a:t>Wednesday</a:t>
            </a:r>
            <a:endParaRPr lang="ru-RU" sz="4000">
              <a:solidFill>
                <a:srgbClr val="66FF33"/>
              </a:solidFill>
              <a:latin typeface="Calibri" pitchFamily="34" charset="0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 bwMode="auto">
          <a:xfrm>
            <a:off x="5661025" y="4391025"/>
            <a:ext cx="27209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66FF33"/>
                </a:solidFill>
                <a:latin typeface="Tw Cen MT" pitchFamily="34" charset="0"/>
              </a:rPr>
              <a:t>Thursday</a:t>
            </a:r>
            <a:endParaRPr lang="ru-RU" sz="4000">
              <a:solidFill>
                <a:srgbClr val="66FF33"/>
              </a:solidFill>
              <a:latin typeface="Calibri" pitchFamily="34" charset="0"/>
            </a:endParaRPr>
          </a:p>
        </p:txBody>
      </p:sp>
      <p:sp>
        <p:nvSpPr>
          <p:cNvPr id="25" name="Объект 2"/>
          <p:cNvSpPr txBox="1">
            <a:spLocks/>
          </p:cNvSpPr>
          <p:nvPr/>
        </p:nvSpPr>
        <p:spPr bwMode="auto">
          <a:xfrm>
            <a:off x="5649913" y="5000625"/>
            <a:ext cx="18891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90488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itchFamily="34" charset="0"/>
              <a:buChar char=" "/>
            </a:pPr>
            <a:r>
              <a:rPr lang="en-US" sz="4000">
                <a:solidFill>
                  <a:srgbClr val="66FF33"/>
                </a:solidFill>
                <a:latin typeface="Tw Cen MT" pitchFamily="34" charset="0"/>
              </a:rPr>
              <a:t>Friday</a:t>
            </a:r>
            <a:endParaRPr lang="ru-RU" sz="4000">
              <a:solidFill>
                <a:srgbClr val="66FF33"/>
              </a:solidFill>
              <a:latin typeface="Calibri" pitchFamily="34" charset="0"/>
            </a:endParaRPr>
          </a:p>
        </p:txBody>
      </p:sp>
      <p:cxnSp>
        <p:nvCxnSpPr>
          <p:cNvPr id="26" name="Соединительная линия уступом 25"/>
          <p:cNvCxnSpPr>
            <a:stCxn id="5" idx="3"/>
            <a:endCxn id="14" idx="1"/>
          </p:cNvCxnSpPr>
          <p:nvPr/>
        </p:nvCxnSpPr>
        <p:spPr>
          <a:xfrm>
            <a:off x="1879600" y="2266950"/>
            <a:ext cx="1312863" cy="3646488"/>
          </a:xfrm>
          <a:prstGeom prst="bentConnector3">
            <a:avLst/>
          </a:prstGeom>
          <a:ln>
            <a:solidFill>
              <a:srgbClr val="66FF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>
            <a:stCxn id="4" idx="3"/>
            <a:endCxn id="18" idx="1"/>
          </p:cNvCxnSpPr>
          <p:nvPr/>
        </p:nvCxnSpPr>
        <p:spPr>
          <a:xfrm>
            <a:off x="2286000" y="2809875"/>
            <a:ext cx="925513" cy="2495550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/>
          <p:cNvCxnSpPr>
            <a:stCxn id="7" idx="3"/>
          </p:cNvCxnSpPr>
          <p:nvPr/>
        </p:nvCxnSpPr>
        <p:spPr>
          <a:xfrm flipV="1">
            <a:off x="1879600" y="2266950"/>
            <a:ext cx="1266825" cy="1192213"/>
          </a:xfrm>
          <a:prstGeom prst="bentConnector3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>
            <a:stCxn id="8" idx="3"/>
            <a:endCxn id="12" idx="1"/>
          </p:cNvCxnSpPr>
          <p:nvPr/>
        </p:nvCxnSpPr>
        <p:spPr>
          <a:xfrm flipV="1">
            <a:off x="2438400" y="2809875"/>
            <a:ext cx="736600" cy="1277938"/>
          </a:xfrm>
          <a:prstGeom prst="bent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Соединительная линия уступом 29"/>
          <p:cNvCxnSpPr>
            <a:stCxn id="9" idx="3"/>
          </p:cNvCxnSpPr>
          <p:nvPr/>
        </p:nvCxnSpPr>
        <p:spPr>
          <a:xfrm flipV="1">
            <a:off x="1916113" y="3459163"/>
            <a:ext cx="1312862" cy="1236662"/>
          </a:xfrm>
          <a:prstGeom prst="bentConnector3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>
            <a:stCxn id="10" idx="3"/>
            <a:endCxn id="16" idx="1"/>
          </p:cNvCxnSpPr>
          <p:nvPr/>
        </p:nvCxnSpPr>
        <p:spPr>
          <a:xfrm flipV="1">
            <a:off x="1905000" y="4087813"/>
            <a:ext cx="1306513" cy="1217612"/>
          </a:xfrm>
          <a:prstGeom prst="bentConnector3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Соединительная линия уступом 31"/>
          <p:cNvCxnSpPr>
            <a:stCxn id="6" idx="3"/>
            <a:endCxn id="17" idx="1"/>
          </p:cNvCxnSpPr>
          <p:nvPr/>
        </p:nvCxnSpPr>
        <p:spPr>
          <a:xfrm flipV="1">
            <a:off x="1887538" y="4695825"/>
            <a:ext cx="1335087" cy="1217613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571480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Find the rhyming words.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21442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Good, bike, play, ball, skip, chess, read, live, make, run, sing, walk, pool, meet, fly, game. 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2075" y="2470007"/>
            <a:ext cx="42862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70C0"/>
                </a:solidFill>
              </a:rPr>
              <a:t>good – mood</a:t>
            </a:r>
          </a:p>
          <a:p>
            <a:r>
              <a:rPr lang="en-US" sz="5400" dirty="0" smtClean="0">
                <a:solidFill>
                  <a:srgbClr val="0070C0"/>
                </a:solidFill>
              </a:rPr>
              <a:t>bike – like</a:t>
            </a:r>
          </a:p>
          <a:p>
            <a:r>
              <a:rPr lang="en-US" sz="5400" dirty="0" smtClean="0">
                <a:solidFill>
                  <a:srgbClr val="0070C0"/>
                </a:solidFill>
              </a:rPr>
              <a:t>play – stay</a:t>
            </a:r>
          </a:p>
          <a:p>
            <a:r>
              <a:rPr lang="en-US" sz="5400" dirty="0" smtClean="0">
                <a:solidFill>
                  <a:srgbClr val="0070C0"/>
                </a:solidFill>
              </a:rPr>
              <a:t>ball – tall</a:t>
            </a:r>
          </a:p>
          <a:p>
            <a:endParaRPr lang="en-US" sz="5400" dirty="0" smtClean="0">
              <a:solidFill>
                <a:srgbClr val="0070C0"/>
              </a:solidFill>
            </a:endParaRPr>
          </a:p>
          <a:p>
            <a:endParaRPr lang="en-US" sz="5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728491" y="2489982"/>
            <a:ext cx="450059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70C0"/>
                </a:solidFill>
              </a:rPr>
              <a:t>chess – dress</a:t>
            </a:r>
          </a:p>
          <a:p>
            <a:r>
              <a:rPr lang="en-US" sz="5400" dirty="0" smtClean="0">
                <a:solidFill>
                  <a:srgbClr val="0070C0"/>
                </a:solidFill>
              </a:rPr>
              <a:t>read – eat</a:t>
            </a:r>
          </a:p>
          <a:p>
            <a:r>
              <a:rPr lang="en-US" sz="5400" dirty="0" smtClean="0">
                <a:solidFill>
                  <a:srgbClr val="0070C0"/>
                </a:solidFill>
              </a:rPr>
              <a:t>live – give</a:t>
            </a:r>
          </a:p>
          <a:p>
            <a:r>
              <a:rPr lang="en-US" sz="5400" dirty="0" smtClean="0">
                <a:solidFill>
                  <a:srgbClr val="0070C0"/>
                </a:solidFill>
              </a:rPr>
              <a:t>make – take</a:t>
            </a:r>
          </a:p>
          <a:p>
            <a:endParaRPr lang="en-US" sz="5400" dirty="0" smtClean="0">
              <a:solidFill>
                <a:srgbClr val="0070C0"/>
              </a:solidFill>
            </a:endParaRPr>
          </a:p>
          <a:p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571480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Find the rhyming words.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21442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Good, bike, play, ball, skip, chess, read, live, make, run, sing, walk, pool, meet, fly, game. 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346" y="2470007"/>
            <a:ext cx="42862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70C0"/>
                </a:solidFill>
              </a:rPr>
              <a:t>sing – bring</a:t>
            </a:r>
          </a:p>
          <a:p>
            <a:r>
              <a:rPr lang="en-US" sz="5400" dirty="0" smtClean="0">
                <a:solidFill>
                  <a:srgbClr val="0070C0"/>
                </a:solidFill>
              </a:rPr>
              <a:t>walk – talk</a:t>
            </a:r>
          </a:p>
          <a:p>
            <a:r>
              <a:rPr lang="en-US" sz="5400" dirty="0" smtClean="0">
                <a:solidFill>
                  <a:srgbClr val="0070C0"/>
                </a:solidFill>
              </a:rPr>
              <a:t>pool – cool</a:t>
            </a:r>
          </a:p>
          <a:p>
            <a:r>
              <a:rPr lang="en-US" sz="5400" dirty="0" smtClean="0">
                <a:solidFill>
                  <a:srgbClr val="0070C0"/>
                </a:solidFill>
              </a:rPr>
              <a:t>meet – sweet</a:t>
            </a:r>
          </a:p>
          <a:p>
            <a:endParaRPr lang="en-US" sz="5400" dirty="0" smtClean="0">
              <a:solidFill>
                <a:srgbClr val="0070C0"/>
              </a:solidFill>
            </a:endParaRPr>
          </a:p>
          <a:p>
            <a:endParaRPr lang="en-US" sz="5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775739" y="2504049"/>
            <a:ext cx="450059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70C0"/>
                </a:solidFill>
              </a:rPr>
              <a:t>fly – sky</a:t>
            </a:r>
          </a:p>
          <a:p>
            <a:r>
              <a:rPr lang="en-US" sz="5400" dirty="0" smtClean="0">
                <a:solidFill>
                  <a:srgbClr val="0070C0"/>
                </a:solidFill>
              </a:rPr>
              <a:t>let – get</a:t>
            </a:r>
          </a:p>
          <a:p>
            <a:r>
              <a:rPr lang="en-US" sz="5400" dirty="0" smtClean="0">
                <a:solidFill>
                  <a:srgbClr val="0070C0"/>
                </a:solidFill>
              </a:rPr>
              <a:t>look – cook</a:t>
            </a:r>
          </a:p>
          <a:p>
            <a:r>
              <a:rPr lang="en-US" sz="5400" dirty="0" smtClean="0">
                <a:solidFill>
                  <a:srgbClr val="0070C0"/>
                </a:solidFill>
              </a:rPr>
              <a:t>game – name</a:t>
            </a:r>
          </a:p>
          <a:p>
            <a:endParaRPr lang="en-US" sz="5400" dirty="0" smtClean="0">
              <a:solidFill>
                <a:srgbClr val="0070C0"/>
              </a:solidFill>
            </a:endParaRPr>
          </a:p>
          <a:p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357166"/>
            <a:ext cx="8858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Change the letter and read the new word.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358530"/>
            <a:ext cx="26432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0070C0"/>
                </a:solidFill>
              </a:rPr>
              <a:t>good</a:t>
            </a:r>
          </a:p>
          <a:p>
            <a:r>
              <a:rPr lang="en-US" sz="7200" dirty="0" smtClean="0">
                <a:solidFill>
                  <a:srgbClr val="FF0000"/>
                </a:solidFill>
              </a:rPr>
              <a:t>m</a:t>
            </a:r>
            <a:r>
              <a:rPr lang="en-US" sz="7200" dirty="0" smtClean="0">
                <a:solidFill>
                  <a:srgbClr val="0070C0"/>
                </a:solidFill>
              </a:rPr>
              <a:t>ood</a:t>
            </a:r>
          </a:p>
          <a:p>
            <a:r>
              <a:rPr lang="en-US" sz="7200" dirty="0" smtClean="0">
                <a:solidFill>
                  <a:srgbClr val="FF0000"/>
                </a:solidFill>
              </a:rPr>
              <a:t>f</a:t>
            </a:r>
            <a:r>
              <a:rPr lang="en-US" sz="7200" dirty="0" smtClean="0">
                <a:solidFill>
                  <a:srgbClr val="0070C0"/>
                </a:solidFill>
              </a:rPr>
              <a:t>ood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4366" y="1684154"/>
            <a:ext cx="21431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0070C0"/>
                </a:solidFill>
              </a:rPr>
              <a:t>map</a:t>
            </a:r>
          </a:p>
          <a:p>
            <a:r>
              <a:rPr lang="en-US" sz="7200" dirty="0" smtClean="0">
                <a:solidFill>
                  <a:srgbClr val="FF0000"/>
                </a:solidFill>
              </a:rPr>
              <a:t>c</a:t>
            </a:r>
            <a:r>
              <a:rPr lang="en-US" sz="7200" dirty="0" smtClean="0">
                <a:solidFill>
                  <a:srgbClr val="0070C0"/>
                </a:solidFill>
              </a:rPr>
              <a:t>ap</a:t>
            </a:r>
          </a:p>
          <a:p>
            <a:r>
              <a:rPr lang="en-US" sz="7200" dirty="0" smtClean="0">
                <a:solidFill>
                  <a:srgbClr val="0070C0"/>
                </a:solidFill>
              </a:rPr>
              <a:t>ca</a:t>
            </a:r>
            <a:r>
              <a:rPr lang="en-US" sz="7200" dirty="0" smtClean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28045" y="2223795"/>
            <a:ext cx="28164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0070C0"/>
                </a:solidFill>
              </a:rPr>
              <a:t>make</a:t>
            </a:r>
          </a:p>
          <a:p>
            <a:r>
              <a:rPr lang="en-US" sz="7200" dirty="0" smtClean="0">
                <a:solidFill>
                  <a:srgbClr val="FF0000"/>
                </a:solidFill>
              </a:rPr>
              <a:t>c</a:t>
            </a:r>
            <a:r>
              <a:rPr lang="en-US" sz="7200" dirty="0" smtClean="0">
                <a:solidFill>
                  <a:srgbClr val="0070C0"/>
                </a:solidFill>
              </a:rPr>
              <a:t>ake</a:t>
            </a:r>
            <a:endParaRPr lang="en-US" sz="7200" dirty="0" smtClean="0">
              <a:solidFill>
                <a:srgbClr val="FF0000"/>
              </a:solidFill>
            </a:endParaRPr>
          </a:p>
          <a:p>
            <a:r>
              <a:rPr lang="en-US" sz="7200" dirty="0" smtClean="0">
                <a:solidFill>
                  <a:srgbClr val="FF0000"/>
                </a:solidFill>
              </a:rPr>
              <a:t>t</a:t>
            </a:r>
            <a:r>
              <a:rPr lang="en-US" sz="7200" dirty="0" smtClean="0">
                <a:solidFill>
                  <a:srgbClr val="0070C0"/>
                </a:solidFill>
              </a:rPr>
              <a:t>ake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15206" y="1571612"/>
            <a:ext cx="22145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0070C0"/>
                </a:solidFill>
              </a:rPr>
              <a:t>can</a:t>
            </a:r>
          </a:p>
          <a:p>
            <a:r>
              <a:rPr lang="en-US" sz="7200" dirty="0" smtClean="0">
                <a:solidFill>
                  <a:srgbClr val="FF0000"/>
                </a:solidFill>
              </a:rPr>
              <a:t>p</a:t>
            </a:r>
            <a:r>
              <a:rPr lang="en-US" sz="7200" dirty="0" smtClean="0">
                <a:solidFill>
                  <a:srgbClr val="0070C0"/>
                </a:solidFill>
              </a:rPr>
              <a:t>an</a:t>
            </a:r>
          </a:p>
          <a:p>
            <a:r>
              <a:rPr lang="en-US" sz="7200" dirty="0" smtClean="0">
                <a:solidFill>
                  <a:srgbClr val="FF0000"/>
                </a:solidFill>
              </a:rPr>
              <a:t>m</a:t>
            </a:r>
            <a:r>
              <a:rPr lang="en-US" sz="7200" dirty="0" smtClean="0">
                <a:solidFill>
                  <a:srgbClr val="0070C0"/>
                </a:solidFill>
              </a:rPr>
              <a:t>an</a:t>
            </a:r>
            <a:endParaRPr lang="ru-RU" sz="7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0496" y="685121"/>
            <a:ext cx="5143504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0070C0"/>
                </a:solidFill>
              </a:rPr>
              <a:t>sin…</a:t>
            </a:r>
          </a:p>
          <a:p>
            <a:r>
              <a:rPr lang="en-US" sz="6600" dirty="0" err="1" smtClean="0">
                <a:solidFill>
                  <a:srgbClr val="0070C0"/>
                </a:solidFill>
              </a:rPr>
              <a:t>wa</a:t>
            </a:r>
            <a:r>
              <a:rPr lang="en-US" sz="6600" dirty="0" smtClean="0">
                <a:solidFill>
                  <a:srgbClr val="0070C0"/>
                </a:solidFill>
              </a:rPr>
              <a:t>..k</a:t>
            </a:r>
          </a:p>
          <a:p>
            <a:r>
              <a:rPr lang="en-US" sz="6600" dirty="0" smtClean="0">
                <a:solidFill>
                  <a:srgbClr val="0070C0"/>
                </a:solidFill>
              </a:rPr>
              <a:t>r…ad</a:t>
            </a:r>
          </a:p>
          <a:p>
            <a:r>
              <a:rPr lang="en-US" sz="6600" dirty="0" err="1" smtClean="0">
                <a:solidFill>
                  <a:srgbClr val="0070C0"/>
                </a:solidFill>
              </a:rPr>
              <a:t>pla</a:t>
            </a:r>
            <a:r>
              <a:rPr lang="en-US" sz="6600" dirty="0" smtClean="0">
                <a:solidFill>
                  <a:srgbClr val="0070C0"/>
                </a:solidFill>
              </a:rPr>
              <a:t>…</a:t>
            </a:r>
          </a:p>
          <a:p>
            <a:r>
              <a:rPr lang="en-US" sz="6600" dirty="0" smtClean="0">
                <a:solidFill>
                  <a:srgbClr val="0070C0"/>
                </a:solidFill>
              </a:rPr>
              <a:t>have f…n</a:t>
            </a:r>
          </a:p>
          <a:p>
            <a:endParaRPr lang="en-US" sz="6600" dirty="0" smtClean="0"/>
          </a:p>
          <a:p>
            <a:endParaRPr lang="ru-RU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84406" y="685113"/>
            <a:ext cx="354483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sw..m</a:t>
            </a:r>
          </a:p>
          <a:p>
            <a:pPr>
              <a:buNone/>
            </a:pPr>
            <a:r>
              <a:rPr lang="en-US" sz="6600" dirty="0" err="1" smtClean="0">
                <a:solidFill>
                  <a:srgbClr val="0070C0"/>
                </a:solidFill>
              </a:rPr>
              <a:t>sk</a:t>
            </a:r>
            <a:r>
              <a:rPr lang="en-US" sz="6600" dirty="0" smtClean="0">
                <a:solidFill>
                  <a:srgbClr val="0070C0"/>
                </a:solidFill>
              </a:rPr>
              <a:t>…</a:t>
            </a:r>
            <a:r>
              <a:rPr lang="en-US" sz="6600" dirty="0" err="1" smtClean="0">
                <a:solidFill>
                  <a:srgbClr val="0070C0"/>
                </a:solidFill>
              </a:rPr>
              <a:t>te</a:t>
            </a:r>
            <a:endParaRPr lang="en-US" sz="66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j…mp</a:t>
            </a:r>
          </a:p>
          <a:p>
            <a:pPr>
              <a:buNone/>
            </a:pPr>
            <a:r>
              <a:rPr lang="en-US" sz="6600" dirty="0" err="1" smtClean="0">
                <a:solidFill>
                  <a:srgbClr val="0070C0"/>
                </a:solidFill>
              </a:rPr>
              <a:t>dan</a:t>
            </a:r>
            <a:r>
              <a:rPr lang="en-US" sz="6600" dirty="0" smtClean="0">
                <a:solidFill>
                  <a:srgbClr val="0070C0"/>
                </a:solidFill>
              </a:rPr>
              <a:t>…e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d..aw </a:t>
            </a:r>
            <a:r>
              <a:rPr lang="en-US" sz="6600" dirty="0" smtClean="0"/>
              <a:t/>
            </a:r>
            <a:br>
              <a:rPr lang="en-US" sz="6600" dirty="0" smtClean="0"/>
            </a:br>
            <a:endParaRPr lang="ru-RU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1199247" y="671053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i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18013" y="1661088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l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6807" y="658085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g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9696" y="2658349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u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4506" y="165711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a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68978" y="3659581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c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12517" y="3685735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24725" y="2685830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e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910" y="4714884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r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29388" y="4714884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u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58" y="142852"/>
            <a:ext cx="7286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Fill in.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9358346" cy="5089547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five, ten,        , one, nine</a:t>
            </a:r>
          </a:p>
          <a:p>
            <a:pPr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white, green, pink,       , grey</a:t>
            </a:r>
          </a:p>
          <a:p>
            <a:pPr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a window, a door,            , a floor, a wall</a:t>
            </a:r>
          </a:p>
          <a:p>
            <a:pPr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a cat, a dog,              , a monkey, a frog</a:t>
            </a:r>
          </a:p>
          <a:p>
            <a:pPr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a pen, a pencil,             , a ruler, a table</a:t>
            </a:r>
          </a:p>
          <a:p>
            <a:pPr>
              <a:buNone/>
            </a:pPr>
            <a:r>
              <a:rPr lang="en-US" sz="4000" dirty="0" smtClean="0">
                <a:solidFill>
                  <a:srgbClr val="0070C0"/>
                </a:solidFill>
              </a:rPr>
              <a:t>a book, an album, a brush,         , a pen</a:t>
            </a:r>
          </a:p>
          <a:p>
            <a:pPr>
              <a:buNone/>
            </a:pPr>
            <a:r>
              <a:rPr lang="en-US" sz="4000" dirty="0" err="1" smtClean="0">
                <a:solidFill>
                  <a:srgbClr val="0070C0"/>
                </a:solidFill>
              </a:rPr>
              <a:t>Ukraine,France</a:t>
            </a:r>
            <a:r>
              <a:rPr lang="en-US" sz="4000" dirty="0" smtClean="0">
                <a:solidFill>
                  <a:srgbClr val="0070C0"/>
                </a:solidFill>
              </a:rPr>
              <a:t>,           ,</a:t>
            </a:r>
            <a:r>
              <a:rPr lang="en-US" sz="4000" dirty="0" err="1" smtClean="0">
                <a:solidFill>
                  <a:srgbClr val="0070C0"/>
                </a:solidFill>
              </a:rPr>
              <a:t>Germany,USA</a:t>
            </a:r>
            <a:endParaRPr lang="en-US" sz="40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sz="40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571480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Odd the one out .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27268" y="1557544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ruler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259665" y="2268400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bag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071028" y="3047870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a desk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2953763" y="3770140"/>
            <a:ext cx="2428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a rubber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3556700" y="4501670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a rabbit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6142536" y="5200883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a toy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3571868" y="5929330"/>
            <a:ext cx="2643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English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106" y="112542"/>
            <a:ext cx="6357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Find </a:t>
            </a:r>
            <a:r>
              <a:rPr lang="en-US" sz="4000" dirty="0" err="1" smtClean="0">
                <a:solidFill>
                  <a:srgbClr val="0070C0"/>
                </a:solidFill>
              </a:rPr>
              <a:t>synonims</a:t>
            </a:r>
            <a:r>
              <a:rPr lang="en-US" sz="4000" dirty="0" smtClean="0">
                <a:solidFill>
                  <a:srgbClr val="0070C0"/>
                </a:solidFill>
              </a:rPr>
              <a:t>.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5723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Pink, nice, good, rubber, diary, big, small, beautiful, little, rosy, large, kind, eraser, day-book.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333685"/>
            <a:ext cx="52149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70C0"/>
                </a:solidFill>
              </a:rPr>
              <a:t>pink – rosy</a:t>
            </a:r>
          </a:p>
          <a:p>
            <a:r>
              <a:rPr lang="en-US" sz="4800" dirty="0" smtClean="0">
                <a:solidFill>
                  <a:srgbClr val="0070C0"/>
                </a:solidFill>
              </a:rPr>
              <a:t>nice – beautiful</a:t>
            </a:r>
          </a:p>
          <a:p>
            <a:r>
              <a:rPr lang="en-US" sz="4800" dirty="0" smtClean="0">
                <a:solidFill>
                  <a:srgbClr val="0070C0"/>
                </a:solidFill>
              </a:rPr>
              <a:t>good – kind</a:t>
            </a:r>
          </a:p>
          <a:p>
            <a:r>
              <a:rPr lang="en-US" sz="4800" dirty="0" smtClean="0">
                <a:solidFill>
                  <a:srgbClr val="0070C0"/>
                </a:solidFill>
              </a:rPr>
              <a:t>rubber – eraser</a:t>
            </a:r>
          </a:p>
          <a:p>
            <a:endParaRPr lang="en-US" sz="4800" dirty="0" smtClean="0">
              <a:solidFill>
                <a:srgbClr val="0070C0"/>
              </a:solidFill>
            </a:endParaRPr>
          </a:p>
          <a:p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00562" y="2643182"/>
            <a:ext cx="5429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70C0"/>
                </a:solidFill>
              </a:rPr>
              <a:t>diary – day-book</a:t>
            </a:r>
          </a:p>
          <a:p>
            <a:r>
              <a:rPr lang="en-US" sz="4800" dirty="0" smtClean="0">
                <a:solidFill>
                  <a:srgbClr val="0070C0"/>
                </a:solidFill>
              </a:rPr>
              <a:t>big – large</a:t>
            </a:r>
          </a:p>
          <a:p>
            <a:r>
              <a:rPr lang="en-US" sz="4800" dirty="0" smtClean="0">
                <a:solidFill>
                  <a:srgbClr val="0070C0"/>
                </a:solidFill>
              </a:rPr>
              <a:t>small - little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4">
      <a:dk1>
        <a:srgbClr val="FFFF00"/>
      </a:dk1>
      <a:lt1>
        <a:srgbClr val="FFFF00"/>
      </a:lt1>
      <a:dk2>
        <a:srgbClr val="FFFF00"/>
      </a:dk2>
      <a:lt2>
        <a:srgbClr val="FFFF00"/>
      </a:lt2>
      <a:accent1>
        <a:srgbClr val="FFFF00"/>
      </a:accent1>
      <a:accent2>
        <a:srgbClr val="FFFF00"/>
      </a:accent2>
      <a:accent3>
        <a:srgbClr val="FFFF00"/>
      </a:accent3>
      <a:accent4>
        <a:srgbClr val="FFFF00"/>
      </a:accent4>
      <a:accent5>
        <a:srgbClr val="FFFF00"/>
      </a:accent5>
      <a:accent6>
        <a:srgbClr val="FFFF00"/>
      </a:accent6>
      <a:hlink>
        <a:srgbClr val="FFFF00"/>
      </a:hlink>
      <a:folHlink>
        <a:srgbClr val="FFFF0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454</Words>
  <Application>Microsoft Office PowerPoint</Application>
  <PresentationFormat>Экран (4:3)</PresentationFormat>
  <Paragraphs>128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Franklin Gothic Book</vt:lpstr>
      <vt:lpstr>Franklin Gothic Medium</vt:lpstr>
      <vt:lpstr>Times New Roman</vt:lpstr>
      <vt:lpstr>Tw Cen MT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Коля</dc:creator>
  <cp:lastModifiedBy>Коля</cp:lastModifiedBy>
  <cp:revision>59</cp:revision>
  <dcterms:created xsi:type="dcterms:W3CDTF">2012-03-05T13:09:31Z</dcterms:created>
  <dcterms:modified xsi:type="dcterms:W3CDTF">2017-09-19T19:08:30Z</dcterms:modified>
</cp:coreProperties>
</file>