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81" r:id="rId11"/>
    <p:sldId id="282" r:id="rId12"/>
    <p:sldId id="264" r:id="rId13"/>
    <p:sldId id="290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4" r:id="rId30"/>
    <p:sldId id="275" r:id="rId31"/>
    <p:sldId id="276" r:id="rId32"/>
    <p:sldId id="291" r:id="rId33"/>
    <p:sldId id="277" r:id="rId34"/>
    <p:sldId id="294" r:id="rId35"/>
    <p:sldId id="278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485" autoAdjust="0"/>
    <p:restoredTop sz="94660"/>
  </p:normalViewPr>
  <p:slideViewPr>
    <p:cSldViewPr>
      <p:cViewPr>
        <p:scale>
          <a:sx n="75" d="100"/>
          <a:sy n="75" d="100"/>
        </p:scale>
        <p:origin x="-148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36E64-47BB-4793-B1F2-29F059E7D006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FCB0E-37E5-4E6D-9CA9-BD9705A10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1F70-762D-4411-BCAC-634C01503466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23940-1C53-4A66-9904-1FF9F83D3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D3014-E5E3-41A6-8B02-2BA50034CD72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B8AF8-5490-4811-BBE4-22E044026A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10BBF-36C2-4076-B7C2-5F78FFA4B38A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6C930-05BF-4E94-88BC-2A89A4960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82AE-6B27-4AEC-A3B2-57D8A0440D81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20A82-CB8E-448B-B39E-0647215186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F32AC-FEB1-4CD8-B43B-ED74E279CEA6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53C4B-174B-45B8-B32F-9A32BC667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7781A-8F65-4728-A229-6067E79A3E4B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1E58-FEC0-4133-95B5-8E8F976AAA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1EDB1-9EFF-4357-9301-F5D1B456479A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326CC-61A0-40A8-A7B1-0AA67D852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65DFC-2409-4E8D-B2F9-EB8C89109BFD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8D35B-721B-498F-8E48-25E8CB02C9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4BBD4-3790-4645-B167-707547D7D10A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01313-558A-4BCB-98C0-2E288744C4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FE0ED-90B6-475A-A92E-8AD85446E9A5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50738-E4FB-4820-B06C-2E76B8E811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CCA515-5D1B-4AAB-80F3-6582D892D1F7}" type="datetimeFigureOut">
              <a:rPr lang="en-US"/>
              <a:pPr>
                <a:defRPr/>
              </a:pPr>
              <a:t>1/28/2016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194B5F-C056-4A0D-94CA-18CAB51703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2" r:id="rId2"/>
    <p:sldLayoutId id="2147483741" r:id="rId3"/>
    <p:sldLayoutId id="2147483740" r:id="rId4"/>
    <p:sldLayoutId id="2147483739" r:id="rId5"/>
    <p:sldLayoutId id="2147483738" r:id="rId6"/>
    <p:sldLayoutId id="2147483737" r:id="rId7"/>
    <p:sldLayoutId id="2147483736" r:id="rId8"/>
    <p:sldLayoutId id="2147483735" r:id="rId9"/>
    <p:sldLayoutId id="2147483734" r:id="rId10"/>
    <p:sldLayoutId id="214748373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\&#1056;&#1072;&#1073;&#1086;&#1095;&#1080;&#1081;%20&#1089;&#1090;&#1086;&#1083;\&#1060;&#1080;&#1083;&#1100;&#1084;%20&#1085;&#1072;&#1081;&#1084;&#1080;&#1095;&#1082;&#1072;%20&#1089;%20&#1084;&#1091;&#1079;&#1099;&#1082;&#1086;&#1081;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\&#1056;&#1072;&#1073;&#1086;&#1095;&#1080;&#1081;%20&#1089;&#1090;&#1086;&#1083;\&#1060;&#1080;&#1083;&#1100;&#1084;%20&#1084;&#1072;&#1084;&#1072;%2056&#1089;&#1077;&#1082;.wmv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C:\Documents and Settings\Админ\Рабочий стол\0_4eb58_b1e6b14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2920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3" descr="C:\Documents and Settings\Админ\Рабочий стол\92684970_653184d1c8d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28600"/>
            <a:ext cx="73914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605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Тарас Григорович Шевченко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«Наймичка»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Емоційна хвилинка 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</a:t>
            </a:r>
            <a:endParaRPr lang="ru-RU" smtClean="0"/>
          </a:p>
        </p:txBody>
      </p:sp>
      <p:pic>
        <p:nvPicPr>
          <p:cNvPr id="36866" name="Picture 2" descr="C:\Documents and Settings\Админ\Рабочий стол\motto.net.ua-526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00200"/>
            <a:ext cx="54864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70" name="Picture 6" descr="C:\Documents and Settings\Админ\Рабочий стол\1264674007_kemakovskij-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600200"/>
            <a:ext cx="25146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pic>
        <p:nvPicPr>
          <p:cNvPr id="4" name="Фильм наймичка с музыкой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Бліц - опитування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Про що автор розповідає у пролозі?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Хто ця молодиця?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Чому вона рано – вранці опинилася на могилі?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Що вона пригортає до лона?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Що про себе розповідає молодиця </a:t>
            </a:r>
            <a:endParaRPr lang="uk-UA" dirty="0" smtClean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>
                <a:latin typeface="Monotype Corsiva" pitchFamily="66" charset="0"/>
              </a:rPr>
              <a:t>                                         у </a:t>
            </a:r>
            <a:r>
              <a:rPr lang="uk-UA" dirty="0">
                <a:latin typeface="Monotype Corsiva" pitchFamily="66" charset="0"/>
              </a:rPr>
              <a:t>пісні </a:t>
            </a:r>
            <a:r>
              <a:rPr lang="uk-UA" dirty="0" smtClean="0">
                <a:latin typeface="Monotype Corsiva" pitchFamily="66" charset="0"/>
              </a:rPr>
              <a:t>– звертанні</a:t>
            </a:r>
            <a:r>
              <a:rPr lang="uk-UA" dirty="0">
                <a:latin typeface="Monotype Corsiva" pitchFamily="66" charset="0"/>
              </a:rPr>
              <a:t>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Чому вона змушена покинути сім’ю?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Які два виходи вбачає вона?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>
                <a:latin typeface="Monotype Corsiva" pitchFamily="66" charset="0"/>
              </a:rPr>
              <a:t>Чому вирішує підкинути дитину?</a:t>
            </a:r>
            <a:endParaRPr lang="ru-RU" dirty="0"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4579" name="Picture 2" descr="C:\Documents and Settings\Админ\Рабочий стол\78682062_r4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0"/>
            <a:ext cx="2324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Админ\Рабочий стол\урок\f6126331c2209f1cd6b6021e436a59d1.jpg"/>
          <p:cNvPicPr>
            <a:picLocks noChangeAspect="1" noChangeArrowheads="1"/>
          </p:cNvPicPr>
          <p:nvPr/>
        </p:nvPicPr>
        <p:blipFill>
          <a:blip r:embed="rId2"/>
          <a:srcRect l="5000" r="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z="8800" smtClean="0">
                <a:solidFill>
                  <a:srgbClr val="C00000"/>
                </a:solidFill>
                <a:latin typeface="Monotype Corsiva" pitchFamily="66" charset="0"/>
              </a:rPr>
              <a:t>Сюжетні лабіринти поеми</a:t>
            </a:r>
            <a:endParaRPr lang="ru-RU" sz="880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F:\наймичка\1 слайд(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F:\наймичка\1 слайд(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:\наймичка\1 слайд(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2" descr="F:\наймичка\2 слайд(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2" descr="F:\наймичка\3 слайд(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2" descr="F:\наймичка\4 слайд( 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Picture 2" descr="F:\наймичка\5 слайд( 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2" descr="F:\наймичка\6 слайд( 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</a:t>
            </a:r>
            <a:endParaRPr lang="ru-RU" smtClean="0"/>
          </a:p>
        </p:txBody>
      </p:sp>
      <p:pic>
        <p:nvPicPr>
          <p:cNvPr id="35842" name="Picture 2" descr="C:\Documents and Settings\Админ\Рабочий стол\0394875483.jpeg"/>
          <p:cNvPicPr>
            <a:picLocks noChangeAspect="1" noChangeArrowheads="1"/>
          </p:cNvPicPr>
          <p:nvPr/>
        </p:nvPicPr>
        <p:blipFill>
          <a:blip r:embed="rId2"/>
          <a:srcRect t="6458"/>
          <a:stretch>
            <a:fillRect/>
          </a:stretch>
        </p:blipFill>
        <p:spPr bwMode="auto">
          <a:xfrm>
            <a:off x="304800" y="685800"/>
            <a:ext cx="861060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2" descr="F:\наймичка\7 слайд( с надписью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676400"/>
          </a:xfrm>
        </p:spPr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“Анкета твору”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078163"/>
          </a:xfrm>
        </p:spPr>
        <p:txBody>
          <a:bodyPr/>
          <a:lstStyle/>
          <a:p>
            <a:r>
              <a:rPr lang="uk-UA" smtClean="0">
                <a:latin typeface="Monotype Corsiva" pitchFamily="66" charset="0"/>
              </a:rPr>
              <a:t>Які ж таємниці знав творець поеми «Наймичка»?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Звідки черпав натхнення?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Що ми знаємо про твір?</a:t>
            </a:r>
            <a:endParaRPr lang="ru-RU" smtClean="0">
              <a:latin typeface="Monotype Corsiva" pitchFamily="66" charset="0"/>
            </a:endParaRPr>
          </a:p>
          <a:p>
            <a:endParaRPr lang="ru-RU" smtClean="0"/>
          </a:p>
        </p:txBody>
      </p:sp>
      <p:pic>
        <p:nvPicPr>
          <p:cNvPr id="33795" name="Picture 4" descr="C:\Documents and Settings\Админ\Рабочий стол\92684970_653184d1c8d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0"/>
            <a:ext cx="7239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8" descr="C:\Documents and Settings\Админ\Рабочий стол\0_7c974_ad57390b_X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962400"/>
            <a:ext cx="2743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latin typeface="Monotype Corsiva" pitchFamily="66" charset="0"/>
              </a:rPr>
              <a:t> </a:t>
            </a:r>
            <a:endParaRPr lang="ru-RU" b="1" smtClean="0">
              <a:latin typeface="Monotype Corsiva" pitchFamily="66" charset="0"/>
            </a:endParaRP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z="9600" b="1" smtClean="0">
                <a:solidFill>
                  <a:srgbClr val="C00000"/>
                </a:solidFill>
                <a:latin typeface="Monotype Corsiva" pitchFamily="66" charset="0"/>
              </a:rPr>
              <a:t>Літературна дуель</a:t>
            </a:r>
            <a:endParaRPr lang="ru-RU" sz="9600" b="1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34819" name="Picture 1" descr="C:\Documents and Settings\Админ\Рабочий стол\урок\0_4eb58_b1e6b14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7680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" descr="C:\Documents and Settings\Админ\Рабочий стол\урок\0_4eb58_b1e6b14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3" descr="C:\Documents and Settings\Admin\Рабочий стол\1335459668_script-with-ink-feather-pen-vector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43" r="12837"/>
          <a:stretch>
            <a:fillRect/>
          </a:stretch>
        </p:blipFill>
        <p:spPr bwMode="auto">
          <a:xfrm>
            <a:off x="6705600" y="3124200"/>
            <a:ext cx="1895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 descr="C:\Documents and Settings\Админ\Рабочий стол\урок\102415321_048__0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6150" y="590550"/>
            <a:ext cx="1847850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Складання асоціативного ґрона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uk-UA" i="1" smtClean="0">
                <a:latin typeface="Monotype Corsiva" pitchFamily="66" charset="0"/>
              </a:rPr>
              <a:t> </a:t>
            </a:r>
          </a:p>
          <a:p>
            <a:pPr algn="r">
              <a:buFont typeface="Arial" charset="0"/>
              <a:buNone/>
            </a:pPr>
            <a:endParaRPr lang="uk-UA" sz="6000" i="1" smtClean="0">
              <a:latin typeface="Monotype Corsiva" pitchFamily="66" charset="0"/>
            </a:endParaRPr>
          </a:p>
          <a:p>
            <a:pPr algn="ctr">
              <a:buFont typeface="Arial" charset="0"/>
              <a:buNone/>
            </a:pPr>
            <a:r>
              <a:rPr lang="uk-UA" sz="6000" i="1" smtClean="0">
                <a:latin typeface="Monotype Corsiva" pitchFamily="66" charset="0"/>
              </a:rPr>
              <a:t>Жінка </a:t>
            </a:r>
            <a:r>
              <a:rPr lang="uk-UA" sz="7200" i="1" smtClean="0">
                <a:latin typeface="Monotype Corsiva" pitchFamily="66" charset="0"/>
              </a:rPr>
              <a:t>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4038601" y="2819400"/>
            <a:ext cx="1219200" cy="31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4039394" y="2818606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4039394" y="5333206"/>
            <a:ext cx="12192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>
            <a:off x="5791200" y="4114800"/>
            <a:ext cx="13716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1905000" y="4114800"/>
            <a:ext cx="13716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V="1">
            <a:off x="5448300" y="4686300"/>
            <a:ext cx="1143000" cy="1066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6200000" flipV="1">
            <a:off x="2628900" y="2476500"/>
            <a:ext cx="1143000" cy="1066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2667000" y="4648200"/>
            <a:ext cx="1143000" cy="1066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0800000" flipV="1">
            <a:off x="5410200" y="2590800"/>
            <a:ext cx="1143000" cy="1066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53" name="Picture 3" descr="C:\Documents and Settings\Админ\Рабочий стол\урок\102415321_048__0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0550"/>
            <a:ext cx="1752600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Висловлювання відомих людей про </a:t>
            </a:r>
            <a:b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жінку – матір 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</a:t>
            </a:r>
            <a:endParaRPr lang="ru-RU" smtClean="0"/>
          </a:p>
        </p:txBody>
      </p:sp>
      <p:pic>
        <p:nvPicPr>
          <p:cNvPr id="13314" name="Picture 2" descr="C:\Documents and Settings\Админ\Рабочий стол\урок\3599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828800"/>
            <a:ext cx="3611563" cy="229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C:\Documents and Settings\Админ\Рабочий стол\урок\004624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828800"/>
            <a:ext cx="36576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C:\Documents and Settings\Админ\Рабочий стол\74694_3----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746665"/>
              </a:clrFrom>
              <a:clrTo>
                <a:srgbClr val="74666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4191000"/>
            <a:ext cx="35814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C:\Documents and Settings\Админ\Рабочий стол\Тарас-Шевченко-повесть-Наймичка-скорочено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4191000"/>
            <a:ext cx="36576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1" name="Picture 8" descr="C:\Documents and Settings\Админ\Рабочий стол\82573093_3610083_15218732796243m750x74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00"/>
          <a:stretch>
            <a:fillRect/>
          </a:stretch>
        </p:blipFill>
        <p:spPr bwMode="auto">
          <a:xfrm>
            <a:off x="0" y="0"/>
            <a:ext cx="838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C:\Documents and Settings\Админ\Рабочий стол\82573093_3610083_15218732796243m750x74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00"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Админ\Рабочий стол\урок\1340026547_ukrainskii-ornament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6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Мікрофон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z="8800" smtClean="0">
                <a:latin typeface="Monotype Corsiva" pitchFamily="66" charset="0"/>
              </a:rPr>
              <a:t>Мама – це …</a:t>
            </a:r>
            <a:endParaRPr lang="ru-RU" sz="8800" smtClean="0">
              <a:latin typeface="Monotype Corsiva" pitchFamily="66" charset="0"/>
            </a:endParaRPr>
          </a:p>
        </p:txBody>
      </p:sp>
      <p:pic>
        <p:nvPicPr>
          <p:cNvPr id="37892" name="Picture 3" descr="C:\Documents and Settings\Админ\Рабочий стол\Microphones_SHURE_SM58_SE_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9375" y="2667000"/>
            <a:ext cx="39846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3" descr="C:\Documents and Settings\Админ\Рабочий стол\Microphones_SHURE_SM58_SE_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59375" y="2667000"/>
            <a:ext cx="39846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Уявна фантазія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pic>
        <p:nvPicPr>
          <p:cNvPr id="38915" name="Picture 2" descr="C:\Documents and Settings\Админ\Рабочий стол\54159964_russianvill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39020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3" descr="C:\Documents and Settings\Админ\Рабочий стол\70999_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038600"/>
            <a:ext cx="3886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C:\Documents and Settings\Админ\Рабочий стол\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600200"/>
            <a:ext cx="3886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5" descr="C:\Documents and Settings\Админ\Рабочий стол\2012-04-25_01_Ukraine-Village-Old-Churc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038600"/>
            <a:ext cx="38862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600200"/>
          </a:xfrm>
        </p:spPr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Я – герой твору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</a:t>
            </a:r>
            <a:endParaRPr lang="ru-RU" smtClean="0"/>
          </a:p>
        </p:txBody>
      </p:sp>
      <p:pic>
        <p:nvPicPr>
          <p:cNvPr id="39939" name="Picture 7" descr="C:\Documents and Settings\Админ\Рабочий стол\ak-2113.jpg"/>
          <p:cNvPicPr>
            <a:picLocks noChangeAspect="1" noChangeArrowheads="1"/>
          </p:cNvPicPr>
          <p:nvPr/>
        </p:nvPicPr>
        <p:blipFill>
          <a:blip r:embed="rId2"/>
          <a:srcRect l="4890" t="55354" r="22437" b="21667"/>
          <a:stretch>
            <a:fillRect/>
          </a:stretch>
        </p:blipFill>
        <p:spPr bwMode="auto">
          <a:xfrm>
            <a:off x="304800" y="2209800"/>
            <a:ext cx="8610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Documents and Settings\Админ\Рабочий стол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590800"/>
            <a:ext cx="1905000" cy="2514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387" name="Picture 3" descr="C:\Documents and Settings\Админ\Рабочий стол\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2590800"/>
            <a:ext cx="1981200" cy="2514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389" name="Picture 5" descr="C:\Documents and Settings\Админ\Рабочий стол\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2590800"/>
            <a:ext cx="1905000" cy="2514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386" name="Picture 2" descr="C:\Documents and Settings\Админ\Рабочий стол\pv_35994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2590800"/>
            <a:ext cx="1828800" cy="2514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9944" name="Picture 9" descr="Мотор. Стоп, снято! Delivero - Ижевск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304800"/>
            <a:ext cx="17335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Админ\Рабочий стол\88188420_interesno_politika_ukraina_ukrainochka_zhivop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1066800"/>
            <a:ext cx="278765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>Інформативне </a:t>
            </a:r>
            <a:r>
              <a:rPr lang="uk-UA" b="1" dirty="0" err="1" smtClean="0">
                <a:solidFill>
                  <a:srgbClr val="C00000"/>
                </a:solidFill>
                <a:latin typeface="Monotype Corsiva" pitchFamily="66" charset="0"/>
              </a:rPr>
              <a:t>ґроно</a:t>
            </a:r>
            <a: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uk-UA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b="1" u="sng" dirty="0" smtClean="0">
                <a:solidFill>
                  <a:srgbClr val="C00000"/>
                </a:solidFill>
                <a:latin typeface="Monotype Corsiva" pitchFamily="66" charset="0"/>
              </a:rPr>
              <a:t>Робота в групах</a:t>
            </a:r>
            <a:endParaRPr lang="ru-RU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096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  <a:p>
            <a:endParaRPr lang="uk-UA" smtClean="0"/>
          </a:p>
          <a:p>
            <a:pPr>
              <a:buFont typeface="Arial" charset="0"/>
              <a:buNone/>
            </a:pPr>
            <a:r>
              <a:rPr lang="uk-UA" sz="7200" b="1" smtClean="0">
                <a:latin typeface="Monotype Corsiva" pitchFamily="66" charset="0"/>
              </a:rPr>
              <a:t>Ганна</a:t>
            </a:r>
            <a:endParaRPr lang="ru-RU" sz="7200" b="1" smtClean="0">
              <a:latin typeface="Monotype Corsiva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6019800" y="62484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048000" y="32766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057400" y="22098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52600" y="16764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90800" y="27432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038600" y="44958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572000" y="51054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429000" y="38862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181600" y="5715000"/>
            <a:ext cx="2133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3" descr="C:\Documents and Settings\Админ\Рабочий стол\урок\102415321_048__0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5550" y="0"/>
            <a:ext cx="2838450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Діаманта про головного героя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1 – й р. – тема (1 іменник)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2 – й р.- означення (2 прикметники)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3 – й р. – дія (3 дієслова)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4 – й р. – асоціації (4 іменники)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5 – й р. – дія (3 дієслова)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6 – й р. – означення (2 прикметники)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7 – й р. – тема (1 іменник)</a:t>
            </a:r>
            <a:endParaRPr lang="ru-RU" smtClean="0"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endParaRPr lang="ru-RU" smtClean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Робота з репродукцією картини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uk-UA" smtClean="0"/>
          </a:p>
          <a:p>
            <a:pPr>
              <a:buFont typeface="Arial" charset="0"/>
              <a:buNone/>
            </a:pPr>
            <a:endParaRPr lang="uk-UA" smtClean="0"/>
          </a:p>
          <a:p>
            <a:pPr>
              <a:buFont typeface="Arial" charset="0"/>
              <a:buNone/>
            </a:pPr>
            <a:endParaRPr lang="uk-UA" smtClean="0"/>
          </a:p>
          <a:p>
            <a:pPr>
              <a:buFont typeface="Arial" charset="0"/>
              <a:buNone/>
            </a:pPr>
            <a:endParaRPr lang="uk-UA" smtClean="0"/>
          </a:p>
          <a:p>
            <a:pPr>
              <a:buFont typeface="Arial" charset="0"/>
              <a:buNone/>
            </a:pPr>
            <a:endParaRPr lang="uk-UA" smtClean="0"/>
          </a:p>
          <a:p>
            <a:pPr>
              <a:buFont typeface="Arial" charset="0"/>
              <a:buNone/>
            </a:pPr>
            <a:endParaRPr lang="uk-UA" smtClean="0"/>
          </a:p>
          <a:p>
            <a:pPr algn="ctr">
              <a:buFont typeface="Arial" charset="0"/>
              <a:buNone/>
            </a:pPr>
            <a:r>
              <a:rPr lang="uk-UA" sz="2400" smtClean="0">
                <a:latin typeface="Monotype Corsiva" pitchFamily="66" charset="0"/>
              </a:rPr>
              <a:t>Сікстинська Мадонна </a:t>
            </a:r>
          </a:p>
          <a:p>
            <a:pPr algn="ctr">
              <a:buFont typeface="Arial" charset="0"/>
              <a:buNone/>
            </a:pPr>
            <a:r>
              <a:rPr lang="uk-UA" sz="2400" smtClean="0">
                <a:latin typeface="Monotype Corsiva" pitchFamily="66" charset="0"/>
              </a:rPr>
              <a:t>Рафаель</a:t>
            </a:r>
            <a:endParaRPr lang="ru-RU" sz="2400" smtClean="0">
              <a:latin typeface="Monotype Corsiva" pitchFamily="66" charset="0"/>
            </a:endParaRPr>
          </a:p>
        </p:txBody>
      </p:sp>
      <p:pic>
        <p:nvPicPr>
          <p:cNvPr id="15363" name="Picture 2" descr="C:\Documents and Settings\Админ\Рабочий стол\raphae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219200"/>
            <a:ext cx="3886200" cy="3962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Запитай у себе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>
                <a:latin typeface="Monotype Corsiva" pitchFamily="66" charset="0"/>
              </a:rPr>
              <a:t>Як ви гадаєте, чи правильно вчинила Ганна, що все життя мовчала й зважилася сказати правду лише перед смертю?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Поведінка Ганни – вияв слабкодухості чи твердості характеру жінки?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А як би сучасні жінки вчинили в ситуації Ганни?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Якою ви уявляєте сучасну жінку?</a:t>
            </a:r>
            <a:endParaRPr lang="ru-RU" smtClean="0">
              <a:latin typeface="Monotype Corsiva" pitchFamily="66" charset="0"/>
            </a:endParaRPr>
          </a:p>
          <a:p>
            <a:endParaRPr lang="ru-RU" smtClean="0"/>
          </a:p>
        </p:txBody>
      </p:sp>
      <p:pic>
        <p:nvPicPr>
          <p:cNvPr id="43011" name="Picture 4" descr="C:\Documents and Settings\Админ\Рабочий стол\урок\78682062_r4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05400"/>
            <a:ext cx="9144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uk-UA" sz="4800" smtClean="0">
              <a:latin typeface="Monotype Corsiva" pitchFamily="66" charset="0"/>
            </a:endParaRPr>
          </a:p>
          <a:p>
            <a:pPr algn="ctr">
              <a:buFont typeface="Arial" charset="0"/>
              <a:buNone/>
            </a:pPr>
            <a:r>
              <a:rPr lang="uk-UA" sz="4800" smtClean="0">
                <a:latin typeface="Monotype Corsiva" pitchFamily="66" charset="0"/>
              </a:rPr>
              <a:t>Щасливою та успішною можна вважати жінку, яка має: …</a:t>
            </a:r>
            <a:endParaRPr lang="ru-RU" sz="4800" smtClean="0">
              <a:latin typeface="Monotype Corsiva" pitchFamily="66" charset="0"/>
            </a:endParaRPr>
          </a:p>
        </p:txBody>
      </p:sp>
      <p:pic>
        <p:nvPicPr>
          <p:cNvPr id="33795" name="Picture 3" descr="C:\Documents and Settings\Админ\Рабочий стол\9369646_34d18f05.jpg"/>
          <p:cNvPicPr>
            <a:picLocks noChangeAspect="1" noChangeArrowheads="1"/>
          </p:cNvPicPr>
          <p:nvPr/>
        </p:nvPicPr>
        <p:blipFill>
          <a:blip r:embed="rId2"/>
          <a:srcRect r="14667"/>
          <a:stretch>
            <a:fillRect/>
          </a:stretch>
        </p:blipFill>
        <p:spPr bwMode="auto">
          <a:xfrm>
            <a:off x="228600" y="228600"/>
            <a:ext cx="34290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6" name="Picture 4" descr="C:\Documents and Settings\Админ\Рабочий стол\1327901996_000.jpg"/>
          <p:cNvPicPr>
            <a:picLocks noChangeAspect="1" noChangeArrowheads="1"/>
          </p:cNvPicPr>
          <p:nvPr/>
        </p:nvPicPr>
        <p:blipFill>
          <a:blip r:embed="rId3"/>
          <a:srcRect r="4909"/>
          <a:stretch>
            <a:fillRect/>
          </a:stretch>
        </p:blipFill>
        <p:spPr bwMode="auto">
          <a:xfrm>
            <a:off x="5257800" y="228600"/>
            <a:ext cx="342900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037" name="Picture 5" descr="C:\Documents and Settings\Админ\Рабочий стол\ответы-на-вопросы-640x48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3886200"/>
            <a:ext cx="41179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3" descr="C:\Documents and Settings\Админ\Рабочий стол\урок\78682062_r4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0"/>
            <a:ext cx="129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Займи позицію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z="5400" i="1" smtClean="0">
                <a:latin typeface="Monotype Corsiva" pitchFamily="66" charset="0"/>
              </a:rPr>
              <a:t>Ганна – це сильна, чи слабка натура?</a:t>
            </a:r>
            <a:endParaRPr lang="ru-RU" sz="5400" i="1" smtClean="0">
              <a:latin typeface="Monotype Corsiva" pitchFamily="66" charset="0"/>
            </a:endParaRPr>
          </a:p>
        </p:txBody>
      </p:sp>
      <p:pic>
        <p:nvPicPr>
          <p:cNvPr id="45060" name="Picture 2" descr="C:\Documents and Settings\Админ\Рабочий стол\large_10a67ca416c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3581400"/>
            <a:ext cx="4343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3" descr="C:\Documents and Settings\Админ\Рабочий стол\урок\78682062_r41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7200" y="0"/>
            <a:ext cx="121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C:\Documents and Settings\Админ\Рабочий стол\урок\102415321_048__0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5550" y="0"/>
            <a:ext cx="2838450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Проблемні запитання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uk-UA" smtClean="0">
                <a:latin typeface="Monotype Corsiva" pitchFamily="66" charset="0"/>
              </a:rPr>
              <a:t>Якою була мрія поета стосовно жінки? 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Які людські цінності, життєві уроки </a:t>
            </a: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   утверджує твір?</a:t>
            </a:r>
            <a:endParaRPr lang="ru-RU" smtClean="0">
              <a:latin typeface="Monotype Corsiva" pitchFamily="66" charset="0"/>
            </a:endParaRPr>
          </a:p>
          <a:p>
            <a:r>
              <a:rPr lang="uk-UA" smtClean="0">
                <a:latin typeface="Monotype Corsiva" pitchFamily="66" charset="0"/>
              </a:rPr>
              <a:t>Які моральні цінності візьмете із </a:t>
            </a: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   собою у життєву дорогу?</a:t>
            </a:r>
            <a:endParaRPr lang="ru-RU" smtClean="0">
              <a:latin typeface="Monotype Corsiva" pitchFamily="66" charset="0"/>
            </a:endParaRPr>
          </a:p>
          <a:p>
            <a:endParaRPr lang="ru-RU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Documents and Settings\Админ\Рабочий стол\выступление\0_889e4_f126385b_XL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0"/>
            <a:ext cx="7315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 rot="21404578">
            <a:off x="3416300" y="1009650"/>
            <a:ext cx="5194300" cy="1490663"/>
          </a:xfrm>
        </p:spPr>
        <p:txBody>
          <a:bodyPr/>
          <a:lstStyle/>
          <a:p>
            <a:r>
              <a:rPr lang="uk-UA" b="1" smtClean="0">
                <a:solidFill>
                  <a:schemeClr val="bg1"/>
                </a:solidFill>
                <a:latin typeface="Monotype Corsiva" pitchFamily="66" charset="0"/>
              </a:rPr>
              <a:t>Диференційоване домашнє завдання</a:t>
            </a:r>
            <a:endParaRPr lang="ru-RU" b="1" i="1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 rot="21372677">
            <a:off x="3114675" y="3660775"/>
            <a:ext cx="5505450" cy="2744788"/>
          </a:xfrm>
        </p:spPr>
        <p:txBody>
          <a:bodyPr/>
          <a:lstStyle/>
          <a:p>
            <a:r>
              <a:rPr lang="uk-UA" sz="2000" b="1" smtClean="0">
                <a:solidFill>
                  <a:schemeClr val="bg1"/>
                </a:solidFill>
                <a:latin typeface="Monotype Corsiva" pitchFamily="66" charset="0"/>
              </a:rPr>
              <a:t>Виписати з тексту поеми Т. Шевченка “Наймичка” художні засоби </a:t>
            </a:r>
          </a:p>
          <a:p>
            <a:r>
              <a:rPr lang="uk-UA" sz="2000" b="1" smtClean="0">
                <a:solidFill>
                  <a:schemeClr val="bg1"/>
                </a:solidFill>
                <a:latin typeface="Monotype Corsiva" pitchFamily="66" charset="0"/>
              </a:rPr>
              <a:t>Написати твір-роздум “Якою я уявляю сучасну Ганну”</a:t>
            </a:r>
          </a:p>
          <a:p>
            <a:r>
              <a:rPr lang="uk-UA" sz="2000" b="1" smtClean="0">
                <a:solidFill>
                  <a:schemeClr val="bg1"/>
                </a:solidFill>
                <a:latin typeface="Monotype Corsiva" pitchFamily="66" charset="0"/>
              </a:rPr>
              <a:t>Скласти плейкаст “сучасна жінка”</a:t>
            </a:r>
          </a:p>
          <a:p>
            <a:r>
              <a:rPr lang="uk-UA" sz="2000" b="1" smtClean="0">
                <a:solidFill>
                  <a:schemeClr val="bg1"/>
                </a:solidFill>
                <a:latin typeface="Monotype Corsiva" pitchFamily="66" charset="0"/>
              </a:rPr>
              <a:t>Опрацювати зміст поезії Т.Шевченка “Марія”, підготуватися до характеристики головної героїні</a:t>
            </a:r>
            <a:endParaRPr lang="ru-RU" sz="2000" b="1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endParaRPr lang="ru-RU" sz="2800" i="1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7108" name="Picture 3" descr="C:\Documents and Settings\Админ\Рабочий стол\выступление\0_816e9_4a3d5e48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4" descr="C:\Documents and Settings\Админ\Рабочий стол\выступление\4f20db4edb51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57200" y="4876800"/>
            <a:ext cx="3200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600" b="1" smtClean="0">
                <a:solidFill>
                  <a:srgbClr val="C00000"/>
                </a:solidFill>
                <a:latin typeface="Monotype Corsiva" pitchFamily="66" charset="0"/>
              </a:rPr>
              <a:t>Кодекс честі</a:t>
            </a:r>
            <a:endParaRPr lang="ru-RU" sz="6600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813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</a:t>
            </a:r>
            <a:endParaRPr lang="ru-RU" smtClean="0"/>
          </a:p>
        </p:txBody>
      </p:sp>
      <p:sp>
        <p:nvSpPr>
          <p:cNvPr id="48131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smtClean="0">
                <a:latin typeface="Monotype Corsiva" pitchFamily="66" charset="0"/>
              </a:rPr>
              <a:t>Чи є актуальною проблема “честі” сьогодні? На скільки?</a:t>
            </a:r>
          </a:p>
          <a:p>
            <a:r>
              <a:rPr lang="uk-UA" smtClean="0">
                <a:latin typeface="Monotype Corsiva" pitchFamily="66" charset="0"/>
              </a:rPr>
              <a:t>Якому правилу, стосовно ставлення до жінки, матері, ми сьогодні навчилися?</a:t>
            </a:r>
            <a:endParaRPr lang="ru-RU" smtClean="0">
              <a:latin typeface="Monotype Corsiva" pitchFamily="66" charset="0"/>
            </a:endParaRPr>
          </a:p>
        </p:txBody>
      </p:sp>
      <p:pic>
        <p:nvPicPr>
          <p:cNvPr id="48132" name="Picture 3" descr="C:\Documents and Settings\Админ\Рабочий стол\0_6e192_fe3600e7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133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pic>
        <p:nvPicPr>
          <p:cNvPr id="7" name="Фильм мама 56се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C:\Documents and Settings\Админ\Рабочий стол\Счастье_и_де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uk-UA" b="1" smtClean="0">
                <a:solidFill>
                  <a:srgbClr val="FF0000"/>
                </a:solidFill>
                <a:latin typeface="Monotype Corsiva" pitchFamily="66" charset="0"/>
              </a:rPr>
              <a:t>Дякую за плідну </a:t>
            </a:r>
          </a:p>
          <a:p>
            <a:pPr algn="r">
              <a:buFont typeface="Arial" charset="0"/>
              <a:buNone/>
            </a:pPr>
            <a:r>
              <a:rPr lang="uk-UA" b="1" smtClean="0">
                <a:solidFill>
                  <a:srgbClr val="FF0000"/>
                </a:solidFill>
                <a:latin typeface="Monotype Corsiva" pitchFamily="66" charset="0"/>
              </a:rPr>
              <a:t>співпрацю, чуйність, </a:t>
            </a:r>
          </a:p>
          <a:p>
            <a:pPr algn="r">
              <a:buFont typeface="Arial" charset="0"/>
              <a:buNone/>
            </a:pPr>
            <a:r>
              <a:rPr lang="uk-UA" b="1" smtClean="0">
                <a:solidFill>
                  <a:srgbClr val="FF0000"/>
                </a:solidFill>
                <a:latin typeface="Monotype Corsiva" pitchFamily="66" charset="0"/>
              </a:rPr>
              <a:t>доброту</a:t>
            </a:r>
            <a:endParaRPr lang="ru-RU" b="1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Хвилинка виразного читання</a:t>
            </a:r>
            <a:endParaRPr lang="ru-RU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 rtlCol="0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Молитва про маму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Є в мене найрідніша матуся на світі,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За неї до тебе, Пречиста, молюся,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Молюся устами, молюся серденьком,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До тебе, небесна Ісусова ненька,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Благаю у тебе щирими словами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Опіки та ласки для любої мами.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Пошли не скарби їй, а щастя і долю,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Щоб дні всі минали без смутку,без болю.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Рятуй від нудьги, матусеньку милу,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Даруй їй здоров’я, руками надай силу,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Щоб вели діток у світ та у люди,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Щоб мати раділа, пишалась усюди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C:\Documents and Settings\Админ\Рабочий стол\e4f6a852ae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9025" y="2209800"/>
            <a:ext cx="2974975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Админ\Рабочий стол\a6232a5e07a112f5030bfa2e6f4d458612e23e8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z="3600" b="1" smtClean="0">
                <a:solidFill>
                  <a:srgbClr val="C00000"/>
                </a:solidFill>
                <a:latin typeface="Monotype Corsiva" pitchFamily="66" charset="0"/>
              </a:rPr>
              <a:t>“Такого полум</a:t>
            </a:r>
            <a:r>
              <a:rPr lang="en-US" sz="3600" b="1" smtClean="0">
                <a:solidFill>
                  <a:srgbClr val="C00000"/>
                </a:solidFill>
                <a:latin typeface="Monotype Corsiva" pitchFamily="66" charset="0"/>
              </a:rPr>
              <a:t>`</a:t>
            </a:r>
            <a:r>
              <a:rPr lang="uk-UA" sz="3600" b="1" smtClean="0">
                <a:solidFill>
                  <a:srgbClr val="C00000"/>
                </a:solidFill>
                <a:latin typeface="Monotype Corsiva" pitchFamily="66" charset="0"/>
              </a:rPr>
              <a:t>яного культу материнства, такого апофеозу жіночого кохання і жіночої муки, мабуть, не знайти ні в одного з поетів світу”</a:t>
            </a:r>
          </a:p>
          <a:p>
            <a:pPr algn="r">
              <a:buFont typeface="Arial" charset="0"/>
              <a:buNone/>
            </a:pPr>
            <a:r>
              <a:rPr lang="uk-UA" sz="3600" b="1" smtClean="0">
                <a:solidFill>
                  <a:srgbClr val="C00000"/>
                </a:solidFill>
                <a:latin typeface="Monotype Corsiva" pitchFamily="66" charset="0"/>
              </a:rPr>
              <a:t>Максим  Рильський</a:t>
            </a:r>
            <a:endParaRPr lang="ru-RU" sz="3600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7412" name="Picture 4" descr="C:\Documents and Settings\Админ\Рабочий стол\i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4267200"/>
            <a:ext cx="2667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C:\Documents and Settings\Админ\Рабочий стол\1340026547_ukrainskii-ornament-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57581"/>
              </a:clrFrom>
              <a:clrTo>
                <a:srgbClr val="45758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b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Тема: </a:t>
            </a:r>
            <a:r>
              <a:rPr lang="uk-UA" b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“Душі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жіночої невипита криниця…”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		   Образ знедоленої жінки, розкриття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її трагічної долі в поемі Тараса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Шевченка </a:t>
            </a:r>
            <a:r>
              <a:rPr lang="uk-UA" b="1" dirty="0" err="1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“Наймичка”</a:t>
            </a:r>
            <a:endParaRPr lang="uk-UA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125" name="Picture 5" descr="C:\Documents and Settings\Админ\Рабочий стол\taras_shevchenko_35_cather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685800"/>
            <a:ext cx="17526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latin typeface="Monotype Corsiva" pitchFamily="66" charset="0"/>
              </a:rPr>
              <a:t/>
            </a:r>
            <a:br>
              <a:rPr lang="uk-UA" dirty="0" smtClean="0">
                <a:latin typeface="Monotype Corsiva" pitchFamily="66" charset="0"/>
              </a:rPr>
            </a:br>
            <a:r>
              <a:rPr lang="uk-UA" dirty="0" smtClean="0">
                <a:latin typeface="Monotype Corsiva" pitchFamily="66" charset="0"/>
              </a:rPr>
              <a:t>                                    </a:t>
            </a:r>
            <a:r>
              <a:rPr lang="uk-UA" dirty="0" smtClean="0">
                <a:solidFill>
                  <a:srgbClr val="C00000"/>
                </a:solidFill>
                <a:latin typeface="Monotype Corsiva" pitchFamily="66" charset="0"/>
              </a:rPr>
              <a:t>Епіграф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429000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 У нашім раї на землі</a:t>
            </a:r>
          </a:p>
          <a:p>
            <a:pPr algn="r"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Нічого кращого немає,</a:t>
            </a:r>
          </a:p>
          <a:p>
            <a:pPr algn="r"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Як тая мати молодая</a:t>
            </a:r>
          </a:p>
          <a:p>
            <a:pPr algn="r"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З своїм дитяточком малим</a:t>
            </a:r>
          </a:p>
          <a:p>
            <a:pPr algn="r"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Тарас Шевченко</a:t>
            </a:r>
            <a:endParaRPr lang="ru-RU" smtClean="0">
              <a:latin typeface="Monotype Corsiva" pitchFamily="66" charset="0"/>
            </a:endParaRPr>
          </a:p>
        </p:txBody>
      </p:sp>
      <p:pic>
        <p:nvPicPr>
          <p:cNvPr id="19459" name="Picture 3" descr="C:\Documents and Settings\Админ\Рабочий стол\0_4eb58_b1e6b14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7680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Documents and Settings\Админ\Рабочий стол\1233427691_avtoportre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838200"/>
            <a:ext cx="3124200" cy="38290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C:\Documents and Settings\Админ\Рабочий стол\f6126331c2209f1cd6b6021e436a59d1.jpg"/>
          <p:cNvPicPr>
            <a:picLocks noChangeAspect="1" noChangeArrowheads="1"/>
          </p:cNvPicPr>
          <p:nvPr/>
        </p:nvPicPr>
        <p:blipFill>
          <a:blip r:embed="rId2"/>
          <a:srcRect l="5769" r="57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r>
              <a:rPr lang="uk-UA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uk-UA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smtClean="0">
                <a:solidFill>
                  <a:srgbClr val="C00000"/>
                </a:solidFill>
                <a:latin typeface="Monotype Corsiva" pitchFamily="66" charset="0"/>
              </a:rPr>
              <a:t>Метод “Передбачення”</a:t>
            </a:r>
            <a:endParaRPr lang="ru-RU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mtClean="0"/>
              <a:t>    - </a:t>
            </a:r>
            <a:r>
              <a:rPr lang="uk-UA" smtClean="0">
                <a:latin typeface="Monotype Corsiva" pitchFamily="66" charset="0"/>
              </a:rPr>
              <a:t>Як ви вважаєте, про що може йти мова на </a:t>
            </a:r>
          </a:p>
          <a:p>
            <a:pPr>
              <a:buFont typeface="Arial" charset="0"/>
              <a:buNone/>
            </a:pPr>
            <a:r>
              <a:rPr lang="uk-UA" smtClean="0">
                <a:latin typeface="Monotype Corsiva" pitchFamily="66" charset="0"/>
              </a:rPr>
              <a:t>     уроці який розпочинається таким епіграфом? </a:t>
            </a:r>
            <a:endParaRPr lang="ru-RU" smtClean="0">
              <a:latin typeface="Monotype Corsiva" pitchFamily="66" charset="0"/>
            </a:endParaRPr>
          </a:p>
        </p:txBody>
      </p:sp>
      <p:pic>
        <p:nvPicPr>
          <p:cNvPr id="20484" name="Picture 2" descr="C:\Documents and Settings\Админ\Рабочий стол\questi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276600"/>
            <a:ext cx="46482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C00000"/>
                </a:solidFill>
                <a:latin typeface="Monotype Corsiva" pitchFamily="66" charset="0"/>
              </a:rPr>
              <a:t>“Незакінчені речення” </a:t>
            </a:r>
            <a:endParaRPr lang="ru-RU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>
                <a:latin typeface="Monotype Corsiva" pitchFamily="66" charset="0"/>
              </a:rPr>
              <a:t>Я вважаю, що на цьому уроці ми…</a:t>
            </a:r>
          </a:p>
          <a:p>
            <a:r>
              <a:rPr lang="uk-UA" smtClean="0">
                <a:latin typeface="Monotype Corsiva" pitchFamily="66" charset="0"/>
              </a:rPr>
              <a:t>Сьогодні йтиме мова про…</a:t>
            </a:r>
          </a:p>
          <a:p>
            <a:r>
              <a:rPr lang="uk-UA" smtClean="0">
                <a:latin typeface="Monotype Corsiva" pitchFamily="66" charset="0"/>
              </a:rPr>
              <a:t>Скоріш за все на уроці ми розглянемо…</a:t>
            </a:r>
            <a:endParaRPr lang="ru-RU" smtClean="0">
              <a:latin typeface="Monotype Corsiva" pitchFamily="66" charset="0"/>
            </a:endParaRPr>
          </a:p>
        </p:txBody>
      </p:sp>
      <p:pic>
        <p:nvPicPr>
          <p:cNvPr id="21507" name="Picture 2" descr="C:\Documents and Settings\Админ\Рабочий стол\102415321_048__0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581400"/>
            <a:ext cx="7924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775F55"/>
      </a:dk2>
      <a:lt2>
        <a:srgbClr val="E0CAA2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585</Words>
  <PresentationFormat>Экран (4:3)</PresentationFormat>
  <Paragraphs>124</Paragraphs>
  <Slides>37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 Тарас Григорович Шевченко «Наймичка»</vt:lpstr>
      <vt:lpstr> </vt:lpstr>
      <vt:lpstr>Робота з репродукцією картини</vt:lpstr>
      <vt:lpstr>Хвилинка виразного читання</vt:lpstr>
      <vt:lpstr> </vt:lpstr>
      <vt:lpstr> </vt:lpstr>
      <vt:lpstr>                                     Епіграф</vt:lpstr>
      <vt:lpstr> Метод “Передбачення”</vt:lpstr>
      <vt:lpstr>“Незакінчені речення” </vt:lpstr>
      <vt:lpstr>Емоційна хвилинка </vt:lpstr>
      <vt:lpstr> </vt:lpstr>
      <vt:lpstr>Бліц - опитування</vt:lpstr>
      <vt:lpstr>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“Анкета твору”</vt:lpstr>
      <vt:lpstr> </vt:lpstr>
      <vt:lpstr>Складання асоціативного ґрона</vt:lpstr>
      <vt:lpstr>Висловлювання відомих людей про  жінку – матір </vt:lpstr>
      <vt:lpstr>Мікрофон</vt:lpstr>
      <vt:lpstr>Уявна фантазія</vt:lpstr>
      <vt:lpstr>Я – герой твору</vt:lpstr>
      <vt:lpstr>Інформативне ґроно Робота в групах</vt:lpstr>
      <vt:lpstr>Діаманта про головного героя</vt:lpstr>
      <vt:lpstr>Запитай у себе</vt:lpstr>
      <vt:lpstr> </vt:lpstr>
      <vt:lpstr>Займи позицію</vt:lpstr>
      <vt:lpstr>Проблемні запитання</vt:lpstr>
      <vt:lpstr>Диференційоване домашнє завдання</vt:lpstr>
      <vt:lpstr>Кодекс честі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Тарас Григорович Шевченко «Наймичка»</dc:title>
  <cp:lastModifiedBy>Любовь</cp:lastModifiedBy>
  <cp:revision>47</cp:revision>
  <dcterms:modified xsi:type="dcterms:W3CDTF">2016-01-28T08:18:28Z</dcterms:modified>
</cp:coreProperties>
</file>